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95" r:id="rId4"/>
    <p:sldId id="293" r:id="rId5"/>
    <p:sldId id="301" r:id="rId6"/>
    <p:sldId id="260" r:id="rId7"/>
    <p:sldId id="261" r:id="rId8"/>
    <p:sldId id="300" r:id="rId9"/>
    <p:sldId id="292" r:id="rId10"/>
    <p:sldId id="296" r:id="rId11"/>
    <p:sldId id="262" r:id="rId12"/>
    <p:sldId id="259" r:id="rId13"/>
    <p:sldId id="302" r:id="rId14"/>
    <p:sldId id="303" r:id="rId15"/>
    <p:sldId id="337" r:id="rId16"/>
    <p:sldId id="310" r:id="rId17"/>
    <p:sldId id="304" r:id="rId18"/>
    <p:sldId id="311" r:id="rId19"/>
    <p:sldId id="312" r:id="rId20"/>
    <p:sldId id="313" r:id="rId21"/>
    <p:sldId id="314" r:id="rId22"/>
    <p:sldId id="315" r:id="rId23"/>
    <p:sldId id="305" r:id="rId24"/>
    <p:sldId id="306" r:id="rId25"/>
    <p:sldId id="272" r:id="rId26"/>
    <p:sldId id="344" r:id="rId27"/>
    <p:sldId id="309" r:id="rId28"/>
    <p:sldId id="325" r:id="rId29"/>
    <p:sldId id="326" r:id="rId30"/>
    <p:sldId id="316" r:id="rId31"/>
    <p:sldId id="308" r:id="rId32"/>
    <p:sldId id="318" r:id="rId33"/>
    <p:sldId id="319" r:id="rId34"/>
    <p:sldId id="345" r:id="rId35"/>
    <p:sldId id="317" r:id="rId36"/>
    <p:sldId id="285" r:id="rId37"/>
    <p:sldId id="320" r:id="rId38"/>
    <p:sldId id="266" r:id="rId39"/>
    <p:sldId id="321" r:id="rId40"/>
    <p:sldId id="346" r:id="rId41"/>
    <p:sldId id="323" r:id="rId42"/>
    <p:sldId id="324" r:id="rId43"/>
    <p:sldId id="327" r:id="rId44"/>
    <p:sldId id="328" r:id="rId45"/>
    <p:sldId id="329" r:id="rId46"/>
    <p:sldId id="330" r:id="rId47"/>
    <p:sldId id="333" r:id="rId48"/>
    <p:sldId id="341" r:id="rId49"/>
    <p:sldId id="340" r:id="rId50"/>
    <p:sldId id="331" r:id="rId51"/>
    <p:sldId id="342" r:id="rId52"/>
    <p:sldId id="350" r:id="rId53"/>
    <p:sldId id="322" r:id="rId54"/>
    <p:sldId id="339" r:id="rId55"/>
    <p:sldId id="351" r:id="rId56"/>
    <p:sldId id="268" r:id="rId57"/>
    <p:sldId id="265" r:id="rId58"/>
    <p:sldId id="273" r:id="rId59"/>
    <p:sldId id="274" r:id="rId60"/>
    <p:sldId id="277" r:id="rId61"/>
    <p:sldId id="278" r:id="rId62"/>
    <p:sldId id="284" r:id="rId63"/>
    <p:sldId id="334" r:id="rId64"/>
    <p:sldId id="283" r:id="rId65"/>
    <p:sldId id="352" r:id="rId66"/>
    <p:sldId id="275" r:id="rId67"/>
    <p:sldId id="269" r:id="rId68"/>
    <p:sldId id="349" r:id="rId69"/>
    <p:sldId id="288" r:id="rId70"/>
    <p:sldId id="354" r:id="rId71"/>
    <p:sldId id="353" r:id="rId72"/>
    <p:sldId id="347" r:id="rId73"/>
    <p:sldId id="359" r:id="rId74"/>
    <p:sldId id="360" r:id="rId75"/>
    <p:sldId id="361" r:id="rId76"/>
    <p:sldId id="362" r:id="rId77"/>
    <p:sldId id="363" r:id="rId78"/>
    <p:sldId id="364" r:id="rId79"/>
    <p:sldId id="389" r:id="rId80"/>
    <p:sldId id="390" r:id="rId81"/>
    <p:sldId id="396" r:id="rId82"/>
    <p:sldId id="348" r:id="rId83"/>
    <p:sldId id="356" r:id="rId84"/>
    <p:sldId id="355" r:id="rId85"/>
    <p:sldId id="366" r:id="rId86"/>
    <p:sldId id="367" r:id="rId87"/>
    <p:sldId id="365" r:id="rId88"/>
    <p:sldId id="357" r:id="rId89"/>
    <p:sldId id="372" r:id="rId90"/>
    <p:sldId id="368" r:id="rId91"/>
    <p:sldId id="370" r:id="rId92"/>
    <p:sldId id="391" r:id="rId93"/>
    <p:sldId id="374" r:id="rId94"/>
    <p:sldId id="394" r:id="rId95"/>
    <p:sldId id="392" r:id="rId96"/>
    <p:sldId id="393" r:id="rId97"/>
    <p:sldId id="369" r:id="rId98"/>
    <p:sldId id="373" r:id="rId99"/>
    <p:sldId id="379" r:id="rId100"/>
    <p:sldId id="380" r:id="rId101"/>
    <p:sldId id="377" r:id="rId102"/>
    <p:sldId id="381" r:id="rId103"/>
    <p:sldId id="395" r:id="rId104"/>
    <p:sldId id="386" r:id="rId105"/>
    <p:sldId id="382" r:id="rId106"/>
    <p:sldId id="383" r:id="rId107"/>
    <p:sldId id="384" r:id="rId108"/>
    <p:sldId id="358" r:id="rId1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753B"/>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1" autoAdjust="0"/>
    <p:restoredTop sz="94660"/>
  </p:normalViewPr>
  <p:slideViewPr>
    <p:cSldViewPr snapToGrid="0">
      <p:cViewPr varScale="1">
        <p:scale>
          <a:sx n="101" d="100"/>
          <a:sy n="101" d="100"/>
        </p:scale>
        <p:origin x="120" y="7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07" Type="http://schemas.openxmlformats.org/officeDocument/2006/relationships/slide" Target="slides/slide105.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slide" Target="slides/slide100.xml"/><Relationship Id="rId110"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9.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7F0CA65-CEB2-40F7-BDF1-157AEC3A7ACE}" type="datetimeFigureOut">
              <a:rPr lang="en-US" smtClean="0"/>
              <a:t>3/15/2017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7FFEEC-21AA-4982-933C-ED7F96D21D68}" type="slidenum">
              <a:rPr lang="en-US" smtClean="0"/>
              <a:t>‹#›</a:t>
            </a:fld>
            <a:endParaRPr lang="en-US"/>
          </a:p>
        </p:txBody>
      </p:sp>
    </p:spTree>
    <p:extLst>
      <p:ext uri="{BB962C8B-B14F-4D97-AF65-F5344CB8AC3E}">
        <p14:creationId xmlns:p14="http://schemas.microsoft.com/office/powerpoint/2010/main" val="3149463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F0CA65-CEB2-40F7-BDF1-157AEC3A7ACE}" type="datetimeFigureOut">
              <a:rPr lang="en-US" smtClean="0"/>
              <a:t>3/15/2017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7FFEEC-21AA-4982-933C-ED7F96D21D68}" type="slidenum">
              <a:rPr lang="en-US" smtClean="0"/>
              <a:t>‹#›</a:t>
            </a:fld>
            <a:endParaRPr lang="en-US"/>
          </a:p>
        </p:txBody>
      </p:sp>
    </p:spTree>
    <p:extLst>
      <p:ext uri="{BB962C8B-B14F-4D97-AF65-F5344CB8AC3E}">
        <p14:creationId xmlns:p14="http://schemas.microsoft.com/office/powerpoint/2010/main" val="2649481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F0CA65-CEB2-40F7-BDF1-157AEC3A7ACE}" type="datetimeFigureOut">
              <a:rPr lang="en-US" smtClean="0"/>
              <a:t>3/15/2017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7FFEEC-21AA-4982-933C-ED7F96D21D68}" type="slidenum">
              <a:rPr lang="en-US" smtClean="0"/>
              <a:t>‹#›</a:t>
            </a:fld>
            <a:endParaRPr lang="en-US"/>
          </a:p>
        </p:txBody>
      </p:sp>
    </p:spTree>
    <p:extLst>
      <p:ext uri="{BB962C8B-B14F-4D97-AF65-F5344CB8AC3E}">
        <p14:creationId xmlns:p14="http://schemas.microsoft.com/office/powerpoint/2010/main" val="12263399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B795144-FF25-497B-A768-1734C4393044}" type="datetimeFigureOut">
              <a:rPr lang="en-US" smtClean="0">
                <a:solidFill>
                  <a:prstClr val="black">
                    <a:tint val="75000"/>
                  </a:prstClr>
                </a:solidFill>
              </a:rPr>
              <a:pPr/>
              <a:t>3/15/2017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7667084-A8CF-4416-987F-580BFB6029C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301140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795144-FF25-497B-A768-1734C4393044}" type="datetimeFigureOut">
              <a:rPr lang="en-US" smtClean="0">
                <a:solidFill>
                  <a:prstClr val="black">
                    <a:tint val="75000"/>
                  </a:prstClr>
                </a:solidFill>
              </a:rPr>
              <a:pPr/>
              <a:t>3/15/2017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7667084-A8CF-4416-987F-580BFB6029C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935317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B795144-FF25-497B-A768-1734C4393044}" type="datetimeFigureOut">
              <a:rPr lang="en-US" smtClean="0">
                <a:solidFill>
                  <a:prstClr val="black">
                    <a:tint val="75000"/>
                  </a:prstClr>
                </a:solidFill>
              </a:rPr>
              <a:pPr/>
              <a:t>3/15/2017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7667084-A8CF-4416-987F-580BFB6029C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983033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B795144-FF25-497B-A768-1734C4393044}" type="datetimeFigureOut">
              <a:rPr lang="en-US" smtClean="0">
                <a:solidFill>
                  <a:prstClr val="black">
                    <a:tint val="75000"/>
                  </a:prstClr>
                </a:solidFill>
              </a:rPr>
              <a:pPr/>
              <a:t>3/15/2017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7667084-A8CF-4416-987F-580BFB6029C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636566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B795144-FF25-497B-A768-1734C4393044}" type="datetimeFigureOut">
              <a:rPr lang="en-US" smtClean="0">
                <a:solidFill>
                  <a:prstClr val="black">
                    <a:tint val="75000"/>
                  </a:prstClr>
                </a:solidFill>
              </a:rPr>
              <a:pPr/>
              <a:t>3/15/2017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D7667084-A8CF-4416-987F-580BFB6029C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141571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B795144-FF25-497B-A768-1734C4393044}" type="datetimeFigureOut">
              <a:rPr lang="en-US" smtClean="0">
                <a:solidFill>
                  <a:prstClr val="black">
                    <a:tint val="75000"/>
                  </a:prstClr>
                </a:solidFill>
              </a:rPr>
              <a:pPr/>
              <a:t>3/15/2017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D7667084-A8CF-4416-987F-580BFB6029C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410476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795144-FF25-497B-A768-1734C4393044}" type="datetimeFigureOut">
              <a:rPr lang="en-US" smtClean="0">
                <a:solidFill>
                  <a:prstClr val="black">
                    <a:tint val="75000"/>
                  </a:prstClr>
                </a:solidFill>
              </a:rPr>
              <a:pPr/>
              <a:t>3/15/2017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D7667084-A8CF-4416-987F-580BFB6029C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51545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795144-FF25-497B-A768-1734C4393044}" type="datetimeFigureOut">
              <a:rPr lang="en-US" smtClean="0">
                <a:solidFill>
                  <a:prstClr val="black">
                    <a:tint val="75000"/>
                  </a:prstClr>
                </a:solidFill>
              </a:rPr>
              <a:pPr/>
              <a:t>3/15/2017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7667084-A8CF-4416-987F-580BFB6029C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0329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F0CA65-CEB2-40F7-BDF1-157AEC3A7ACE}" type="datetimeFigureOut">
              <a:rPr lang="en-US" smtClean="0"/>
              <a:t>3/15/2017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7FFEEC-21AA-4982-933C-ED7F96D21D68}" type="slidenum">
              <a:rPr lang="en-US" smtClean="0"/>
              <a:t>‹#›</a:t>
            </a:fld>
            <a:endParaRPr lang="en-US"/>
          </a:p>
        </p:txBody>
      </p:sp>
    </p:spTree>
    <p:extLst>
      <p:ext uri="{BB962C8B-B14F-4D97-AF65-F5344CB8AC3E}">
        <p14:creationId xmlns:p14="http://schemas.microsoft.com/office/powerpoint/2010/main" val="572025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795144-FF25-497B-A768-1734C4393044}" type="datetimeFigureOut">
              <a:rPr lang="en-US" smtClean="0">
                <a:solidFill>
                  <a:prstClr val="black">
                    <a:tint val="75000"/>
                  </a:prstClr>
                </a:solidFill>
              </a:rPr>
              <a:pPr/>
              <a:t>3/15/2017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7667084-A8CF-4416-987F-580BFB6029C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943441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795144-FF25-497B-A768-1734C4393044}" type="datetimeFigureOut">
              <a:rPr lang="en-US" smtClean="0">
                <a:solidFill>
                  <a:prstClr val="black">
                    <a:tint val="75000"/>
                  </a:prstClr>
                </a:solidFill>
              </a:rPr>
              <a:pPr/>
              <a:t>3/15/2017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7667084-A8CF-4416-987F-580BFB6029C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906659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795144-FF25-497B-A768-1734C4393044}" type="datetimeFigureOut">
              <a:rPr lang="en-US" smtClean="0">
                <a:solidFill>
                  <a:prstClr val="black">
                    <a:tint val="75000"/>
                  </a:prstClr>
                </a:solidFill>
              </a:rPr>
              <a:pPr/>
              <a:t>3/15/2017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7667084-A8CF-4416-987F-580BFB6029C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06318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7F0CA65-CEB2-40F7-BDF1-157AEC3A7ACE}" type="datetimeFigureOut">
              <a:rPr lang="en-US" smtClean="0"/>
              <a:t>3/15/2017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7FFEEC-21AA-4982-933C-ED7F96D21D68}" type="slidenum">
              <a:rPr lang="en-US" smtClean="0"/>
              <a:t>‹#›</a:t>
            </a:fld>
            <a:endParaRPr lang="en-US"/>
          </a:p>
        </p:txBody>
      </p:sp>
    </p:spTree>
    <p:extLst>
      <p:ext uri="{BB962C8B-B14F-4D97-AF65-F5344CB8AC3E}">
        <p14:creationId xmlns:p14="http://schemas.microsoft.com/office/powerpoint/2010/main" val="1113996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7F0CA65-CEB2-40F7-BDF1-157AEC3A7ACE}" type="datetimeFigureOut">
              <a:rPr lang="en-US" smtClean="0"/>
              <a:t>3/15/2017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7FFEEC-21AA-4982-933C-ED7F96D21D68}" type="slidenum">
              <a:rPr lang="en-US" smtClean="0"/>
              <a:t>‹#›</a:t>
            </a:fld>
            <a:endParaRPr lang="en-US"/>
          </a:p>
        </p:txBody>
      </p:sp>
    </p:spTree>
    <p:extLst>
      <p:ext uri="{BB962C8B-B14F-4D97-AF65-F5344CB8AC3E}">
        <p14:creationId xmlns:p14="http://schemas.microsoft.com/office/powerpoint/2010/main" val="4125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7F0CA65-CEB2-40F7-BDF1-157AEC3A7ACE}" type="datetimeFigureOut">
              <a:rPr lang="en-US" smtClean="0"/>
              <a:t>3/15/2017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E7FFEEC-21AA-4982-933C-ED7F96D21D68}" type="slidenum">
              <a:rPr lang="en-US" smtClean="0"/>
              <a:t>‹#›</a:t>
            </a:fld>
            <a:endParaRPr lang="en-US"/>
          </a:p>
        </p:txBody>
      </p:sp>
    </p:spTree>
    <p:extLst>
      <p:ext uri="{BB962C8B-B14F-4D97-AF65-F5344CB8AC3E}">
        <p14:creationId xmlns:p14="http://schemas.microsoft.com/office/powerpoint/2010/main" val="2927894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7F0CA65-CEB2-40F7-BDF1-157AEC3A7ACE}" type="datetimeFigureOut">
              <a:rPr lang="en-US" smtClean="0"/>
              <a:t>3/15/2017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E7FFEEC-21AA-4982-933C-ED7F96D21D68}" type="slidenum">
              <a:rPr lang="en-US" smtClean="0"/>
              <a:t>‹#›</a:t>
            </a:fld>
            <a:endParaRPr lang="en-US"/>
          </a:p>
        </p:txBody>
      </p:sp>
    </p:spTree>
    <p:extLst>
      <p:ext uri="{BB962C8B-B14F-4D97-AF65-F5344CB8AC3E}">
        <p14:creationId xmlns:p14="http://schemas.microsoft.com/office/powerpoint/2010/main" val="15259068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F0CA65-CEB2-40F7-BDF1-157AEC3A7ACE}" type="datetimeFigureOut">
              <a:rPr lang="en-US" smtClean="0"/>
              <a:t>3/15/2017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E7FFEEC-21AA-4982-933C-ED7F96D21D68}" type="slidenum">
              <a:rPr lang="en-US" smtClean="0"/>
              <a:t>‹#›</a:t>
            </a:fld>
            <a:endParaRPr lang="en-US"/>
          </a:p>
        </p:txBody>
      </p:sp>
    </p:spTree>
    <p:extLst>
      <p:ext uri="{BB962C8B-B14F-4D97-AF65-F5344CB8AC3E}">
        <p14:creationId xmlns:p14="http://schemas.microsoft.com/office/powerpoint/2010/main" val="3890008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7F0CA65-CEB2-40F7-BDF1-157AEC3A7ACE}" type="datetimeFigureOut">
              <a:rPr lang="en-US" smtClean="0"/>
              <a:t>3/15/2017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7FFEEC-21AA-4982-933C-ED7F96D21D68}" type="slidenum">
              <a:rPr lang="en-US" smtClean="0"/>
              <a:t>‹#›</a:t>
            </a:fld>
            <a:endParaRPr lang="en-US"/>
          </a:p>
        </p:txBody>
      </p:sp>
    </p:spTree>
    <p:extLst>
      <p:ext uri="{BB962C8B-B14F-4D97-AF65-F5344CB8AC3E}">
        <p14:creationId xmlns:p14="http://schemas.microsoft.com/office/powerpoint/2010/main" val="40855425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7F0CA65-CEB2-40F7-BDF1-157AEC3A7ACE}" type="datetimeFigureOut">
              <a:rPr lang="en-US" smtClean="0"/>
              <a:t>3/15/2017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7FFEEC-21AA-4982-933C-ED7F96D21D68}" type="slidenum">
              <a:rPr lang="en-US" smtClean="0"/>
              <a:t>‹#›</a:t>
            </a:fld>
            <a:endParaRPr lang="en-US"/>
          </a:p>
        </p:txBody>
      </p:sp>
    </p:spTree>
    <p:extLst>
      <p:ext uri="{BB962C8B-B14F-4D97-AF65-F5344CB8AC3E}">
        <p14:creationId xmlns:p14="http://schemas.microsoft.com/office/powerpoint/2010/main" val="513469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F0CA65-CEB2-40F7-BDF1-157AEC3A7ACE}" type="datetimeFigureOut">
              <a:rPr lang="en-US" smtClean="0"/>
              <a:t>3/15/2017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7FFEEC-21AA-4982-933C-ED7F96D21D68}" type="slidenum">
              <a:rPr lang="en-US" smtClean="0"/>
              <a:t>‹#›</a:t>
            </a:fld>
            <a:endParaRPr lang="en-US"/>
          </a:p>
        </p:txBody>
      </p:sp>
    </p:spTree>
    <p:extLst>
      <p:ext uri="{BB962C8B-B14F-4D97-AF65-F5344CB8AC3E}">
        <p14:creationId xmlns:p14="http://schemas.microsoft.com/office/powerpoint/2010/main" val="2790966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795144-FF25-497B-A768-1734C4393044}" type="datetimeFigureOut">
              <a:rPr lang="en-US" smtClean="0">
                <a:solidFill>
                  <a:prstClr val="black">
                    <a:tint val="75000"/>
                  </a:prstClr>
                </a:solidFill>
              </a:rPr>
              <a:pPr/>
              <a:t>3/15/2017</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667084-A8CF-4416-987F-580BFB6029C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50584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100.png"/><Relationship Id="rId4" Type="http://schemas.openxmlformats.org/officeDocument/2006/relationships/image" Target="../media/image29.png"/></Relationships>
</file>

<file path=ppt/slides/_rels/slide10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 Id="rId5" Type="http://schemas.openxmlformats.org/officeDocument/2006/relationships/image" Target="../media/image165.png"/><Relationship Id="rId4" Type="http://schemas.openxmlformats.org/officeDocument/2006/relationships/image" Target="../media/image164.png"/></Relationships>
</file>

<file path=ppt/slides/_rels/slide10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2.png"/><Relationship Id="rId1" Type="http://schemas.openxmlformats.org/officeDocument/2006/relationships/slideLayout" Target="../slideLayouts/slideLayout2.xml"/><Relationship Id="rId5" Type="http://schemas.openxmlformats.org/officeDocument/2006/relationships/image" Target="../media/image167.png"/><Relationship Id="rId4" Type="http://schemas.openxmlformats.org/officeDocument/2006/relationships/image" Target="../media/image165.png"/></Relationships>
</file>

<file path=ppt/slides/_rels/slide10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hyperlink" Target="http://fedc.wiwi.hu-berlin.de/xplore/tutorials/mvahtmlnode148.html#fah:ham:84"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9.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0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40.png"/><Relationship Id="rId4" Type="http://schemas.openxmlformats.org/officeDocument/2006/relationships/image" Target="../media/image430.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6.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6.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61.png"/><Relationship Id="rId1" Type="http://schemas.openxmlformats.org/officeDocument/2006/relationships/slideLayout" Target="../slideLayouts/slideLayout2.xml"/><Relationship Id="rId4" Type="http://schemas.openxmlformats.org/officeDocument/2006/relationships/image" Target="../media/image580.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7"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20.png"/></Relationships>
</file>

<file path=ppt/slides/_rels/slide31.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9.png"/><Relationship Id="rId4" Type="http://schemas.openxmlformats.org/officeDocument/2006/relationships/image" Target="../media/image770.png"/></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90.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83.png"/></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50.png"/><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870.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5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6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8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10.png"/><Relationship Id="rId7" Type="http://schemas.openxmlformats.org/officeDocument/2006/relationships/image" Target="../media/image109.wmf"/><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12.png"/><Relationship Id="rId4" Type="http://schemas.openxmlformats.org/officeDocument/2006/relationships/image" Target="../media/image111.png"/></Relationships>
</file>

<file path=ppt/slides/_rels/slide68.xml.rels><?xml version="1.0" encoding="UTF-8" standalone="yes"?>
<Relationships xmlns="http://schemas.openxmlformats.org/package/2006/relationships"><Relationship Id="rId2" Type="http://schemas.openxmlformats.org/officeDocument/2006/relationships/image" Target="../media/image113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7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7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3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8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hyperlink" Target="http://fedc.wiwi.hu-berlin.de/xplore/tutorials/mvahtmlnode148.html#fah:ham:84"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png"/><Relationship Id="rId1" Type="http://schemas.openxmlformats.org/officeDocument/2006/relationships/slideLayout" Target="../slideLayouts/slideLayout2.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9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5" Type="http://schemas.openxmlformats.org/officeDocument/2006/relationships/image" Target="../media/image152.png"/><Relationship Id="rId4" Type="http://schemas.openxmlformats.org/officeDocument/2006/relationships/image" Target="../media/image146.png"/></Relationships>
</file>

<file path=ppt/slides/_rels/slide9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9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159.png"/></Relationships>
</file>

<file path=ppt/slides/_rels/slide99.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37828" y="83150"/>
            <a:ext cx="5392823" cy="523220"/>
          </a:xfrm>
          <a:prstGeom prst="rect">
            <a:avLst/>
          </a:prstGeom>
        </p:spPr>
        <p:txBody>
          <a:bodyPr wrap="none">
            <a:spAutoFit/>
          </a:bodyPr>
          <a:lstStyle/>
          <a:p>
            <a:r>
              <a:rPr lang="en-US" sz="2800" b="0" i="0" u="none" strike="noStrike" baseline="0" dirty="0" smtClean="0">
                <a:latin typeface="Times New Roman" panose="02020603050405020304" pitchFamily="18" charset="0"/>
                <a:cs typeface="Times New Roman" panose="02020603050405020304" pitchFamily="18" charset="0"/>
              </a:rPr>
              <a:t>Chapter 4 Multidimensional Scaling</a:t>
            </a:r>
            <a:endParaRPr lang="en-US" sz="2800" dirty="0">
              <a:latin typeface="Times New Roman" panose="02020603050405020304" pitchFamily="18" charset="0"/>
              <a:cs typeface="Times New Roman" panose="02020603050405020304" pitchFamily="18" charset="0"/>
            </a:endParaRPr>
          </a:p>
        </p:txBody>
      </p:sp>
      <p:sp>
        <p:nvSpPr>
          <p:cNvPr id="5" name="Rectangle 4"/>
          <p:cNvSpPr/>
          <p:nvPr/>
        </p:nvSpPr>
        <p:spPr>
          <a:xfrm>
            <a:off x="-64791" y="762622"/>
            <a:ext cx="12160335" cy="2893100"/>
          </a:xfrm>
          <a:prstGeom prst="rect">
            <a:avLst/>
          </a:prstGeom>
        </p:spPr>
        <p:txBody>
          <a:bodyPr wrap="square">
            <a:spAutoFit/>
          </a:bodyPr>
          <a:lstStyle/>
          <a:p>
            <a:r>
              <a:rPr lang="en-US" sz="2600" dirty="0" smtClean="0">
                <a:latin typeface="Times New Roman" panose="02020603050405020304" pitchFamily="18" charset="0"/>
                <a:cs typeface="Times New Roman" panose="02020603050405020304" pitchFamily="18" charset="0"/>
              </a:rPr>
              <a:t>	How do you make a map of UVU? </a:t>
            </a:r>
          </a:p>
          <a:p>
            <a:endParaRPr lang="en-US" sz="26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600" dirty="0" smtClean="0">
                <a:solidFill>
                  <a:srgbClr val="C00000"/>
                </a:solidFill>
                <a:latin typeface="Times New Roman" panose="02020603050405020304" pitchFamily="18" charset="0"/>
                <a:cs typeface="Times New Roman" panose="02020603050405020304" pitchFamily="18" charset="0"/>
              </a:rPr>
              <a:t>Collect the data such as coordinates </a:t>
            </a:r>
            <a:r>
              <a:rPr lang="en-US" sz="2600" dirty="0" smtClean="0">
                <a:latin typeface="Times New Roman" panose="02020603050405020304" pitchFamily="18" charset="0"/>
                <a:cs typeface="Times New Roman" panose="02020603050405020304" pitchFamily="18" charset="0"/>
              </a:rPr>
              <a:t>of buildings, blocks, entities and so on.</a:t>
            </a:r>
          </a:p>
          <a:p>
            <a:pPr marL="342900" indent="-342900">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D</a:t>
            </a:r>
            <a:r>
              <a:rPr lang="en-US" sz="2600" dirty="0" smtClean="0">
                <a:latin typeface="Times New Roman" panose="02020603050405020304" pitchFamily="18" charset="0"/>
                <a:cs typeface="Times New Roman" panose="02020603050405020304" pitchFamily="18" charset="0"/>
              </a:rPr>
              <a:t>raw a two-way table map based on the coordinates the buildings, blocks, entities and so on.</a:t>
            </a:r>
          </a:p>
          <a:p>
            <a:pPr marL="342900" indent="-342900">
              <a:buFont typeface="Arial" panose="020B0604020202020204" pitchFamily="34" charset="0"/>
              <a:buChar char="•"/>
            </a:pPr>
            <a:r>
              <a:rPr lang="en-US" sz="2600" dirty="0" smtClean="0">
                <a:latin typeface="Times New Roman" panose="02020603050405020304" pitchFamily="18" charset="0"/>
                <a:cs typeface="Times New Roman" panose="02020603050405020304" pitchFamily="18" charset="0"/>
              </a:rPr>
              <a:t>The distances from the map show the degree of “closeness”.</a:t>
            </a:r>
            <a:endParaRPr lang="en-US" sz="26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600" dirty="0" smtClean="0">
              <a:latin typeface="Times New Roman" panose="02020603050405020304" pitchFamily="18" charset="0"/>
              <a:cs typeface="Times New Roman" panose="02020603050405020304" pitchFamily="18" charset="0"/>
            </a:endParaRPr>
          </a:p>
        </p:txBody>
      </p:sp>
      <p:cxnSp>
        <p:nvCxnSpPr>
          <p:cNvPr id="9" name="Straight Arrow Connector 8"/>
          <p:cNvCxnSpPr/>
          <p:nvPr/>
        </p:nvCxnSpPr>
        <p:spPr>
          <a:xfrm flipV="1">
            <a:off x="2940734" y="4784668"/>
            <a:ext cx="1198336" cy="23031"/>
          </a:xfrm>
          <a:prstGeom prst="straightConnector1">
            <a:avLst/>
          </a:prstGeom>
          <a:ln w="79375">
            <a:tailEnd type="triangle"/>
          </a:ln>
        </p:spPr>
        <p:style>
          <a:lnRef idx="1">
            <a:schemeClr val="accent1"/>
          </a:lnRef>
          <a:fillRef idx="0">
            <a:schemeClr val="accent1"/>
          </a:fillRef>
          <a:effectRef idx="0">
            <a:schemeClr val="accent1"/>
          </a:effectRef>
          <a:fontRef idx="minor">
            <a:schemeClr val="tx1"/>
          </a:fontRef>
        </p:style>
      </p:cxnSp>
      <p:graphicFrame>
        <p:nvGraphicFramePr>
          <p:cNvPr id="13" name="Table 12"/>
          <p:cNvGraphicFramePr>
            <a:graphicFrameLocks noGrp="1"/>
          </p:cNvGraphicFramePr>
          <p:nvPr>
            <p:extLst>
              <p:ext uri="{D42A27DB-BD31-4B8C-83A1-F6EECF244321}">
                <p14:modId xmlns:p14="http://schemas.microsoft.com/office/powerpoint/2010/main" val="4047184731"/>
              </p:ext>
            </p:extLst>
          </p:nvPr>
        </p:nvGraphicFramePr>
        <p:xfrm>
          <a:off x="188681" y="3655722"/>
          <a:ext cx="2752053" cy="2851113"/>
        </p:xfrm>
        <a:graphic>
          <a:graphicData uri="http://schemas.openxmlformats.org/drawingml/2006/table">
            <a:tbl>
              <a:tblPr/>
              <a:tblGrid>
                <a:gridCol w="917351"/>
                <a:gridCol w="917351"/>
                <a:gridCol w="917351"/>
              </a:tblGrid>
              <a:tr h="336513">
                <a:tc>
                  <a:txBody>
                    <a:bodyPr/>
                    <a:lstStyle/>
                    <a:p>
                      <a:pPr algn="ctr" fontAlgn="b"/>
                      <a:r>
                        <a:rPr lang="en-US" sz="2000" b="1" i="0" u="none" strike="noStrike" dirty="0">
                          <a:solidFill>
                            <a:srgbClr val="0070C0"/>
                          </a:solidFill>
                          <a:effectLst/>
                          <a:latin typeface="Calibri" panose="020F0502020204030204" pitchFamily="34" charset="0"/>
                        </a:rPr>
                        <a:t> </a:t>
                      </a:r>
                      <a:r>
                        <a:rPr lang="en-US" sz="2000" b="1" i="0" u="none" strike="noStrike" dirty="0" smtClean="0">
                          <a:solidFill>
                            <a:srgbClr val="0070C0"/>
                          </a:solidFill>
                          <a:effectLst/>
                          <a:latin typeface="Calibri" panose="020F0502020204030204" pitchFamily="34" charset="0"/>
                        </a:rPr>
                        <a:t>Data X</a:t>
                      </a:r>
                      <a:endParaRPr lang="en-US" sz="2000" b="1" i="0" u="none" strike="noStrike" dirty="0">
                        <a:solidFill>
                          <a:srgbClr val="0070C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panose="020F0502020204030204" pitchFamily="34" charset="0"/>
                        </a:rPr>
                        <a:t>X1</a:t>
                      </a:r>
                      <a:endParaRPr lang="en-US" sz="20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panose="020F0502020204030204" pitchFamily="34" charset="0"/>
                        </a:rPr>
                        <a:t>X2</a:t>
                      </a:r>
                      <a:endParaRPr lang="en-US" sz="20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0234">
                <a:tc>
                  <a:txBody>
                    <a:bodyPr/>
                    <a:lstStyle/>
                    <a:p>
                      <a:pPr algn="ctr" fontAlgn="b"/>
                      <a:r>
                        <a:rPr lang="en-US" sz="2000" b="0" i="0" u="none" strike="noStrike">
                          <a:solidFill>
                            <a:srgbClr val="000000"/>
                          </a:solidFill>
                          <a:effectLst/>
                          <a:latin typeface="Calibri" panose="020F0502020204030204" pitchFamily="34" charset="0"/>
                        </a:rPr>
                        <a:t>b1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0234">
                <a:tc>
                  <a:txBody>
                    <a:bodyPr/>
                    <a:lstStyle/>
                    <a:p>
                      <a:pPr algn="ctr" fontAlgn="b"/>
                      <a:r>
                        <a:rPr lang="en-US" sz="2000" b="0" i="0" u="none" strike="noStrike">
                          <a:solidFill>
                            <a:srgbClr val="000000"/>
                          </a:solidFill>
                          <a:effectLst/>
                          <a:latin typeface="Calibri" panose="020F0502020204030204" pitchFamily="34" charset="0"/>
                        </a:rPr>
                        <a:t>b2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0234">
                <a:tc>
                  <a:txBody>
                    <a:bodyPr/>
                    <a:lstStyle/>
                    <a:p>
                      <a:pPr algn="ctr" fontAlgn="b"/>
                      <a:r>
                        <a:rPr lang="en-US" sz="2000" b="0" i="0" u="none" strike="noStrike">
                          <a:solidFill>
                            <a:srgbClr val="000000"/>
                          </a:solidFill>
                          <a:effectLst/>
                          <a:latin typeface="Calibri" panose="020F0502020204030204" pitchFamily="34" charset="0"/>
                        </a:rPr>
                        <a:t>b3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0234">
                <a:tc>
                  <a:txBody>
                    <a:bodyPr/>
                    <a:lstStyle/>
                    <a:p>
                      <a:pPr algn="ctr" fontAlgn="b"/>
                      <a:r>
                        <a:rPr lang="en-US" sz="20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0234">
                <a:tc>
                  <a:txBody>
                    <a:bodyPr/>
                    <a:lstStyle/>
                    <a:p>
                      <a:pPr algn="ctr" fontAlgn="b"/>
                      <a:r>
                        <a:rPr lang="en-US" sz="20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0234">
                <a:tc>
                  <a:txBody>
                    <a:bodyPr/>
                    <a:lstStyle/>
                    <a:p>
                      <a:pPr algn="ctr" fontAlgn="b"/>
                      <a:r>
                        <a:rPr lang="en-US" sz="20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0234">
                <a:tc>
                  <a:txBody>
                    <a:bodyPr/>
                    <a:lstStyle/>
                    <a:p>
                      <a:pPr algn="ctr" fontAlgn="b"/>
                      <a:r>
                        <a:rPr lang="en-US" sz="20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0234">
                <a:tc>
                  <a:txBody>
                    <a:bodyPr/>
                    <a:lstStyle/>
                    <a:p>
                      <a:pPr algn="ctr" fontAlgn="b"/>
                      <a:r>
                        <a:rPr lang="en-US" sz="20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pic>
        <p:nvPicPr>
          <p:cNvPr id="2" name="Picture 1"/>
          <p:cNvPicPr>
            <a:picLocks noChangeAspect="1"/>
          </p:cNvPicPr>
          <p:nvPr/>
        </p:nvPicPr>
        <p:blipFill>
          <a:blip r:embed="rId2"/>
          <a:stretch>
            <a:fillRect/>
          </a:stretch>
        </p:blipFill>
        <p:spPr>
          <a:xfrm>
            <a:off x="4222181" y="3846415"/>
            <a:ext cx="2877825" cy="1922568"/>
          </a:xfrm>
          <a:prstGeom prst="rect">
            <a:avLst/>
          </a:prstGeom>
        </p:spPr>
      </p:pic>
      <p:cxnSp>
        <p:nvCxnSpPr>
          <p:cNvPr id="10" name="Straight Arrow Connector 9"/>
          <p:cNvCxnSpPr/>
          <p:nvPr/>
        </p:nvCxnSpPr>
        <p:spPr>
          <a:xfrm>
            <a:off x="7153040" y="4796183"/>
            <a:ext cx="1228413" cy="7012"/>
          </a:xfrm>
          <a:prstGeom prst="straightConnector1">
            <a:avLst/>
          </a:prstGeom>
          <a:ln w="79375">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457178" y="3811974"/>
            <a:ext cx="3638366" cy="1815882"/>
          </a:xfrm>
          <a:prstGeom prst="rect">
            <a:avLst/>
          </a:prstGeom>
          <a:noFill/>
        </p:spPr>
        <p:txBody>
          <a:bodyPr wrap="square" rtlCol="0">
            <a:spAutoFit/>
          </a:bodyPr>
          <a:lstStyle/>
          <a:p>
            <a:r>
              <a:rPr lang="en-US" sz="2800" dirty="0" smtClean="0">
                <a:latin typeface="Times New Roman" panose="02020603050405020304" pitchFamily="18" charset="0"/>
                <a:cs typeface="Times New Roman" panose="02020603050405020304" pitchFamily="18" charset="0"/>
              </a:rPr>
              <a:t> </a:t>
            </a:r>
            <a:r>
              <a:rPr lang="en-US" sz="2800" dirty="0" smtClean="0">
                <a:solidFill>
                  <a:srgbClr val="0070C0"/>
                </a:solidFill>
                <a:latin typeface="Times New Roman" panose="02020603050405020304" pitchFamily="18" charset="0"/>
                <a:cs typeface="Times New Roman" panose="02020603050405020304" pitchFamily="18" charset="0"/>
              </a:rPr>
              <a:t>Distance</a:t>
            </a:r>
            <a:r>
              <a:rPr lang="en-US" sz="2800" dirty="0" smtClean="0">
                <a:latin typeface="Times New Roman" panose="02020603050405020304" pitchFamily="18" charset="0"/>
                <a:cs typeface="Times New Roman" panose="02020603050405020304" pitchFamily="18" charset="0"/>
              </a:rPr>
              <a:t> show the degree of “closeness” of buildings, blocks, entities and so on.</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62372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237110" y="1669199"/>
            <a:ext cx="6954116" cy="4533664"/>
          </a:xfrm>
          <a:prstGeom prst="rect">
            <a:avLst/>
          </a:prstGeom>
        </p:spPr>
      </p:pic>
      <p:sp>
        <p:nvSpPr>
          <p:cNvPr id="4" name="Rectangle 3"/>
          <p:cNvSpPr/>
          <p:nvPr/>
        </p:nvSpPr>
        <p:spPr>
          <a:xfrm>
            <a:off x="466846" y="640823"/>
            <a:ext cx="11420354" cy="461665"/>
          </a:xfrm>
          <a:prstGeom prst="rect">
            <a:avLst/>
          </a:prstGeom>
        </p:spPr>
        <p:txBody>
          <a:bodyPr wrap="square">
            <a:spAutoFit/>
          </a:bodyPr>
          <a:lstStyle/>
          <a:p>
            <a:pPr algn="ctr"/>
            <a:r>
              <a:rPr lang="en-US" sz="2400" dirty="0" smtClean="0">
                <a:latin typeface="Times New Roman" panose="02020603050405020304" pitchFamily="18" charset="0"/>
                <a:cs typeface="Times New Roman" panose="02020603050405020304" pitchFamily="18" charset="0"/>
              </a:rPr>
              <a:t>Classical Multidimensional Scaling (MDS)</a:t>
            </a:r>
            <a:endParaRPr lang="en-US" sz="24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430896" y="2878919"/>
            <a:ext cx="2316681" cy="2334970"/>
          </a:xfrm>
          <a:prstGeom prst="rect">
            <a:avLst/>
          </a:prstGeom>
        </p:spPr>
      </p:pic>
      <p:pic>
        <p:nvPicPr>
          <p:cNvPr id="6" name="Picture 5"/>
          <p:cNvPicPr>
            <a:picLocks noChangeAspect="1"/>
          </p:cNvPicPr>
          <p:nvPr/>
        </p:nvPicPr>
        <p:blipFill>
          <a:blip r:embed="rId4"/>
          <a:stretch>
            <a:fillRect/>
          </a:stretch>
        </p:blipFill>
        <p:spPr>
          <a:xfrm>
            <a:off x="2920877" y="3454405"/>
            <a:ext cx="2484500" cy="481626"/>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131199" y="1759871"/>
                <a:ext cx="3154903" cy="830997"/>
              </a:xfrm>
              <a:prstGeom prst="rect">
                <a:avLst/>
              </a:prstGeom>
            </p:spPr>
            <p:txBody>
              <a:bodyPr wrap="none">
                <a:spAutoFit/>
              </a:bodyPr>
              <a:lstStyle/>
              <a:p>
                <a:pPr algn="ctr"/>
                <a:r>
                  <a:rPr lang="pt-BR" sz="2400" dirty="0" smtClean="0">
                    <a:latin typeface="Times New Roman" panose="02020603050405020304" pitchFamily="18" charset="0"/>
                    <a:cs typeface="Times New Roman" panose="02020603050405020304" pitchFamily="18" charset="0"/>
                  </a:rPr>
                  <a:t>Given a </a:t>
                </a:r>
                <a14:m>
                  <m:oMath xmlns:m="http://schemas.openxmlformats.org/officeDocument/2006/math">
                    <m:r>
                      <a:rPr lang="pt-BR" sz="2400" i="1" dirty="0" smtClean="0">
                        <a:latin typeface="Cambria Math" panose="02040503050406030204" pitchFamily="18" charset="0"/>
                        <a:cs typeface="Times New Roman" panose="02020603050405020304" pitchFamily="18" charset="0"/>
                      </a:rPr>
                      <m:t>𝑛</m:t>
                    </m:r>
                    <m:r>
                      <a:rPr lang="pt-BR" sz="2400" i="1" dirty="0" smtClean="0">
                        <a:latin typeface="Cambria Math" panose="02040503050406030204" pitchFamily="18" charset="0"/>
                        <a:cs typeface="Times New Roman" panose="02020603050405020304" pitchFamily="18" charset="0"/>
                      </a:rPr>
                      <m:t> × </m:t>
                    </m:r>
                    <m:r>
                      <a:rPr lang="pt-BR" sz="2400" i="1" dirty="0" smtClean="0">
                        <a:latin typeface="Cambria Math" panose="02040503050406030204" pitchFamily="18" charset="0"/>
                        <a:cs typeface="Times New Roman" panose="02020603050405020304" pitchFamily="18" charset="0"/>
                      </a:rPr>
                      <m:t>𝑛</m:t>
                    </m:r>
                    <m:r>
                      <a:rPr lang="pt-BR" sz="2400" i="1" dirty="0" smtClean="0">
                        <a:latin typeface="Cambria Math" panose="02040503050406030204" pitchFamily="18" charset="0"/>
                        <a:cs typeface="Times New Roman" panose="02020603050405020304" pitchFamily="18" charset="0"/>
                      </a:rPr>
                      <m:t> </m:t>
                    </m:r>
                  </m:oMath>
                </a14:m>
                <a:r>
                  <a:rPr lang="pt-BR" sz="2400" dirty="0" smtClean="0">
                    <a:latin typeface="Times New Roman" panose="02020603050405020304" pitchFamily="18" charset="0"/>
                    <a:cs typeface="Times New Roman" panose="02020603050405020304" pitchFamily="18" charset="0"/>
                  </a:rPr>
                  <a:t>distance</a:t>
                </a:r>
              </a:p>
              <a:p>
                <a:pPr algn="ctr"/>
                <a:r>
                  <a:rPr lang="pt-BR" sz="2400" dirty="0" smtClean="0">
                    <a:latin typeface="Times New Roman" panose="02020603050405020304" pitchFamily="18" charset="0"/>
                    <a:cs typeface="Times New Roman" panose="02020603050405020304" pitchFamily="18" charset="0"/>
                  </a:rPr>
                  <a:t> matrix</a:t>
                </a:r>
                <a:endParaRPr lang="en-US" sz="2400" dirty="0">
                  <a:latin typeface="Times New Roman" panose="02020603050405020304" pitchFamily="18" charset="0"/>
                  <a:cs typeface="Times New Roman" panose="02020603050405020304"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131199" y="1759871"/>
                <a:ext cx="3154903" cy="830997"/>
              </a:xfrm>
              <a:prstGeom prst="rect">
                <a:avLst/>
              </a:prstGeom>
              <a:blipFill rotWithShape="0">
                <a:blip r:embed="rId5"/>
                <a:stretch>
                  <a:fillRect l="-2321" t="-5882" r="-2321" b="-16176"/>
                </a:stretch>
              </a:blipFill>
            </p:spPr>
            <p:txBody>
              <a:bodyPr/>
              <a:lstStyle/>
              <a:p>
                <a:r>
                  <a:rPr lang="en-US">
                    <a:noFill/>
                  </a:rPr>
                  <a:t> </a:t>
                </a:r>
              </a:p>
            </p:txBody>
          </p:sp>
        </mc:Fallback>
      </mc:AlternateContent>
      <p:sp>
        <p:nvSpPr>
          <p:cNvPr id="9" name="Rectangle 8"/>
          <p:cNvSpPr/>
          <p:nvPr/>
        </p:nvSpPr>
        <p:spPr>
          <a:xfrm>
            <a:off x="2778605" y="3085073"/>
            <a:ext cx="2472152" cy="461665"/>
          </a:xfrm>
          <a:prstGeom prst="rect">
            <a:avLst/>
          </a:prstGeom>
        </p:spPr>
        <p:txBody>
          <a:bodyPr wrap="none">
            <a:spAutoFit/>
          </a:bodyPr>
          <a:lstStyle/>
          <a:p>
            <a:r>
              <a:rPr lang="en-US" sz="2400" dirty="0" smtClean="0">
                <a:latin typeface="Times New Roman" panose="02020603050405020304" pitchFamily="18" charset="0"/>
                <a:cs typeface="Times New Roman" panose="02020603050405020304" pitchFamily="18" charset="0"/>
              </a:rPr>
              <a:t>Construct a “map”</a:t>
            </a:r>
            <a:endParaRPr lang="en-US"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TextBox 9"/>
              <p:cNvSpPr txBox="1"/>
              <p:nvPr/>
            </p:nvSpPr>
            <p:spPr>
              <a:xfrm>
                <a:off x="5953553" y="1759871"/>
                <a:ext cx="5689497" cy="4339650"/>
              </a:xfrm>
              <a:prstGeom prst="rect">
                <a:avLst/>
              </a:prstGeom>
              <a:solidFill>
                <a:srgbClr val="FFFFCC"/>
              </a:solidFill>
            </p:spPr>
            <p:txBody>
              <a:bodyPr wrap="square" rtlCol="0">
                <a:spAutoFit/>
              </a:bodyPr>
              <a:lstStyle/>
              <a:p>
                <a:pPr marL="285750" indent="-28575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Each point represents one of the individuals in the original data set.</a:t>
                </a:r>
              </a:p>
              <a:p>
                <a:pPr marL="285750" indent="-285750">
                  <a:buFont typeface="Arial" panose="020B0604020202020204" pitchFamily="34" charset="0"/>
                  <a:buChar char="•"/>
                </a:pPr>
                <a:endParaRPr lang="en-US" sz="28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Find an appropriate dimension </a:t>
                </a:r>
                <a14:m>
                  <m:oMath xmlns:m="http://schemas.openxmlformats.org/officeDocument/2006/math">
                    <m:r>
                      <a:rPr lang="en-US" sz="2800" b="1" i="1" dirty="0" smtClean="0">
                        <a:solidFill>
                          <a:srgbClr val="FF0000"/>
                        </a:solidFill>
                        <a:latin typeface="Cambria Math" panose="02040503050406030204" pitchFamily="18" charset="0"/>
                      </a:rPr>
                      <m:t>𝒒</m:t>
                    </m:r>
                  </m:oMath>
                </a14:m>
                <a:r>
                  <a:rPr lang="en-US" sz="2800" dirty="0" smtClean="0">
                    <a:latin typeface="Times New Roman" panose="02020603050405020304" pitchFamily="18" charset="0"/>
                    <a:cs typeface="Times New Roman" panose="02020603050405020304" pitchFamily="18" charset="0"/>
                  </a:rPr>
                  <a:t> needed to adequately represent the observed proximities.</a:t>
                </a:r>
              </a:p>
              <a:p>
                <a:pPr marL="285750" indent="-285750">
                  <a:buFont typeface="Arial" panose="020B0604020202020204" pitchFamily="34" charset="0"/>
                  <a:buChar char="•"/>
                </a:pPr>
                <a:endParaRPr lang="en-US" sz="28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The points placed on the map are “fit” the observed </a:t>
                </a:r>
                <a:r>
                  <a:rPr lang="en-US" sz="2800" dirty="0" smtClean="0">
                    <a:solidFill>
                      <a:srgbClr val="FF0000"/>
                    </a:solidFill>
                    <a:latin typeface="Times New Roman" panose="02020603050405020304" pitchFamily="18" charset="0"/>
                    <a:cs typeface="Times New Roman" panose="02020603050405020304" pitchFamily="18" charset="0"/>
                  </a:rPr>
                  <a:t>distances well</a:t>
                </a:r>
                <a:r>
                  <a:rPr lang="en-US" sz="2800" dirty="0" smtClean="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US" sz="2400" dirty="0"/>
              </a:p>
            </p:txBody>
          </p:sp>
        </mc:Choice>
        <mc:Fallback xmlns="">
          <p:sp>
            <p:nvSpPr>
              <p:cNvPr id="10" name="TextBox 9"/>
              <p:cNvSpPr txBox="1">
                <a:spLocks noRot="1" noChangeAspect="1" noMove="1" noResize="1" noEditPoints="1" noAdjustHandles="1" noChangeArrowheads="1" noChangeShapeType="1" noTextEdit="1"/>
              </p:cNvSpPr>
              <p:nvPr/>
            </p:nvSpPr>
            <p:spPr>
              <a:xfrm>
                <a:off x="5953553" y="1759871"/>
                <a:ext cx="5689497" cy="4339650"/>
              </a:xfrm>
              <a:prstGeom prst="rect">
                <a:avLst/>
              </a:prstGeom>
              <a:blipFill rotWithShape="0">
                <a:blip r:embed="rId6"/>
                <a:stretch>
                  <a:fillRect l="-1929" t="-1545"/>
                </a:stretch>
              </a:blipFill>
            </p:spPr>
            <p:txBody>
              <a:bodyPr/>
              <a:lstStyle/>
              <a:p>
                <a:r>
                  <a:rPr lang="en-US">
                    <a:noFill/>
                  </a:rPr>
                  <a:t> </a:t>
                </a:r>
              </a:p>
            </p:txBody>
          </p:sp>
        </mc:Fallback>
      </mc:AlternateContent>
    </p:spTree>
    <p:extLst>
      <p:ext uri="{BB962C8B-B14F-4D97-AF65-F5344CB8AC3E}">
        <p14:creationId xmlns:p14="http://schemas.microsoft.com/office/powerpoint/2010/main" val="67210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53937" y="358815"/>
            <a:ext cx="3158172" cy="523220"/>
          </a:xfrm>
          <a:prstGeom prst="rect">
            <a:avLst/>
          </a:prstGeom>
        </p:spPr>
        <p:txBody>
          <a:bodyPr wrap="none">
            <a:spAutoFit/>
          </a:bodyPr>
          <a:lstStyle/>
          <a:p>
            <a:r>
              <a:rPr lang="en-US" sz="2800" b="1" dirty="0">
                <a:solidFill>
                  <a:srgbClr val="C00000"/>
                </a:solidFill>
                <a:latin typeface="Times New Roman" panose="02020603050405020304" pitchFamily="18" charset="0"/>
                <a:cs typeface="Times New Roman" panose="02020603050405020304" pitchFamily="18" charset="0"/>
              </a:rPr>
              <a:t>I</a:t>
            </a:r>
            <a:r>
              <a:rPr lang="en-US" sz="2800" b="1" dirty="0" smtClean="0">
                <a:solidFill>
                  <a:srgbClr val="C00000"/>
                </a:solidFill>
                <a:latin typeface="Times New Roman" panose="02020603050405020304" pitchFamily="18" charset="0"/>
                <a:cs typeface="Times New Roman" panose="02020603050405020304" pitchFamily="18" charset="0"/>
              </a:rPr>
              <a:t>sotonic Regression</a:t>
            </a:r>
            <a:endParaRPr lang="en-US" b="1" dirty="0"/>
          </a:p>
        </p:txBody>
      </p:sp>
      <p:pic>
        <p:nvPicPr>
          <p:cNvPr id="4" name="Picture 3"/>
          <p:cNvPicPr>
            <a:picLocks noChangeAspect="1"/>
          </p:cNvPicPr>
          <p:nvPr/>
        </p:nvPicPr>
        <p:blipFill>
          <a:blip r:embed="rId2"/>
          <a:stretch>
            <a:fillRect/>
          </a:stretch>
        </p:blipFill>
        <p:spPr>
          <a:xfrm>
            <a:off x="231493" y="1196110"/>
            <a:ext cx="7441719" cy="3439140"/>
          </a:xfrm>
          <a:prstGeom prst="rect">
            <a:avLst/>
          </a:prstGeom>
        </p:spPr>
      </p:pic>
      <mc:AlternateContent xmlns:mc="http://schemas.openxmlformats.org/markup-compatibility/2006" xmlns:a14="http://schemas.microsoft.com/office/drawing/2010/main">
        <mc:Choice Requires="a14">
          <p:sp>
            <p:nvSpPr>
              <p:cNvPr id="9" name="Rectangle 8"/>
              <p:cNvSpPr/>
              <p:nvPr/>
            </p:nvSpPr>
            <p:spPr>
              <a:xfrm>
                <a:off x="7927855" y="1825060"/>
                <a:ext cx="4379891" cy="1457515"/>
              </a:xfrm>
              <a:prstGeom prst="rect">
                <a:avLst/>
              </a:prstGeom>
            </p:spPr>
            <p:txBody>
              <a:bodyPr wrap="square">
                <a:spAutoFit/>
              </a:bodyPr>
              <a:lstStyle/>
              <a:p>
                <a:r>
                  <a:rPr lang="en-US" sz="2600" dirty="0" smtClean="0">
                    <a:solidFill>
                      <a:srgbClr val="141314"/>
                    </a:solidFill>
                    <a:latin typeface="Times New Roman" panose="02020603050405020304" pitchFamily="18" charset="0"/>
                    <a:cs typeface="Times New Roman" panose="02020603050405020304" pitchFamily="18" charset="0"/>
                  </a:rPr>
                  <a:t>The </a:t>
                </a:r>
                <a:r>
                  <a:rPr lang="en-US" sz="2600" dirty="0">
                    <a:solidFill>
                      <a:srgbClr val="141314"/>
                    </a:solidFill>
                    <a:latin typeface="Times New Roman" panose="02020603050405020304" pitchFamily="18" charset="0"/>
                    <a:cs typeface="Times New Roman" panose="02020603050405020304" pitchFamily="18" charset="0"/>
                  </a:rPr>
                  <a:t>disparities are normalized so that their sum-of-squares</a:t>
                </a:r>
              </a:p>
              <a:p>
                <a:r>
                  <a:rPr lang="en-US" sz="2600" dirty="0">
                    <a:solidFill>
                      <a:srgbClr val="141314"/>
                    </a:solidFill>
                    <a:latin typeface="Times New Roman" panose="02020603050405020304" pitchFamily="18" charset="0"/>
                    <a:cs typeface="Times New Roman" panose="02020603050405020304" pitchFamily="18" charset="0"/>
                  </a:rPr>
                  <a:t>equals </a:t>
                </a:r>
                <a14:m>
                  <m:oMath xmlns:m="http://schemas.openxmlformats.org/officeDocument/2006/math">
                    <m:f>
                      <m:fPr>
                        <m:ctrlPr>
                          <a:rPr lang="en-US" sz="2600" b="0" i="1" dirty="0" smtClean="0">
                            <a:solidFill>
                              <a:srgbClr val="141314"/>
                            </a:solidFill>
                            <a:latin typeface="Cambria Math" panose="02040503050406030204" pitchFamily="18" charset="0"/>
                            <a:cs typeface="Times New Roman" panose="02020603050405020304" pitchFamily="18" charset="0"/>
                          </a:rPr>
                        </m:ctrlPr>
                      </m:fPr>
                      <m:num>
                        <m:r>
                          <a:rPr lang="en-US" sz="2600" i="1" dirty="0" smtClean="0">
                            <a:solidFill>
                              <a:srgbClr val="141314"/>
                            </a:solidFill>
                            <a:latin typeface="Cambria Math" panose="02040503050406030204" pitchFamily="18" charset="0"/>
                            <a:cs typeface="Times New Roman" panose="02020603050405020304" pitchFamily="18" charset="0"/>
                          </a:rPr>
                          <m:t>1</m:t>
                        </m:r>
                      </m:num>
                      <m:den>
                        <m:r>
                          <a:rPr lang="en-US" sz="2600" i="1" dirty="0" smtClean="0">
                            <a:solidFill>
                              <a:srgbClr val="141314"/>
                            </a:solidFill>
                            <a:latin typeface="Cambria Math" panose="02040503050406030204" pitchFamily="18" charset="0"/>
                            <a:cs typeface="Times New Roman" panose="02020603050405020304" pitchFamily="18" charset="0"/>
                          </a:rPr>
                          <m:t>2</m:t>
                        </m:r>
                      </m:den>
                    </m:f>
                    <m:r>
                      <a:rPr lang="en-US" sz="2600" i="1" dirty="0" smtClean="0">
                        <a:solidFill>
                          <a:srgbClr val="141314"/>
                        </a:solidFill>
                        <a:latin typeface="Cambria Math" panose="02040503050406030204" pitchFamily="18" charset="0"/>
                        <a:cs typeface="Times New Roman" panose="02020603050405020304" pitchFamily="18" charset="0"/>
                      </a:rPr>
                      <m:t>𝑛</m:t>
                    </m:r>
                    <m:r>
                      <a:rPr lang="en-US" sz="2600" i="1" dirty="0" smtClean="0">
                        <a:solidFill>
                          <a:srgbClr val="141314"/>
                        </a:solidFill>
                        <a:latin typeface="Cambria Math" panose="02040503050406030204" pitchFamily="18" charset="0"/>
                        <a:cs typeface="Times New Roman" panose="02020603050405020304" pitchFamily="18" charset="0"/>
                      </a:rPr>
                      <m:t>(</m:t>
                    </m:r>
                    <m:r>
                      <a:rPr lang="en-US" sz="2600" i="1" dirty="0" smtClean="0">
                        <a:solidFill>
                          <a:srgbClr val="141314"/>
                        </a:solidFill>
                        <a:latin typeface="Cambria Math" panose="02040503050406030204" pitchFamily="18" charset="0"/>
                        <a:cs typeface="Times New Roman" panose="02020603050405020304" pitchFamily="18" charset="0"/>
                      </a:rPr>
                      <m:t>𝑛</m:t>
                    </m:r>
                    <m:r>
                      <a:rPr lang="en-US" sz="2600" i="1" dirty="0" smtClean="0">
                        <a:solidFill>
                          <a:srgbClr val="141314"/>
                        </a:solidFill>
                        <a:latin typeface="Cambria Math" panose="02040503050406030204" pitchFamily="18" charset="0"/>
                        <a:cs typeface="Times New Roman" panose="02020603050405020304" pitchFamily="18" charset="0"/>
                      </a:rPr>
                      <m:t> − 1).</m:t>
                    </m:r>
                  </m:oMath>
                </a14:m>
                <a:endParaRPr lang="en-US" sz="2600" dirty="0">
                  <a:latin typeface="Times New Roman" panose="02020603050405020304" pitchFamily="18" charset="0"/>
                  <a:cs typeface="Times New Roman" panose="02020603050405020304"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7927855" y="1825060"/>
                <a:ext cx="4379891" cy="1457515"/>
              </a:xfrm>
              <a:prstGeom prst="rect">
                <a:avLst/>
              </a:prstGeom>
              <a:blipFill rotWithShape="0">
                <a:blip r:embed="rId3"/>
                <a:stretch>
                  <a:fillRect l="-2507" t="-3766" b="-41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6409080" y="5242189"/>
                <a:ext cx="1897122" cy="8414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600" i="1" dirty="0">
                              <a:solidFill>
                                <a:srgbClr val="141314"/>
                              </a:solidFill>
                              <a:latin typeface="Cambria Math" panose="02040503050406030204" pitchFamily="18" charset="0"/>
                              <a:cs typeface="Times New Roman" panose="02020603050405020304" pitchFamily="18" charset="0"/>
                            </a:rPr>
                          </m:ctrlPr>
                        </m:fPr>
                        <m:num>
                          <m:r>
                            <a:rPr lang="en-US" sz="2600" i="1" dirty="0">
                              <a:solidFill>
                                <a:srgbClr val="141314"/>
                              </a:solidFill>
                              <a:latin typeface="Cambria Math" panose="02040503050406030204" pitchFamily="18" charset="0"/>
                              <a:cs typeface="Times New Roman" panose="02020603050405020304" pitchFamily="18" charset="0"/>
                            </a:rPr>
                            <m:t>1</m:t>
                          </m:r>
                        </m:num>
                        <m:den>
                          <m:r>
                            <a:rPr lang="en-US" sz="2600" i="1" dirty="0">
                              <a:solidFill>
                                <a:srgbClr val="141314"/>
                              </a:solidFill>
                              <a:latin typeface="Cambria Math" panose="02040503050406030204" pitchFamily="18" charset="0"/>
                              <a:cs typeface="Times New Roman" panose="02020603050405020304" pitchFamily="18" charset="0"/>
                            </a:rPr>
                            <m:t>2</m:t>
                          </m:r>
                        </m:den>
                      </m:f>
                      <m:r>
                        <a:rPr lang="en-US" sz="2600" i="1" dirty="0">
                          <a:solidFill>
                            <a:srgbClr val="141314"/>
                          </a:solidFill>
                          <a:latin typeface="Cambria Math" panose="02040503050406030204" pitchFamily="18" charset="0"/>
                          <a:cs typeface="Times New Roman" panose="02020603050405020304" pitchFamily="18" charset="0"/>
                        </a:rPr>
                        <m:t>𝑛</m:t>
                      </m:r>
                      <m:r>
                        <a:rPr lang="en-US" sz="2600" i="1" dirty="0">
                          <a:solidFill>
                            <a:srgbClr val="141314"/>
                          </a:solidFill>
                          <a:latin typeface="Cambria Math" panose="02040503050406030204" pitchFamily="18" charset="0"/>
                          <a:cs typeface="Times New Roman" panose="02020603050405020304" pitchFamily="18" charset="0"/>
                        </a:rPr>
                        <m:t>(</m:t>
                      </m:r>
                      <m:r>
                        <a:rPr lang="en-US" sz="2600" i="1" dirty="0">
                          <a:solidFill>
                            <a:srgbClr val="141314"/>
                          </a:solidFill>
                          <a:latin typeface="Cambria Math" panose="02040503050406030204" pitchFamily="18" charset="0"/>
                          <a:cs typeface="Times New Roman" panose="02020603050405020304" pitchFamily="18" charset="0"/>
                        </a:rPr>
                        <m:t>𝑛</m:t>
                      </m:r>
                      <m:r>
                        <a:rPr lang="en-US" sz="2600" i="1" dirty="0">
                          <a:solidFill>
                            <a:srgbClr val="141314"/>
                          </a:solidFill>
                          <a:latin typeface="Cambria Math" panose="02040503050406030204" pitchFamily="18" charset="0"/>
                          <a:cs typeface="Times New Roman" panose="02020603050405020304" pitchFamily="18" charset="0"/>
                        </a:rPr>
                        <m:t> − 1)</m:t>
                      </m:r>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6409080" y="5242189"/>
                <a:ext cx="1897122" cy="841449"/>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0" y="5242190"/>
                <a:ext cx="1897122" cy="8414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600" i="1" dirty="0">
                              <a:solidFill>
                                <a:srgbClr val="141314"/>
                              </a:solidFill>
                              <a:latin typeface="Cambria Math" panose="02040503050406030204" pitchFamily="18" charset="0"/>
                              <a:cs typeface="Times New Roman" panose="02020603050405020304" pitchFamily="18" charset="0"/>
                            </a:rPr>
                          </m:ctrlPr>
                        </m:fPr>
                        <m:num>
                          <m:r>
                            <a:rPr lang="en-US" sz="2600" i="1" dirty="0">
                              <a:solidFill>
                                <a:srgbClr val="141314"/>
                              </a:solidFill>
                              <a:latin typeface="Cambria Math" panose="02040503050406030204" pitchFamily="18" charset="0"/>
                              <a:cs typeface="Times New Roman" panose="02020603050405020304" pitchFamily="18" charset="0"/>
                            </a:rPr>
                            <m:t>1</m:t>
                          </m:r>
                        </m:num>
                        <m:den>
                          <m:r>
                            <a:rPr lang="en-US" sz="2600" i="1" dirty="0">
                              <a:solidFill>
                                <a:srgbClr val="141314"/>
                              </a:solidFill>
                              <a:latin typeface="Cambria Math" panose="02040503050406030204" pitchFamily="18" charset="0"/>
                              <a:cs typeface="Times New Roman" panose="02020603050405020304" pitchFamily="18" charset="0"/>
                            </a:rPr>
                            <m:t>2</m:t>
                          </m:r>
                        </m:den>
                      </m:f>
                      <m:r>
                        <a:rPr lang="en-US" sz="2600" i="1" dirty="0">
                          <a:solidFill>
                            <a:srgbClr val="141314"/>
                          </a:solidFill>
                          <a:latin typeface="Cambria Math" panose="02040503050406030204" pitchFamily="18" charset="0"/>
                          <a:cs typeface="Times New Roman" panose="02020603050405020304" pitchFamily="18" charset="0"/>
                        </a:rPr>
                        <m:t>𝑛</m:t>
                      </m:r>
                      <m:r>
                        <a:rPr lang="en-US" sz="2600" i="1" dirty="0">
                          <a:solidFill>
                            <a:srgbClr val="141314"/>
                          </a:solidFill>
                          <a:latin typeface="Cambria Math" panose="02040503050406030204" pitchFamily="18" charset="0"/>
                          <a:cs typeface="Times New Roman" panose="02020603050405020304" pitchFamily="18" charset="0"/>
                        </a:rPr>
                        <m:t>(</m:t>
                      </m:r>
                      <m:r>
                        <a:rPr lang="en-US" sz="2600" i="1" dirty="0">
                          <a:solidFill>
                            <a:srgbClr val="141314"/>
                          </a:solidFill>
                          <a:latin typeface="Cambria Math" panose="02040503050406030204" pitchFamily="18" charset="0"/>
                          <a:cs typeface="Times New Roman" panose="02020603050405020304" pitchFamily="18" charset="0"/>
                        </a:rPr>
                        <m:t>𝑛</m:t>
                      </m:r>
                      <m:r>
                        <a:rPr lang="en-US" sz="2600" i="1" dirty="0">
                          <a:solidFill>
                            <a:srgbClr val="141314"/>
                          </a:solidFill>
                          <a:latin typeface="Cambria Math" panose="02040503050406030204" pitchFamily="18" charset="0"/>
                          <a:cs typeface="Times New Roman" panose="02020603050405020304" pitchFamily="18" charset="0"/>
                        </a:rPr>
                        <m:t> − 1)</m:t>
                      </m:r>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0" y="5242190"/>
                <a:ext cx="1897122" cy="841449"/>
              </a:xfrm>
              <a:prstGeom prst="rect">
                <a:avLst/>
              </a:prstGeom>
              <a:blipFill rotWithShape="0">
                <a:blip r:embed="rId5"/>
                <a:stretch>
                  <a:fillRect/>
                </a:stretch>
              </a:blipFill>
            </p:spPr>
            <p:txBody>
              <a:bodyPr/>
              <a:lstStyle/>
              <a:p>
                <a:r>
                  <a:rPr lang="en-US">
                    <a:noFill/>
                  </a:rPr>
                  <a:t> </a:t>
                </a:r>
              </a:p>
            </p:txBody>
          </p:sp>
        </mc:Fallback>
      </mc:AlternateContent>
      <p:cxnSp>
        <p:nvCxnSpPr>
          <p:cNvPr id="13" name="Straight Arrow Connector 12"/>
          <p:cNvCxnSpPr/>
          <p:nvPr/>
        </p:nvCxnSpPr>
        <p:spPr>
          <a:xfrm>
            <a:off x="694481" y="4826643"/>
            <a:ext cx="0" cy="590309"/>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357641" y="4757195"/>
            <a:ext cx="0" cy="590309"/>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2699737" y="4890964"/>
            <a:ext cx="3307523" cy="461665"/>
          </a:xfrm>
          <a:prstGeom prst="rect">
            <a:avLst/>
          </a:prstGeom>
          <a:ln w="22225">
            <a:solidFill>
              <a:schemeClr val="accent1"/>
            </a:solidFill>
          </a:ln>
        </p:spPr>
        <p:txBody>
          <a:bodyPr wrap="square">
            <a:spAutoFit/>
          </a:bodyPr>
          <a:lstStyle/>
          <a:p>
            <a:pPr algn="ctr"/>
            <a:r>
              <a:rPr lang="en-US" sz="2400" dirty="0" smtClean="0">
                <a:solidFill>
                  <a:prstClr val="black"/>
                </a:solidFill>
                <a:latin typeface="Times New Roman" panose="02020603050405020304" pitchFamily="18" charset="0"/>
                <a:cs typeface="Times New Roman" panose="02020603050405020304" pitchFamily="18" charset="0"/>
              </a:rPr>
              <a:t>Recovery D</a:t>
            </a:r>
            <a:endParaRPr lang="en-US" sz="2400"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010069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53937" y="358815"/>
            <a:ext cx="3158172" cy="523220"/>
          </a:xfrm>
          <a:prstGeom prst="rect">
            <a:avLst/>
          </a:prstGeom>
        </p:spPr>
        <p:txBody>
          <a:bodyPr wrap="none">
            <a:spAutoFit/>
          </a:bodyPr>
          <a:lstStyle/>
          <a:p>
            <a:r>
              <a:rPr lang="en-US" sz="2800" b="1" dirty="0">
                <a:solidFill>
                  <a:srgbClr val="C00000"/>
                </a:solidFill>
                <a:latin typeface="Times New Roman" panose="02020603050405020304" pitchFamily="18" charset="0"/>
                <a:cs typeface="Times New Roman" panose="02020603050405020304" pitchFamily="18" charset="0"/>
              </a:rPr>
              <a:t>I</a:t>
            </a:r>
            <a:r>
              <a:rPr lang="en-US" sz="2800" b="1" dirty="0" smtClean="0">
                <a:solidFill>
                  <a:srgbClr val="C00000"/>
                </a:solidFill>
                <a:latin typeface="Times New Roman" panose="02020603050405020304" pitchFamily="18" charset="0"/>
                <a:cs typeface="Times New Roman" panose="02020603050405020304" pitchFamily="18" charset="0"/>
              </a:rPr>
              <a:t>sotonic Regression</a:t>
            </a:r>
            <a:endParaRPr lang="en-US" b="1" dirty="0"/>
          </a:p>
        </p:txBody>
      </p:sp>
      <p:pic>
        <p:nvPicPr>
          <p:cNvPr id="4" name="Picture 3"/>
          <p:cNvPicPr>
            <a:picLocks noChangeAspect="1"/>
          </p:cNvPicPr>
          <p:nvPr/>
        </p:nvPicPr>
        <p:blipFill>
          <a:blip r:embed="rId2"/>
          <a:stretch>
            <a:fillRect/>
          </a:stretch>
        </p:blipFill>
        <p:spPr>
          <a:xfrm>
            <a:off x="176855" y="1160838"/>
            <a:ext cx="5830406" cy="2989990"/>
          </a:xfrm>
          <a:prstGeom prst="rect">
            <a:avLst/>
          </a:prstGeom>
        </p:spPr>
      </p:pic>
      <mc:AlternateContent xmlns:mc="http://schemas.openxmlformats.org/markup-compatibility/2006" xmlns:a14="http://schemas.microsoft.com/office/drawing/2010/main">
        <mc:Choice Requires="a14">
          <p:sp>
            <p:nvSpPr>
              <p:cNvPr id="10" name="Rectangle 9"/>
              <p:cNvSpPr/>
              <p:nvPr/>
            </p:nvSpPr>
            <p:spPr>
              <a:xfrm>
                <a:off x="4378687" y="5334788"/>
                <a:ext cx="1897122" cy="8414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600" i="1" dirty="0">
                              <a:solidFill>
                                <a:srgbClr val="141314"/>
                              </a:solidFill>
                              <a:latin typeface="Cambria Math" panose="02040503050406030204" pitchFamily="18" charset="0"/>
                              <a:cs typeface="Times New Roman" panose="02020603050405020304" pitchFamily="18" charset="0"/>
                            </a:rPr>
                          </m:ctrlPr>
                        </m:fPr>
                        <m:num>
                          <m:r>
                            <a:rPr lang="en-US" sz="2600" i="1" dirty="0">
                              <a:solidFill>
                                <a:srgbClr val="141314"/>
                              </a:solidFill>
                              <a:latin typeface="Cambria Math" panose="02040503050406030204" pitchFamily="18" charset="0"/>
                              <a:cs typeface="Times New Roman" panose="02020603050405020304" pitchFamily="18" charset="0"/>
                            </a:rPr>
                            <m:t>1</m:t>
                          </m:r>
                        </m:num>
                        <m:den>
                          <m:r>
                            <a:rPr lang="en-US" sz="2600" i="1" dirty="0">
                              <a:solidFill>
                                <a:srgbClr val="141314"/>
                              </a:solidFill>
                              <a:latin typeface="Cambria Math" panose="02040503050406030204" pitchFamily="18" charset="0"/>
                              <a:cs typeface="Times New Roman" panose="02020603050405020304" pitchFamily="18" charset="0"/>
                            </a:rPr>
                            <m:t>2</m:t>
                          </m:r>
                        </m:den>
                      </m:f>
                      <m:r>
                        <a:rPr lang="en-US" sz="2600" i="1" dirty="0">
                          <a:solidFill>
                            <a:srgbClr val="141314"/>
                          </a:solidFill>
                          <a:latin typeface="Cambria Math" panose="02040503050406030204" pitchFamily="18" charset="0"/>
                          <a:cs typeface="Times New Roman" panose="02020603050405020304" pitchFamily="18" charset="0"/>
                        </a:rPr>
                        <m:t>𝑛</m:t>
                      </m:r>
                      <m:r>
                        <a:rPr lang="en-US" sz="2600" i="1" dirty="0">
                          <a:solidFill>
                            <a:srgbClr val="141314"/>
                          </a:solidFill>
                          <a:latin typeface="Cambria Math" panose="02040503050406030204" pitchFamily="18" charset="0"/>
                          <a:cs typeface="Times New Roman" panose="02020603050405020304" pitchFamily="18" charset="0"/>
                        </a:rPr>
                        <m:t>(</m:t>
                      </m:r>
                      <m:r>
                        <a:rPr lang="en-US" sz="2600" i="1" dirty="0">
                          <a:solidFill>
                            <a:srgbClr val="141314"/>
                          </a:solidFill>
                          <a:latin typeface="Cambria Math" panose="02040503050406030204" pitchFamily="18" charset="0"/>
                          <a:cs typeface="Times New Roman" panose="02020603050405020304" pitchFamily="18" charset="0"/>
                        </a:rPr>
                        <m:t>𝑛</m:t>
                      </m:r>
                      <m:r>
                        <a:rPr lang="en-US" sz="2600" i="1" dirty="0">
                          <a:solidFill>
                            <a:srgbClr val="141314"/>
                          </a:solidFill>
                          <a:latin typeface="Cambria Math" panose="02040503050406030204" pitchFamily="18" charset="0"/>
                          <a:cs typeface="Times New Roman" panose="02020603050405020304" pitchFamily="18" charset="0"/>
                        </a:rPr>
                        <m:t> − 1)</m:t>
                      </m:r>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4378687" y="5334788"/>
                <a:ext cx="1897122" cy="841449"/>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0" y="5242190"/>
                <a:ext cx="1897122" cy="8414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600" i="1" dirty="0">
                              <a:solidFill>
                                <a:srgbClr val="141314"/>
                              </a:solidFill>
                              <a:latin typeface="Cambria Math" panose="02040503050406030204" pitchFamily="18" charset="0"/>
                              <a:cs typeface="Times New Roman" panose="02020603050405020304" pitchFamily="18" charset="0"/>
                            </a:rPr>
                          </m:ctrlPr>
                        </m:fPr>
                        <m:num>
                          <m:r>
                            <a:rPr lang="en-US" sz="2600" i="1" dirty="0">
                              <a:solidFill>
                                <a:srgbClr val="141314"/>
                              </a:solidFill>
                              <a:latin typeface="Cambria Math" panose="02040503050406030204" pitchFamily="18" charset="0"/>
                              <a:cs typeface="Times New Roman" panose="02020603050405020304" pitchFamily="18" charset="0"/>
                            </a:rPr>
                            <m:t>1</m:t>
                          </m:r>
                        </m:num>
                        <m:den>
                          <m:r>
                            <a:rPr lang="en-US" sz="2600" i="1" dirty="0">
                              <a:solidFill>
                                <a:srgbClr val="141314"/>
                              </a:solidFill>
                              <a:latin typeface="Cambria Math" panose="02040503050406030204" pitchFamily="18" charset="0"/>
                              <a:cs typeface="Times New Roman" panose="02020603050405020304" pitchFamily="18" charset="0"/>
                            </a:rPr>
                            <m:t>2</m:t>
                          </m:r>
                        </m:den>
                      </m:f>
                      <m:r>
                        <a:rPr lang="en-US" sz="2600" i="1" dirty="0">
                          <a:solidFill>
                            <a:srgbClr val="141314"/>
                          </a:solidFill>
                          <a:latin typeface="Cambria Math" panose="02040503050406030204" pitchFamily="18" charset="0"/>
                          <a:cs typeface="Times New Roman" panose="02020603050405020304" pitchFamily="18" charset="0"/>
                        </a:rPr>
                        <m:t>𝑛</m:t>
                      </m:r>
                      <m:r>
                        <a:rPr lang="en-US" sz="2600" i="1" dirty="0">
                          <a:solidFill>
                            <a:srgbClr val="141314"/>
                          </a:solidFill>
                          <a:latin typeface="Cambria Math" panose="02040503050406030204" pitchFamily="18" charset="0"/>
                          <a:cs typeface="Times New Roman" panose="02020603050405020304" pitchFamily="18" charset="0"/>
                        </a:rPr>
                        <m:t>(</m:t>
                      </m:r>
                      <m:r>
                        <a:rPr lang="en-US" sz="2600" i="1" dirty="0">
                          <a:solidFill>
                            <a:srgbClr val="141314"/>
                          </a:solidFill>
                          <a:latin typeface="Cambria Math" panose="02040503050406030204" pitchFamily="18" charset="0"/>
                          <a:cs typeface="Times New Roman" panose="02020603050405020304" pitchFamily="18" charset="0"/>
                        </a:rPr>
                        <m:t>𝑛</m:t>
                      </m:r>
                      <m:r>
                        <a:rPr lang="en-US" sz="2600" i="1" dirty="0">
                          <a:solidFill>
                            <a:srgbClr val="141314"/>
                          </a:solidFill>
                          <a:latin typeface="Cambria Math" panose="02040503050406030204" pitchFamily="18" charset="0"/>
                          <a:cs typeface="Times New Roman" panose="02020603050405020304" pitchFamily="18" charset="0"/>
                        </a:rPr>
                        <m:t> − 1)</m:t>
                      </m:r>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0" y="5242190"/>
                <a:ext cx="1897122" cy="841449"/>
              </a:xfrm>
              <a:prstGeom prst="rect">
                <a:avLst/>
              </a:prstGeom>
              <a:blipFill rotWithShape="0">
                <a:blip r:embed="rId4"/>
                <a:stretch>
                  <a:fillRect/>
                </a:stretch>
              </a:blipFill>
            </p:spPr>
            <p:txBody>
              <a:bodyPr/>
              <a:lstStyle/>
              <a:p>
                <a:r>
                  <a:rPr lang="en-US">
                    <a:noFill/>
                  </a:rPr>
                  <a:t> </a:t>
                </a:r>
              </a:p>
            </p:txBody>
          </p:sp>
        </mc:Fallback>
      </mc:AlternateContent>
      <p:cxnSp>
        <p:nvCxnSpPr>
          <p:cNvPr id="13" name="Straight Arrow Connector 12"/>
          <p:cNvCxnSpPr/>
          <p:nvPr/>
        </p:nvCxnSpPr>
        <p:spPr>
          <a:xfrm>
            <a:off x="694481" y="4826643"/>
            <a:ext cx="0" cy="590309"/>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193175" y="4465676"/>
            <a:ext cx="0" cy="590309"/>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148949" y="4465676"/>
            <a:ext cx="3307523" cy="461665"/>
          </a:xfrm>
          <a:prstGeom prst="rect">
            <a:avLst/>
          </a:prstGeom>
          <a:ln w="22225">
            <a:solidFill>
              <a:schemeClr val="accent1"/>
            </a:solidFill>
          </a:ln>
        </p:spPr>
        <p:txBody>
          <a:bodyPr wrap="square">
            <a:spAutoFit/>
          </a:bodyPr>
          <a:lstStyle/>
          <a:p>
            <a:pPr algn="ctr"/>
            <a:r>
              <a:rPr lang="en-US" sz="2400" dirty="0" smtClean="0">
                <a:solidFill>
                  <a:prstClr val="black"/>
                </a:solidFill>
                <a:latin typeface="Times New Roman" panose="02020603050405020304" pitchFamily="18" charset="0"/>
                <a:cs typeface="Times New Roman" panose="02020603050405020304" pitchFamily="18" charset="0"/>
              </a:rPr>
              <a:t>Recovery D</a:t>
            </a:r>
            <a:endParaRPr lang="en-US" sz="2400" dirty="0">
              <a:solidFill>
                <a:prstClr val="black"/>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5"/>
          <a:stretch>
            <a:fillRect/>
          </a:stretch>
        </p:blipFill>
        <p:spPr>
          <a:xfrm>
            <a:off x="6275809" y="989394"/>
            <a:ext cx="5791200" cy="5295900"/>
          </a:xfrm>
          <a:prstGeom prst="rect">
            <a:avLst/>
          </a:prstGeom>
        </p:spPr>
      </p:pic>
    </p:spTree>
    <p:extLst>
      <p:ext uri="{BB962C8B-B14F-4D97-AF65-F5344CB8AC3E}">
        <p14:creationId xmlns:p14="http://schemas.microsoft.com/office/powerpoint/2010/main" val="141152997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66659"/>
            <a:ext cx="12192000" cy="5693866"/>
          </a:xfrm>
          <a:prstGeom prst="rect">
            <a:avLst/>
          </a:prstGeom>
        </p:spPr>
        <p:txBody>
          <a:bodyPr wrap="square">
            <a:spAutoFit/>
          </a:bodyPr>
          <a:lstStyle/>
          <a:p>
            <a:r>
              <a:rPr lang="en-US" sz="2800" dirty="0">
                <a:solidFill>
                  <a:prstClr val="black"/>
                </a:solidFill>
                <a:latin typeface="Times New Roman" panose="02020603050405020304" pitchFamily="18" charset="0"/>
                <a:cs typeface="Times New Roman" panose="02020603050405020304" pitchFamily="18" charset="0"/>
              </a:rPr>
              <a:t>Non-metric MDS: Idea </a:t>
            </a:r>
            <a:endParaRPr lang="en-US" sz="2800" dirty="0" smtClean="0">
              <a:solidFill>
                <a:prstClr val="black"/>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smtClean="0">
                <a:solidFill>
                  <a:prstClr val="black"/>
                </a:solidFill>
                <a:latin typeface="Times New Roman" panose="02020603050405020304" pitchFamily="18" charset="0"/>
                <a:cs typeface="Times New Roman" panose="02020603050405020304" pitchFamily="18" charset="0"/>
              </a:rPr>
              <a:t>Absolute </a:t>
            </a:r>
            <a:r>
              <a:rPr lang="en-US" sz="2800" dirty="0">
                <a:solidFill>
                  <a:prstClr val="black"/>
                </a:solidFill>
                <a:latin typeface="Times New Roman" panose="02020603050405020304" pitchFamily="18" charset="0"/>
                <a:cs typeface="Times New Roman" panose="02020603050405020304" pitchFamily="18" charset="0"/>
              </a:rPr>
              <a:t>values are not that meaningful </a:t>
            </a:r>
            <a:endParaRPr lang="en-US" sz="2800" dirty="0" smtClean="0">
              <a:solidFill>
                <a:prstClr val="black"/>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smtClean="0">
                <a:solidFill>
                  <a:prstClr val="black"/>
                </a:solidFill>
                <a:latin typeface="Times New Roman" panose="02020603050405020304" pitchFamily="18" charset="0"/>
                <a:cs typeface="Times New Roman" panose="02020603050405020304" pitchFamily="18" charset="0"/>
              </a:rPr>
              <a:t>Ranking </a:t>
            </a:r>
            <a:r>
              <a:rPr lang="en-US" sz="2800" dirty="0">
                <a:solidFill>
                  <a:prstClr val="black"/>
                </a:solidFill>
                <a:latin typeface="Times New Roman" panose="02020603050405020304" pitchFamily="18" charset="0"/>
                <a:cs typeface="Times New Roman" panose="02020603050405020304" pitchFamily="18" charset="0"/>
              </a:rPr>
              <a:t>is important </a:t>
            </a:r>
            <a:endParaRPr lang="en-US" sz="2800" dirty="0" smtClean="0">
              <a:solidFill>
                <a:prstClr val="black"/>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smtClean="0">
                <a:solidFill>
                  <a:prstClr val="black"/>
                </a:solidFill>
                <a:latin typeface="Times New Roman" panose="02020603050405020304" pitchFamily="18" charset="0"/>
                <a:cs typeface="Times New Roman" panose="02020603050405020304" pitchFamily="18" charset="0"/>
              </a:rPr>
              <a:t>Non-metric </a:t>
            </a:r>
            <a:r>
              <a:rPr lang="en-US" sz="2800" dirty="0">
                <a:solidFill>
                  <a:prstClr val="black"/>
                </a:solidFill>
                <a:latin typeface="Times New Roman" panose="02020603050405020304" pitchFamily="18" charset="0"/>
                <a:cs typeface="Times New Roman" panose="02020603050405020304" pitchFamily="18" charset="0"/>
              </a:rPr>
              <a:t>MDS finds a low-dimensional representation, which </a:t>
            </a:r>
            <a:r>
              <a:rPr lang="en-US" sz="2800" b="1" dirty="0">
                <a:solidFill>
                  <a:srgbClr val="C00000"/>
                </a:solidFill>
                <a:latin typeface="Times New Roman" panose="02020603050405020304" pitchFamily="18" charset="0"/>
                <a:cs typeface="Times New Roman" panose="02020603050405020304" pitchFamily="18" charset="0"/>
              </a:rPr>
              <a:t>respects the ranking of distances </a:t>
            </a:r>
            <a:endParaRPr lang="en-US" sz="2800" b="1" dirty="0" smtClean="0">
              <a:solidFill>
                <a:srgbClr val="C00000"/>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solidFill>
                  <a:prstClr val="black"/>
                </a:solidFill>
                <a:latin typeface="Times New Roman" panose="02020603050405020304" pitchFamily="18" charset="0"/>
                <a:cs typeface="Times New Roman" panose="02020603050405020304" pitchFamily="18" charset="0"/>
              </a:rPr>
              <a:t>The development of nonmetric MDS was motivated by </a:t>
            </a:r>
            <a:r>
              <a:rPr lang="en-US" sz="2800" b="1" dirty="0" smtClean="0">
                <a:solidFill>
                  <a:srgbClr val="C00000"/>
                </a:solidFill>
                <a:latin typeface="Times New Roman" panose="02020603050405020304" pitchFamily="18" charset="0"/>
                <a:cs typeface="Times New Roman" panose="02020603050405020304" pitchFamily="18" charset="0"/>
              </a:rPr>
              <a:t>Two </a:t>
            </a:r>
            <a:r>
              <a:rPr lang="en-US" sz="2800" b="1" dirty="0">
                <a:solidFill>
                  <a:srgbClr val="C00000"/>
                </a:solidFill>
                <a:latin typeface="Times New Roman" panose="02020603050405020304" pitchFamily="18" charset="0"/>
                <a:cs typeface="Times New Roman" panose="02020603050405020304" pitchFamily="18" charset="0"/>
              </a:rPr>
              <a:t>main weaknesses </a:t>
            </a:r>
            <a:r>
              <a:rPr lang="en-US" sz="2800" dirty="0">
                <a:solidFill>
                  <a:prstClr val="black"/>
                </a:solidFill>
                <a:latin typeface="Times New Roman" panose="02020603050405020304" pitchFamily="18" charset="0"/>
                <a:cs typeface="Times New Roman" panose="02020603050405020304" pitchFamily="18" charset="0"/>
              </a:rPr>
              <a:t>in the metric MDS (</a:t>
            </a:r>
            <a:r>
              <a:rPr lang="en-US" sz="2800" dirty="0" err="1">
                <a:solidFill>
                  <a:prstClr val="black"/>
                </a:solidFill>
                <a:latin typeface="Times New Roman" panose="02020603050405020304" pitchFamily="18" charset="0"/>
                <a:cs typeface="Times New Roman" panose="02020603050405020304" pitchFamily="18" charset="0"/>
                <a:hlinkClick r:id="rId2"/>
              </a:rPr>
              <a:t>Fahrmeir</a:t>
            </a:r>
            <a:r>
              <a:rPr lang="en-US" sz="2800" dirty="0">
                <a:solidFill>
                  <a:prstClr val="black"/>
                </a:solidFill>
                <a:latin typeface="Times New Roman" panose="02020603050405020304" pitchFamily="18" charset="0"/>
                <a:cs typeface="Times New Roman" panose="02020603050405020304" pitchFamily="18" charset="0"/>
                <a:hlinkClick r:id="rId2"/>
              </a:rPr>
              <a:t> and </a:t>
            </a:r>
            <a:r>
              <a:rPr lang="en-US" sz="2800" dirty="0" err="1">
                <a:solidFill>
                  <a:prstClr val="black"/>
                </a:solidFill>
                <a:latin typeface="Times New Roman" panose="02020603050405020304" pitchFamily="18" charset="0"/>
                <a:cs typeface="Times New Roman" panose="02020603050405020304" pitchFamily="18" charset="0"/>
                <a:hlinkClick r:id="rId2"/>
              </a:rPr>
              <a:t>Hamerle</a:t>
            </a:r>
            <a:r>
              <a:rPr lang="en-US" sz="2800" dirty="0">
                <a:solidFill>
                  <a:prstClr val="black"/>
                </a:solidFill>
                <a:latin typeface="Times New Roman" panose="02020603050405020304" pitchFamily="18" charset="0"/>
                <a:cs typeface="Times New Roman" panose="02020603050405020304" pitchFamily="18" charset="0"/>
                <a:hlinkClick r:id="rId2"/>
              </a:rPr>
              <a:t>; 1984</a:t>
            </a:r>
            <a:r>
              <a:rPr lang="en-US" sz="2800" dirty="0">
                <a:solidFill>
                  <a:prstClr val="black"/>
                </a:solidFill>
                <a:latin typeface="Times New Roman" panose="02020603050405020304" pitchFamily="18" charset="0"/>
                <a:cs typeface="Times New Roman" panose="02020603050405020304" pitchFamily="18" charset="0"/>
              </a:rPr>
              <a:t>, Page 679</a:t>
            </a:r>
            <a:r>
              <a:rPr lang="en-US" sz="2800" dirty="0" smtClean="0">
                <a:solidFill>
                  <a:prstClr val="black"/>
                </a:solidFill>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endParaRPr lang="en-US" sz="2800" dirty="0" smtClean="0">
              <a:solidFill>
                <a:prstClr val="black"/>
              </a:solidFill>
              <a:latin typeface="Times New Roman" panose="02020603050405020304" pitchFamily="18" charset="0"/>
              <a:cs typeface="Times New Roman" panose="02020603050405020304" pitchFamily="18" charset="0"/>
            </a:endParaRPr>
          </a:p>
          <a:p>
            <a:pPr marL="514350" indent="-514350">
              <a:buAutoNum type="arabicPeriod"/>
            </a:pPr>
            <a:r>
              <a:rPr lang="en-US" sz="2800" dirty="0" smtClean="0">
                <a:solidFill>
                  <a:srgbClr val="C00000"/>
                </a:solidFill>
                <a:latin typeface="Times New Roman" panose="02020603050405020304" pitchFamily="18" charset="0"/>
                <a:cs typeface="Times New Roman" panose="02020603050405020304" pitchFamily="18" charset="0"/>
              </a:rPr>
              <a:t>Preserve the rank</a:t>
            </a:r>
          </a:p>
          <a:p>
            <a:pPr marL="514350" indent="-514350">
              <a:buFontTx/>
              <a:buAutoNum type="arabicPeriod"/>
            </a:pPr>
            <a:r>
              <a:rPr lang="en-US" sz="2800" dirty="0">
                <a:solidFill>
                  <a:srgbClr val="000000"/>
                </a:solidFill>
                <a:latin typeface="Times New Roman" panose="02020603050405020304" pitchFamily="18" charset="0"/>
              </a:rPr>
              <a:t>In order to assess how well the derived configuration fits the given dissimilarities </a:t>
            </a:r>
            <a:r>
              <a:rPr lang="en-US" sz="2800" dirty="0" err="1">
                <a:solidFill>
                  <a:srgbClr val="000000"/>
                </a:solidFill>
                <a:latin typeface="Times New Roman" panose="02020603050405020304" pitchFamily="18" charset="0"/>
              </a:rPr>
              <a:t>Kruskal</a:t>
            </a:r>
            <a:r>
              <a:rPr lang="en-US" sz="2800" dirty="0">
                <a:solidFill>
                  <a:srgbClr val="000000"/>
                </a:solidFill>
                <a:latin typeface="Times New Roman" panose="02020603050405020304" pitchFamily="18" charset="0"/>
              </a:rPr>
              <a:t> suggests a measure called </a:t>
            </a:r>
            <a:r>
              <a:rPr lang="en-US" sz="2800" dirty="0">
                <a:solidFill>
                  <a:srgbClr val="0070C0"/>
                </a:solidFill>
                <a:latin typeface="Times New Roman" panose="02020603050405020304" pitchFamily="18" charset="0"/>
              </a:rPr>
              <a:t>STRESS</a:t>
            </a:r>
            <a:r>
              <a:rPr lang="en-US" sz="2800" dirty="0">
                <a:solidFill>
                  <a:srgbClr val="000000"/>
                </a:solidFill>
                <a:latin typeface="Times New Roman" panose="02020603050405020304" pitchFamily="18" charset="0"/>
              </a:rPr>
              <a:t> that is given by </a:t>
            </a:r>
            <a:endParaRPr lang="en-US" sz="2800" dirty="0"/>
          </a:p>
          <a:p>
            <a:pPr marL="514350" indent="-514350">
              <a:buAutoNum type="arabicPeriod"/>
            </a:pPr>
            <a:endParaRPr lang="en-US" sz="2800" b="1" dirty="0" smtClean="0">
              <a:solidFill>
                <a:srgbClr val="C00000"/>
              </a:solidFill>
              <a:latin typeface="Times New Roman" panose="02020603050405020304" pitchFamily="18" charset="0"/>
              <a:cs typeface="Times New Roman" panose="02020603050405020304" pitchFamily="18" charset="0"/>
            </a:endParaRPr>
          </a:p>
          <a:p>
            <a:pPr marL="514350" indent="-514350">
              <a:buAutoNum type="arabicPeriod"/>
            </a:pPr>
            <a:endParaRPr lang="en-US" sz="2800" b="1" dirty="0">
              <a:solidFill>
                <a:prstClr val="black"/>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2519528" y="5150601"/>
                <a:ext cx="6875152" cy="11866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800" i="1" dirty="0">
                              <a:solidFill>
                                <a:srgbClr val="141314"/>
                              </a:solidFill>
                              <a:latin typeface="Cambria Math" panose="02040503050406030204" pitchFamily="18" charset="0"/>
                              <a:cs typeface="Times New Roman" panose="02020603050405020304" pitchFamily="18" charset="0"/>
                            </a:rPr>
                          </m:ctrlPr>
                        </m:sSupPr>
                        <m:e>
                          <m:r>
                            <a:rPr lang="en-US" sz="2800" i="1" dirty="0">
                              <a:solidFill>
                                <a:srgbClr val="141314"/>
                              </a:solidFill>
                              <a:latin typeface="Cambria Math" panose="02040503050406030204" pitchFamily="18" charset="0"/>
                              <a:cs typeface="Times New Roman" panose="02020603050405020304" pitchFamily="18" charset="0"/>
                            </a:rPr>
                            <m:t>𝑠𝑡𝑟𝑒𝑠𝑠</m:t>
                          </m:r>
                          <m:r>
                            <a:rPr lang="en-US" sz="2800" i="1" dirty="0">
                              <a:solidFill>
                                <a:srgbClr val="141314"/>
                              </a:solidFill>
                              <a:latin typeface="Cambria Math" panose="02040503050406030204" pitchFamily="18" charset="0"/>
                              <a:cs typeface="Times New Roman" panose="02020603050405020304" pitchFamily="18" charset="0"/>
                            </a:rPr>
                            <m:t>=</m:t>
                          </m:r>
                          <m:nary>
                            <m:naryPr>
                              <m:chr m:val="∑"/>
                              <m:supHide m:val="on"/>
                              <m:ctrlPr>
                                <a:rPr lang="en-US" sz="2800" i="1" dirty="0">
                                  <a:solidFill>
                                    <a:srgbClr val="141314"/>
                                  </a:solidFill>
                                  <a:latin typeface="Cambria Math" panose="02040503050406030204" pitchFamily="18" charset="0"/>
                                  <a:cs typeface="Times New Roman" panose="02020603050405020304" pitchFamily="18" charset="0"/>
                                </a:rPr>
                              </m:ctrlPr>
                            </m:naryPr>
                            <m:sub>
                              <m:r>
                                <m:rPr>
                                  <m:brk m:alnAt="7"/>
                                </m:rPr>
                                <a:rPr lang="en-US" sz="2800" i="1" dirty="0">
                                  <a:solidFill>
                                    <a:srgbClr val="141314"/>
                                  </a:solidFill>
                                  <a:latin typeface="Cambria Math" panose="02040503050406030204" pitchFamily="18" charset="0"/>
                                </a:rPr>
                                <m:t>𝑖</m:t>
                              </m:r>
                              <m:r>
                                <a:rPr lang="en-US" sz="2800" i="1" dirty="0">
                                  <a:solidFill>
                                    <a:srgbClr val="141314"/>
                                  </a:solidFill>
                                  <a:latin typeface="Cambria Math" panose="02040503050406030204" pitchFamily="18" charset="0"/>
                                </a:rPr>
                                <m:t>&lt;</m:t>
                              </m:r>
                              <m:r>
                                <a:rPr lang="en-US" sz="2800" i="1" dirty="0">
                                  <a:solidFill>
                                    <a:srgbClr val="141314"/>
                                  </a:solidFill>
                                  <a:latin typeface="Cambria Math" panose="02040503050406030204" pitchFamily="18" charset="0"/>
                                </a:rPr>
                                <m:t>𝑗</m:t>
                              </m:r>
                            </m:sub>
                            <m:sup/>
                            <m:e>
                              <m:sSup>
                                <m:sSupPr>
                                  <m:ctrlPr>
                                    <a:rPr lang="en-US" sz="2800" i="1" dirty="0">
                                      <a:solidFill>
                                        <a:srgbClr val="141314"/>
                                      </a:solidFill>
                                      <a:latin typeface="Cambria Math" panose="02040503050406030204" pitchFamily="18" charset="0"/>
                                    </a:rPr>
                                  </m:ctrlPr>
                                </m:sSupPr>
                                <m:e>
                                  <m:sSub>
                                    <m:sSubPr>
                                      <m:ctrlPr>
                                        <a:rPr lang="en-US" sz="2800" i="1" dirty="0">
                                          <a:solidFill>
                                            <a:srgbClr val="141314"/>
                                          </a:solidFill>
                                          <a:latin typeface="Cambria Math" panose="02040503050406030204" pitchFamily="18" charset="0"/>
                                        </a:rPr>
                                      </m:ctrlPr>
                                    </m:sSubPr>
                                    <m:e>
                                      <m:r>
                                        <a:rPr lang="en-US" sz="2800" i="1" dirty="0">
                                          <a:solidFill>
                                            <a:srgbClr val="141314"/>
                                          </a:solidFill>
                                          <a:latin typeface="Cambria Math" panose="02040503050406030204" pitchFamily="18" charset="0"/>
                                        </a:rPr>
                                        <m:t>(</m:t>
                                      </m:r>
                                      <m:r>
                                        <a:rPr lang="en-US" sz="2800" i="1" dirty="0">
                                          <a:solidFill>
                                            <a:srgbClr val="141314"/>
                                          </a:solidFill>
                                          <a:latin typeface="Cambria Math" panose="02040503050406030204" pitchFamily="18" charset="0"/>
                                        </a:rPr>
                                        <m:t>𝑑</m:t>
                                      </m:r>
                                    </m:e>
                                    <m:sub>
                                      <m:r>
                                        <a:rPr lang="en-US" sz="2800" i="1" dirty="0">
                                          <a:solidFill>
                                            <a:srgbClr val="141314"/>
                                          </a:solidFill>
                                          <a:latin typeface="Cambria Math" panose="02040503050406030204" pitchFamily="18" charset="0"/>
                                        </a:rPr>
                                        <m:t>𝑖𝑗</m:t>
                                      </m:r>
                                    </m:sub>
                                  </m:sSub>
                                  <m:r>
                                    <a:rPr lang="en-US" sz="2800" i="1" dirty="0">
                                      <a:solidFill>
                                        <a:srgbClr val="141314"/>
                                      </a:solidFill>
                                      <a:latin typeface="Cambria Math" panose="02040503050406030204" pitchFamily="18" charset="0"/>
                                    </a:rPr>
                                    <m:t> −</m:t>
                                  </m:r>
                                  <m:sSub>
                                    <m:sSubPr>
                                      <m:ctrlPr>
                                        <a:rPr lang="en-US" sz="2800" i="1" dirty="0">
                                          <a:solidFill>
                                            <a:srgbClr val="141314"/>
                                          </a:solidFill>
                                          <a:latin typeface="Cambria Math" panose="02040503050406030204" pitchFamily="18" charset="0"/>
                                        </a:rPr>
                                      </m:ctrlPr>
                                    </m:sSubPr>
                                    <m:e>
                                      <m:acc>
                                        <m:accPr>
                                          <m:chr m:val="̂"/>
                                          <m:ctrlPr>
                                            <a:rPr lang="en-US" sz="2800" i="1" dirty="0">
                                              <a:solidFill>
                                                <a:srgbClr val="141314"/>
                                              </a:solidFill>
                                              <a:latin typeface="Cambria Math" panose="02040503050406030204" pitchFamily="18" charset="0"/>
                                              <a:cs typeface="Times New Roman" panose="02020603050405020304" pitchFamily="18" charset="0"/>
                                            </a:rPr>
                                          </m:ctrlPr>
                                        </m:accPr>
                                        <m:e>
                                          <m:r>
                                            <a:rPr lang="en-US" sz="2800" i="1" dirty="0">
                                              <a:solidFill>
                                                <a:srgbClr val="141314"/>
                                              </a:solidFill>
                                              <a:latin typeface="Cambria Math" panose="02040503050406030204" pitchFamily="18" charset="0"/>
                                            </a:rPr>
                                            <m:t>𝑑</m:t>
                                          </m:r>
                                        </m:e>
                                      </m:acc>
                                    </m:e>
                                    <m:sub>
                                      <m:r>
                                        <a:rPr lang="en-US" sz="2800" i="1" dirty="0" err="1">
                                          <a:solidFill>
                                            <a:srgbClr val="141314"/>
                                          </a:solidFill>
                                          <a:latin typeface="Cambria Math" panose="02040503050406030204" pitchFamily="18" charset="0"/>
                                        </a:rPr>
                                        <m:t>𝑖𝑗</m:t>
                                      </m:r>
                                    </m:sub>
                                  </m:sSub>
                                  <m:r>
                                    <a:rPr lang="en-US" sz="2800" i="1" dirty="0">
                                      <a:solidFill>
                                        <a:srgbClr val="141314"/>
                                      </a:solidFill>
                                      <a:latin typeface="Cambria Math" panose="02040503050406030204" pitchFamily="18" charset="0"/>
                                    </a:rPr>
                                    <m:t>)</m:t>
                                  </m:r>
                                </m:e>
                                <m:sup>
                                  <m:r>
                                    <a:rPr lang="en-US" sz="2800" i="1" dirty="0">
                                      <a:solidFill>
                                        <a:srgbClr val="141314"/>
                                      </a:solidFill>
                                      <a:latin typeface="Cambria Math" panose="02040503050406030204" pitchFamily="18" charset="0"/>
                                    </a:rPr>
                                    <m:t>2</m:t>
                                  </m:r>
                                </m:sup>
                              </m:sSup>
                              <m:r>
                                <a:rPr lang="en-US" sz="2800" i="1" dirty="0">
                                  <a:solidFill>
                                    <a:srgbClr val="141314"/>
                                  </a:solidFill>
                                  <a:latin typeface="Cambria Math" panose="02040503050406030204" pitchFamily="18" charset="0"/>
                                </a:rPr>
                                <m:t> /</m:t>
                              </m:r>
                            </m:e>
                          </m:nary>
                          <m:nary>
                            <m:naryPr>
                              <m:chr m:val="∑"/>
                              <m:supHide m:val="on"/>
                              <m:ctrlPr>
                                <a:rPr lang="en-US" sz="2800" i="1" dirty="0">
                                  <a:solidFill>
                                    <a:srgbClr val="141314"/>
                                  </a:solidFill>
                                  <a:latin typeface="Cambria Math" panose="02040503050406030204" pitchFamily="18" charset="0"/>
                                </a:rPr>
                              </m:ctrlPr>
                            </m:naryPr>
                            <m:sub>
                              <m:r>
                                <m:rPr>
                                  <m:brk m:alnAt="7"/>
                                </m:rPr>
                                <a:rPr lang="en-US" sz="2800" i="1" dirty="0">
                                  <a:solidFill>
                                    <a:srgbClr val="141314"/>
                                  </a:solidFill>
                                  <a:latin typeface="Cambria Math" panose="02040503050406030204" pitchFamily="18" charset="0"/>
                                </a:rPr>
                                <m:t>𝑖</m:t>
                              </m:r>
                              <m:r>
                                <a:rPr lang="en-US" sz="2800" i="1" dirty="0">
                                  <a:solidFill>
                                    <a:srgbClr val="141314"/>
                                  </a:solidFill>
                                  <a:latin typeface="Cambria Math" panose="02040503050406030204" pitchFamily="18" charset="0"/>
                                </a:rPr>
                                <m:t>&lt;</m:t>
                              </m:r>
                              <m:r>
                                <a:rPr lang="en-US" sz="2800" i="1" dirty="0">
                                  <a:solidFill>
                                    <a:srgbClr val="141314"/>
                                  </a:solidFill>
                                  <a:latin typeface="Cambria Math" panose="02040503050406030204" pitchFamily="18" charset="0"/>
                                </a:rPr>
                                <m:t>𝑗</m:t>
                              </m:r>
                            </m:sub>
                            <m:sup/>
                            <m:e>
                              <m:sSubSup>
                                <m:sSubSupPr>
                                  <m:ctrlPr>
                                    <a:rPr lang="en-US" sz="2800" i="1" dirty="0">
                                      <a:solidFill>
                                        <a:srgbClr val="141314"/>
                                      </a:solidFill>
                                      <a:latin typeface="Cambria Math" panose="02040503050406030204" pitchFamily="18" charset="0"/>
                                    </a:rPr>
                                  </m:ctrlPr>
                                </m:sSubSupPr>
                                <m:e>
                                  <m:r>
                                    <a:rPr lang="en-US" sz="2800" i="1" dirty="0">
                                      <a:solidFill>
                                        <a:srgbClr val="141314"/>
                                      </a:solidFill>
                                      <a:latin typeface="Cambria Math" panose="02040503050406030204" pitchFamily="18" charset="0"/>
                                    </a:rPr>
                                    <m:t>𝑑</m:t>
                                  </m:r>
                                </m:e>
                                <m:sub>
                                  <m:r>
                                    <a:rPr lang="en-US" sz="2800" i="1" dirty="0">
                                      <a:solidFill>
                                        <a:srgbClr val="141314"/>
                                      </a:solidFill>
                                      <a:latin typeface="Cambria Math" panose="02040503050406030204" pitchFamily="18" charset="0"/>
                                    </a:rPr>
                                    <m:t>𝑖𝑗</m:t>
                                  </m:r>
                                </m:sub>
                                <m:sup>
                                  <m:r>
                                    <a:rPr lang="en-US" sz="2800" i="1" dirty="0">
                                      <a:solidFill>
                                        <a:srgbClr val="141314"/>
                                      </a:solidFill>
                                      <a:latin typeface="Cambria Math" panose="02040503050406030204" pitchFamily="18" charset="0"/>
                                    </a:rPr>
                                    <m:t>2</m:t>
                                  </m:r>
                                </m:sup>
                              </m:sSubSup>
                            </m:e>
                          </m:nary>
                          <m:r>
                            <a:rPr lang="en-US" sz="2800" i="1" dirty="0">
                              <a:solidFill>
                                <a:srgbClr val="141314"/>
                              </a:solidFill>
                              <a:latin typeface="Cambria Math" panose="02040503050406030204" pitchFamily="18" charset="0"/>
                            </a:rPr>
                            <m:t>                  </m:t>
                          </m:r>
                        </m:e>
                        <m:sup/>
                      </m:sSup>
                    </m:oMath>
                  </m:oMathPara>
                </a14:m>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2519528" y="5150601"/>
                <a:ext cx="6875152" cy="1186672"/>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040038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01852" y="197254"/>
            <a:ext cx="10312888" cy="523220"/>
          </a:xfrm>
          <a:prstGeom prst="rect">
            <a:avLst/>
          </a:prstGeom>
        </p:spPr>
        <p:txBody>
          <a:bodyPr wrap="none">
            <a:spAutoFit/>
          </a:bodyPr>
          <a:lstStyle/>
          <a:p>
            <a:r>
              <a:rPr lang="en-US" sz="2800" i="1" dirty="0">
                <a:solidFill>
                  <a:srgbClr val="FF0000"/>
                </a:solidFill>
                <a:latin typeface="Times New Roman" panose="02020603050405020304" pitchFamily="18" charset="0"/>
                <a:cs typeface="Times New Roman" panose="02020603050405020304" pitchFamily="18" charset="0"/>
              </a:rPr>
              <a:t>The Stress </a:t>
            </a:r>
            <a:r>
              <a:rPr lang="en-US" sz="2800" i="1" dirty="0" smtClean="0">
                <a:solidFill>
                  <a:srgbClr val="FF0000"/>
                </a:solidFill>
                <a:latin typeface="Times New Roman" panose="02020603050405020304" pitchFamily="18" charset="0"/>
                <a:cs typeface="Times New Roman" panose="02020603050405020304" pitchFamily="18" charset="0"/>
              </a:rPr>
              <a:t>Function: </a:t>
            </a:r>
            <a:r>
              <a:rPr lang="en-US" sz="2800" dirty="0" err="1" smtClean="0">
                <a:latin typeface="Times New Roman" panose="02020603050405020304" pitchFamily="18" charset="0"/>
                <a:cs typeface="Times New Roman" panose="02020603050405020304" pitchFamily="18" charset="0"/>
              </a:rPr>
              <a:t>Kruskal’s</a:t>
            </a:r>
            <a:r>
              <a:rPr lang="en-US" sz="2800" dirty="0" smtClean="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non-metric MDS </a:t>
            </a:r>
            <a:r>
              <a:rPr lang="en-US" sz="2800" b="1" dirty="0">
                <a:solidFill>
                  <a:srgbClr val="0070C0"/>
                </a:solidFill>
                <a:latin typeface="Times New Roman" panose="02020603050405020304" pitchFamily="18" charset="0"/>
                <a:cs typeface="Times New Roman" panose="02020603050405020304" pitchFamily="18" charset="0"/>
              </a:rPr>
              <a:t>minimizes the stress</a:t>
            </a:r>
          </a:p>
        </p:txBody>
      </p:sp>
      <mc:AlternateContent xmlns:mc="http://schemas.openxmlformats.org/markup-compatibility/2006" xmlns:a14="http://schemas.microsoft.com/office/drawing/2010/main">
        <mc:Choice Requires="a14">
          <p:sp>
            <p:nvSpPr>
              <p:cNvPr id="5" name="Rectangle 4"/>
              <p:cNvSpPr/>
              <p:nvPr/>
            </p:nvSpPr>
            <p:spPr>
              <a:xfrm>
                <a:off x="76716" y="819250"/>
                <a:ext cx="12115284" cy="2670346"/>
              </a:xfrm>
              <a:prstGeom prst="rect">
                <a:avLst/>
              </a:prstGeom>
            </p:spPr>
            <p:txBody>
              <a:bodyPr wrap="square">
                <a:spAutoFit/>
              </a:bodyPr>
              <a:lstStyle/>
              <a:p>
                <a:r>
                  <a:rPr lang="en-US" sz="2800" dirty="0" smtClean="0">
                    <a:solidFill>
                      <a:srgbClr val="141314"/>
                    </a:solidFill>
                    <a:latin typeface="Times New Roman" panose="02020603050405020304" pitchFamily="18" charset="0"/>
                    <a:cs typeface="Times New Roman" panose="02020603050405020304" pitchFamily="18" charset="0"/>
                  </a:rPr>
                  <a:t>If we square the horizontal deviations</a:t>
                </a:r>
                <a14:m>
                  <m:oMath xmlns:m="http://schemas.openxmlformats.org/officeDocument/2006/math">
                    <m:sSub>
                      <m:sSubPr>
                        <m:ctrlPr>
                          <a:rPr lang="en-US" sz="2800" i="1" dirty="0">
                            <a:solidFill>
                              <a:srgbClr val="141314"/>
                            </a:solidFill>
                            <a:latin typeface="Cambria Math" panose="02040503050406030204" pitchFamily="18" charset="0"/>
                          </a:rPr>
                        </m:ctrlPr>
                      </m:sSubPr>
                      <m:e>
                        <m:r>
                          <a:rPr lang="en-US" sz="2800" b="0" i="1" dirty="0" smtClean="0">
                            <a:solidFill>
                              <a:srgbClr val="141314"/>
                            </a:solidFill>
                            <a:latin typeface="Cambria Math" panose="02040503050406030204" pitchFamily="18" charset="0"/>
                          </a:rPr>
                          <m:t> </m:t>
                        </m:r>
                        <m:r>
                          <a:rPr lang="en-US" sz="2800" i="1" dirty="0">
                            <a:solidFill>
                              <a:srgbClr val="141314"/>
                            </a:solidFill>
                            <a:latin typeface="Cambria Math" panose="02040503050406030204" pitchFamily="18" charset="0"/>
                          </a:rPr>
                          <m:t>𝑑</m:t>
                        </m:r>
                      </m:e>
                      <m:sub>
                        <m:r>
                          <a:rPr lang="en-US" sz="2800" i="1" dirty="0">
                            <a:solidFill>
                              <a:srgbClr val="141314"/>
                            </a:solidFill>
                            <a:latin typeface="Cambria Math" panose="02040503050406030204" pitchFamily="18" charset="0"/>
                          </a:rPr>
                          <m:t>𝑖𝑗</m:t>
                        </m:r>
                      </m:sub>
                    </m:sSub>
                    <m:r>
                      <a:rPr lang="en-US" sz="2800" i="1" dirty="0">
                        <a:solidFill>
                          <a:srgbClr val="141314"/>
                        </a:solidFill>
                        <a:latin typeface="Cambria Math" panose="02040503050406030204" pitchFamily="18" charset="0"/>
                      </a:rPr>
                      <m:t> −</m:t>
                    </m:r>
                    <m:sSub>
                      <m:sSubPr>
                        <m:ctrlPr>
                          <a:rPr lang="en-US" sz="2800" i="1" dirty="0">
                            <a:solidFill>
                              <a:srgbClr val="141314"/>
                            </a:solidFill>
                            <a:latin typeface="Cambria Math" panose="02040503050406030204" pitchFamily="18" charset="0"/>
                          </a:rPr>
                        </m:ctrlPr>
                      </m:sSubPr>
                      <m:e>
                        <m:acc>
                          <m:accPr>
                            <m:chr m:val="̂"/>
                            <m:ctrlPr>
                              <a:rPr lang="en-US" sz="2800" i="1" dirty="0">
                                <a:solidFill>
                                  <a:srgbClr val="141314"/>
                                </a:solidFill>
                                <a:latin typeface="Cambria Math" panose="02040503050406030204" pitchFamily="18" charset="0"/>
                                <a:cs typeface="Times New Roman" panose="02020603050405020304" pitchFamily="18" charset="0"/>
                              </a:rPr>
                            </m:ctrlPr>
                          </m:accPr>
                          <m:e>
                            <m:r>
                              <a:rPr lang="en-US" sz="2800" i="1" dirty="0">
                                <a:solidFill>
                                  <a:srgbClr val="141314"/>
                                </a:solidFill>
                                <a:latin typeface="Cambria Math" panose="02040503050406030204" pitchFamily="18" charset="0"/>
                              </a:rPr>
                              <m:t>𝑑</m:t>
                            </m:r>
                          </m:e>
                        </m:acc>
                      </m:e>
                      <m:sub>
                        <m:r>
                          <a:rPr lang="en-US" sz="2800" i="1" dirty="0" err="1">
                            <a:solidFill>
                              <a:srgbClr val="141314"/>
                            </a:solidFill>
                            <a:latin typeface="Cambria Math" panose="02040503050406030204" pitchFamily="18" charset="0"/>
                          </a:rPr>
                          <m:t>𝑖𝑗</m:t>
                        </m:r>
                      </m:sub>
                    </m:sSub>
                  </m:oMath>
                </a14:m>
                <a:r>
                  <a:rPr lang="en-US" sz="2800" dirty="0" smtClean="0">
                    <a:solidFill>
                      <a:srgbClr val="141314"/>
                    </a:solidFill>
                    <a:latin typeface="Times New Roman" panose="02020603050405020304" pitchFamily="18" charset="0"/>
                    <a:cs typeface="Times New Roman" panose="02020603050405020304" pitchFamily="18" charset="0"/>
                  </a:rPr>
                  <a:t>, </a:t>
                </a:r>
                <a:r>
                  <a:rPr lang="en-US" sz="2800" dirty="0">
                    <a:solidFill>
                      <a:srgbClr val="141314"/>
                    </a:solidFill>
                    <a:latin typeface="Times New Roman" panose="02020603050405020304" pitchFamily="18" charset="0"/>
                    <a:cs typeface="Times New Roman" panose="02020603050405020304" pitchFamily="18" charset="0"/>
                  </a:rPr>
                  <a:t>from a Shepard diagram</a:t>
                </a:r>
              </a:p>
              <a:p>
                <a:r>
                  <a:rPr lang="en-US" sz="2800" dirty="0">
                    <a:solidFill>
                      <a:srgbClr val="141314"/>
                    </a:solidFill>
                    <a:latin typeface="Times New Roman" panose="02020603050405020304" pitchFamily="18" charset="0"/>
                    <a:cs typeface="Times New Roman" panose="02020603050405020304" pitchFamily="18" charset="0"/>
                  </a:rPr>
                  <a:t>and then add them up, we get a form of residual sum of squares,</a:t>
                </a:r>
              </a:p>
              <a:p>
                <a:pPr/>
                <a14:m>
                  <m:oMathPara xmlns:m="http://schemas.openxmlformats.org/officeDocument/2006/math">
                    <m:oMathParaPr>
                      <m:jc m:val="centerGroup"/>
                    </m:oMathParaPr>
                    <m:oMath xmlns:m="http://schemas.openxmlformats.org/officeDocument/2006/math">
                      <m:sSup>
                        <m:sSupPr>
                          <m:ctrlPr>
                            <a:rPr lang="en-US" sz="2800" i="1" dirty="0">
                              <a:solidFill>
                                <a:srgbClr val="141314"/>
                              </a:solidFill>
                              <a:latin typeface="Cambria Math" panose="02040503050406030204" pitchFamily="18" charset="0"/>
                              <a:cs typeface="Times New Roman" panose="02020603050405020304" pitchFamily="18" charset="0"/>
                            </a:rPr>
                          </m:ctrlPr>
                        </m:sSupPr>
                        <m:e>
                          <m:r>
                            <a:rPr lang="en-US" sz="2800" b="0" i="1" dirty="0" smtClean="0">
                              <a:solidFill>
                                <a:srgbClr val="141314"/>
                              </a:solidFill>
                              <a:latin typeface="Cambria Math" panose="02040503050406030204" pitchFamily="18" charset="0"/>
                              <a:cs typeface="Times New Roman" panose="02020603050405020304" pitchFamily="18" charset="0"/>
                            </a:rPr>
                            <m:t>𝑠𝑡𝑟𝑒𝑠𝑠</m:t>
                          </m:r>
                          <m:r>
                            <a:rPr lang="en-US" sz="2800" b="0" i="1" dirty="0" smtClean="0">
                              <a:solidFill>
                                <a:srgbClr val="141314"/>
                              </a:solidFill>
                              <a:latin typeface="Cambria Math" panose="02040503050406030204" pitchFamily="18" charset="0"/>
                              <a:cs typeface="Times New Roman" panose="02020603050405020304" pitchFamily="18" charset="0"/>
                            </a:rPr>
                            <m:t>= (</m:t>
                          </m:r>
                          <m:nary>
                            <m:naryPr>
                              <m:chr m:val="∑"/>
                              <m:supHide m:val="on"/>
                              <m:ctrlPr>
                                <a:rPr lang="en-US" sz="2800" i="1" dirty="0">
                                  <a:solidFill>
                                    <a:srgbClr val="141314"/>
                                  </a:solidFill>
                                  <a:latin typeface="Cambria Math" panose="02040503050406030204" pitchFamily="18" charset="0"/>
                                  <a:cs typeface="Times New Roman" panose="02020603050405020304" pitchFamily="18" charset="0"/>
                                </a:rPr>
                              </m:ctrlPr>
                            </m:naryPr>
                            <m:sub>
                              <m:r>
                                <m:rPr>
                                  <m:brk m:alnAt="7"/>
                                </m:rPr>
                                <a:rPr lang="en-US" sz="2800" i="1" dirty="0">
                                  <a:solidFill>
                                    <a:srgbClr val="141314"/>
                                  </a:solidFill>
                                  <a:latin typeface="Cambria Math" panose="02040503050406030204" pitchFamily="18" charset="0"/>
                                </a:rPr>
                                <m:t>𝑖</m:t>
                              </m:r>
                              <m:r>
                                <a:rPr lang="en-US" sz="2800" i="1" dirty="0">
                                  <a:solidFill>
                                    <a:srgbClr val="141314"/>
                                  </a:solidFill>
                                  <a:latin typeface="Cambria Math" panose="02040503050406030204" pitchFamily="18" charset="0"/>
                                </a:rPr>
                                <m:t>&lt;</m:t>
                              </m:r>
                              <m:r>
                                <a:rPr lang="en-US" sz="2800" i="1" dirty="0">
                                  <a:solidFill>
                                    <a:srgbClr val="141314"/>
                                  </a:solidFill>
                                  <a:latin typeface="Cambria Math" panose="02040503050406030204" pitchFamily="18" charset="0"/>
                                </a:rPr>
                                <m:t>𝑗</m:t>
                              </m:r>
                            </m:sub>
                            <m:sup/>
                            <m:e>
                              <m:sSup>
                                <m:sSupPr>
                                  <m:ctrlPr>
                                    <a:rPr lang="en-US" sz="2800" i="1" dirty="0">
                                      <a:solidFill>
                                        <a:srgbClr val="141314"/>
                                      </a:solidFill>
                                      <a:latin typeface="Cambria Math" panose="02040503050406030204" pitchFamily="18" charset="0"/>
                                    </a:rPr>
                                  </m:ctrlPr>
                                </m:sSupPr>
                                <m:e>
                                  <m:sSub>
                                    <m:sSubPr>
                                      <m:ctrlPr>
                                        <a:rPr lang="en-US" sz="2800" i="1" dirty="0">
                                          <a:solidFill>
                                            <a:srgbClr val="141314"/>
                                          </a:solidFill>
                                          <a:latin typeface="Cambria Math" panose="02040503050406030204" pitchFamily="18" charset="0"/>
                                        </a:rPr>
                                      </m:ctrlPr>
                                    </m:sSubPr>
                                    <m:e>
                                      <m:r>
                                        <a:rPr lang="en-US" sz="2800" i="1" dirty="0">
                                          <a:solidFill>
                                            <a:srgbClr val="141314"/>
                                          </a:solidFill>
                                          <a:latin typeface="Cambria Math" panose="02040503050406030204" pitchFamily="18" charset="0"/>
                                        </a:rPr>
                                        <m:t>(</m:t>
                                      </m:r>
                                      <m:r>
                                        <a:rPr lang="en-US" sz="2800" i="1" dirty="0">
                                          <a:solidFill>
                                            <a:srgbClr val="141314"/>
                                          </a:solidFill>
                                          <a:latin typeface="Cambria Math" panose="02040503050406030204" pitchFamily="18" charset="0"/>
                                        </a:rPr>
                                        <m:t>𝑑</m:t>
                                      </m:r>
                                    </m:e>
                                    <m:sub>
                                      <m:r>
                                        <a:rPr lang="en-US" sz="2800" i="1" dirty="0">
                                          <a:solidFill>
                                            <a:srgbClr val="141314"/>
                                          </a:solidFill>
                                          <a:latin typeface="Cambria Math" panose="02040503050406030204" pitchFamily="18" charset="0"/>
                                        </a:rPr>
                                        <m:t>𝑖𝑗</m:t>
                                      </m:r>
                                    </m:sub>
                                  </m:sSub>
                                  <m:r>
                                    <a:rPr lang="en-US" sz="2800" i="1" dirty="0">
                                      <a:solidFill>
                                        <a:srgbClr val="141314"/>
                                      </a:solidFill>
                                      <a:latin typeface="Cambria Math" panose="02040503050406030204" pitchFamily="18" charset="0"/>
                                    </a:rPr>
                                    <m:t> −</m:t>
                                  </m:r>
                                  <m:sSub>
                                    <m:sSubPr>
                                      <m:ctrlPr>
                                        <a:rPr lang="en-US" sz="2800" i="1" dirty="0">
                                          <a:solidFill>
                                            <a:srgbClr val="141314"/>
                                          </a:solidFill>
                                          <a:latin typeface="Cambria Math" panose="02040503050406030204" pitchFamily="18" charset="0"/>
                                        </a:rPr>
                                      </m:ctrlPr>
                                    </m:sSubPr>
                                    <m:e>
                                      <m:acc>
                                        <m:accPr>
                                          <m:chr m:val="̂"/>
                                          <m:ctrlPr>
                                            <a:rPr lang="en-US" sz="2800" i="1" dirty="0">
                                              <a:solidFill>
                                                <a:srgbClr val="141314"/>
                                              </a:solidFill>
                                              <a:latin typeface="Cambria Math" panose="02040503050406030204" pitchFamily="18" charset="0"/>
                                              <a:cs typeface="Times New Roman" panose="02020603050405020304" pitchFamily="18" charset="0"/>
                                            </a:rPr>
                                          </m:ctrlPr>
                                        </m:accPr>
                                        <m:e>
                                          <m:r>
                                            <a:rPr lang="en-US" sz="2800" i="1" dirty="0">
                                              <a:solidFill>
                                                <a:srgbClr val="141314"/>
                                              </a:solidFill>
                                              <a:latin typeface="Cambria Math" panose="02040503050406030204" pitchFamily="18" charset="0"/>
                                            </a:rPr>
                                            <m:t>𝑑</m:t>
                                          </m:r>
                                        </m:e>
                                      </m:acc>
                                    </m:e>
                                    <m:sub>
                                      <m:r>
                                        <a:rPr lang="en-US" sz="2800" i="1" dirty="0" err="1">
                                          <a:solidFill>
                                            <a:srgbClr val="141314"/>
                                          </a:solidFill>
                                          <a:latin typeface="Cambria Math" panose="02040503050406030204" pitchFamily="18" charset="0"/>
                                        </a:rPr>
                                        <m:t>𝑖𝑗</m:t>
                                      </m:r>
                                    </m:sub>
                                  </m:sSub>
                                  <m:r>
                                    <a:rPr lang="en-US" sz="2800" i="1" dirty="0">
                                      <a:solidFill>
                                        <a:srgbClr val="141314"/>
                                      </a:solidFill>
                                      <a:latin typeface="Cambria Math" panose="02040503050406030204" pitchFamily="18" charset="0"/>
                                    </a:rPr>
                                    <m:t>)</m:t>
                                  </m:r>
                                </m:e>
                                <m:sup>
                                  <m:r>
                                    <a:rPr lang="en-US" sz="2800" i="1" dirty="0">
                                      <a:solidFill>
                                        <a:srgbClr val="141314"/>
                                      </a:solidFill>
                                      <a:latin typeface="Cambria Math" panose="02040503050406030204" pitchFamily="18" charset="0"/>
                                    </a:rPr>
                                    <m:t>2</m:t>
                                  </m:r>
                                </m:sup>
                              </m:sSup>
                              <m:r>
                                <a:rPr lang="en-US" sz="2800" i="1" dirty="0">
                                  <a:solidFill>
                                    <a:srgbClr val="141314"/>
                                  </a:solidFill>
                                  <a:latin typeface="Cambria Math" panose="02040503050406030204" pitchFamily="18" charset="0"/>
                                </a:rPr>
                                <m:t> </m:t>
                              </m:r>
                              <m:r>
                                <a:rPr lang="en-US" sz="2800" b="0" i="1" dirty="0" smtClean="0">
                                  <a:solidFill>
                                    <a:srgbClr val="141314"/>
                                  </a:solidFill>
                                  <a:latin typeface="Cambria Math" panose="02040503050406030204" pitchFamily="18" charset="0"/>
                                </a:rPr>
                                <m:t>/</m:t>
                              </m:r>
                            </m:e>
                          </m:nary>
                          <m:nary>
                            <m:naryPr>
                              <m:chr m:val="∑"/>
                              <m:supHide m:val="on"/>
                              <m:ctrlPr>
                                <a:rPr lang="en-US" sz="2800" i="1" dirty="0">
                                  <a:solidFill>
                                    <a:srgbClr val="141314"/>
                                  </a:solidFill>
                                  <a:latin typeface="Cambria Math" panose="02040503050406030204" pitchFamily="18" charset="0"/>
                                </a:rPr>
                              </m:ctrlPr>
                            </m:naryPr>
                            <m:sub>
                              <m:r>
                                <m:rPr>
                                  <m:brk m:alnAt="7"/>
                                </m:rPr>
                                <a:rPr lang="en-US" sz="2800" i="1" dirty="0">
                                  <a:solidFill>
                                    <a:srgbClr val="141314"/>
                                  </a:solidFill>
                                  <a:latin typeface="Cambria Math" panose="02040503050406030204" pitchFamily="18" charset="0"/>
                                </a:rPr>
                                <m:t>𝑖</m:t>
                              </m:r>
                              <m:r>
                                <a:rPr lang="en-US" sz="2800" i="1" dirty="0">
                                  <a:solidFill>
                                    <a:srgbClr val="141314"/>
                                  </a:solidFill>
                                  <a:latin typeface="Cambria Math" panose="02040503050406030204" pitchFamily="18" charset="0"/>
                                </a:rPr>
                                <m:t>&lt;</m:t>
                              </m:r>
                              <m:r>
                                <a:rPr lang="en-US" sz="2800" i="1" dirty="0">
                                  <a:solidFill>
                                    <a:srgbClr val="141314"/>
                                  </a:solidFill>
                                  <a:latin typeface="Cambria Math" panose="02040503050406030204" pitchFamily="18" charset="0"/>
                                </a:rPr>
                                <m:t>𝑗</m:t>
                              </m:r>
                            </m:sub>
                            <m:sup/>
                            <m:e>
                              <m:d>
                                <m:dPr>
                                  <m:begChr m:val=""/>
                                  <m:ctrlPr>
                                    <a:rPr lang="en-US" sz="2800" i="1" dirty="0" smtClean="0">
                                      <a:solidFill>
                                        <a:srgbClr val="141314"/>
                                      </a:solidFill>
                                      <a:latin typeface="Cambria Math" panose="02040503050406030204" pitchFamily="18" charset="0"/>
                                    </a:rPr>
                                  </m:ctrlPr>
                                </m:dPr>
                                <m:e>
                                  <m:sSubSup>
                                    <m:sSubSupPr>
                                      <m:ctrlPr>
                                        <a:rPr lang="en-US" sz="2800" i="1" dirty="0">
                                          <a:solidFill>
                                            <a:srgbClr val="141314"/>
                                          </a:solidFill>
                                          <a:latin typeface="Cambria Math" panose="02040503050406030204" pitchFamily="18" charset="0"/>
                                        </a:rPr>
                                      </m:ctrlPr>
                                    </m:sSubSupPr>
                                    <m:e>
                                      <m:r>
                                        <a:rPr lang="en-US" sz="2800" i="1" dirty="0">
                                          <a:solidFill>
                                            <a:srgbClr val="141314"/>
                                          </a:solidFill>
                                          <a:latin typeface="Cambria Math" panose="02040503050406030204" pitchFamily="18" charset="0"/>
                                        </a:rPr>
                                        <m:t>𝑑</m:t>
                                      </m:r>
                                    </m:e>
                                    <m:sub>
                                      <m:r>
                                        <a:rPr lang="en-US" sz="2800" i="1" dirty="0">
                                          <a:solidFill>
                                            <a:srgbClr val="141314"/>
                                          </a:solidFill>
                                          <a:latin typeface="Cambria Math" panose="02040503050406030204" pitchFamily="18" charset="0"/>
                                        </a:rPr>
                                        <m:t>𝑖𝑗</m:t>
                                      </m:r>
                                    </m:sub>
                                    <m:sup>
                                      <m:r>
                                        <a:rPr lang="en-US" sz="2800" i="1" dirty="0">
                                          <a:solidFill>
                                            <a:srgbClr val="141314"/>
                                          </a:solidFill>
                                          <a:latin typeface="Cambria Math" panose="02040503050406030204" pitchFamily="18" charset="0"/>
                                        </a:rPr>
                                        <m:t>2</m:t>
                                      </m:r>
                                    </m:sup>
                                  </m:sSubSup>
                                </m:e>
                              </m:d>
                            </m:e>
                          </m:nary>
                        </m:e>
                        <m:sup>
                          <m:r>
                            <a:rPr lang="en-US" sz="2800" b="0" i="1" dirty="0" smtClean="0">
                              <a:solidFill>
                                <a:srgbClr val="141314"/>
                              </a:solidFill>
                              <a:latin typeface="Cambria Math" panose="02040503050406030204" pitchFamily="18" charset="0"/>
                            </a:rPr>
                            <m:t>1/2</m:t>
                          </m:r>
                        </m:sup>
                      </m:sSup>
                    </m:oMath>
                  </m:oMathPara>
                </a14:m>
                <a:endParaRPr lang="en-US" sz="2800" dirty="0">
                  <a:solidFill>
                    <a:srgbClr val="141314"/>
                  </a:solidFill>
                  <a:latin typeface="Times New Roman" panose="02020603050405020304" pitchFamily="18" charset="0"/>
                  <a:cs typeface="Times New Roman" panose="02020603050405020304" pitchFamily="18" charset="0"/>
                </a:endParaRPr>
              </a:p>
              <a:p>
                <a:r>
                  <a:rPr lang="en-US" sz="2800" dirty="0" smtClean="0">
                    <a:solidFill>
                      <a:srgbClr val="141314"/>
                    </a:solidFill>
                    <a:latin typeface="Times New Roman" panose="02020603050405020304" pitchFamily="18" charset="0"/>
                    <a:cs typeface="Times New Roman" panose="02020603050405020304" pitchFamily="18" charset="0"/>
                  </a:rPr>
                  <a:t>which </a:t>
                </a:r>
                <a:r>
                  <a:rPr lang="en-US" sz="2800" dirty="0">
                    <a:solidFill>
                      <a:srgbClr val="141314"/>
                    </a:solidFill>
                    <a:latin typeface="Times New Roman" panose="02020603050405020304" pitchFamily="18" charset="0"/>
                    <a:cs typeface="Times New Roman" panose="02020603050405020304" pitchFamily="18" charset="0"/>
                  </a:rPr>
                  <a:t>acts as a measure of goodness of fit.</a:t>
                </a:r>
                <a:endParaRPr lang="en-US" sz="2800" dirty="0">
                  <a:latin typeface="Times New Roman" panose="02020603050405020304" pitchFamily="18" charset="0"/>
                  <a:cs typeface="Times New Roman" panose="020206030504050203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76716" y="819250"/>
                <a:ext cx="12115284" cy="2670346"/>
              </a:xfrm>
              <a:prstGeom prst="rect">
                <a:avLst/>
              </a:prstGeom>
              <a:blipFill rotWithShape="0">
                <a:blip r:embed="rId2"/>
                <a:stretch>
                  <a:fillRect l="-1057" t="-1142" b="-4795"/>
                </a:stretch>
              </a:blipFill>
            </p:spPr>
            <p:txBody>
              <a:bodyPr/>
              <a:lstStyle/>
              <a:p>
                <a:r>
                  <a:rPr lang="en-US">
                    <a:noFill/>
                  </a:rPr>
                  <a:t> </a:t>
                </a:r>
              </a:p>
            </p:txBody>
          </p:sp>
        </mc:Fallback>
      </mc:AlternateContent>
      <p:sp>
        <p:nvSpPr>
          <p:cNvPr id="6" name="Rectangle 5"/>
          <p:cNvSpPr/>
          <p:nvPr/>
        </p:nvSpPr>
        <p:spPr>
          <a:xfrm>
            <a:off x="3481430" y="3640457"/>
            <a:ext cx="4509568" cy="492443"/>
          </a:xfrm>
          <a:prstGeom prst="rect">
            <a:avLst/>
          </a:prstGeom>
        </p:spPr>
        <p:txBody>
          <a:bodyPr wrap="none">
            <a:spAutoFit/>
          </a:bodyPr>
          <a:lstStyle/>
          <a:p>
            <a:r>
              <a:rPr lang="en-US" sz="2600" i="1" dirty="0" smtClean="0">
                <a:solidFill>
                  <a:srgbClr val="FF0000"/>
                </a:solidFill>
                <a:latin typeface="Times New Roman" panose="02020603050405020304" pitchFamily="18" charset="0"/>
                <a:cs typeface="Times New Roman" panose="02020603050405020304" pitchFamily="18" charset="0"/>
              </a:rPr>
              <a:t>How </a:t>
            </a:r>
            <a:r>
              <a:rPr lang="en-US" sz="2600" i="1" dirty="0">
                <a:solidFill>
                  <a:srgbClr val="FF0000"/>
                </a:solidFill>
                <a:latin typeface="Times New Roman" panose="02020603050405020304" pitchFamily="18" charset="0"/>
                <a:cs typeface="Times New Roman" panose="02020603050405020304" pitchFamily="18" charset="0"/>
              </a:rPr>
              <a:t>Good Is an MDS Solution?</a:t>
            </a:r>
            <a:endParaRPr lang="en-US" sz="26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3"/>
          <a:stretch>
            <a:fillRect/>
          </a:stretch>
        </p:blipFill>
        <p:spPr>
          <a:xfrm>
            <a:off x="4295568" y="4407000"/>
            <a:ext cx="3345324" cy="2041853"/>
          </a:xfrm>
          <a:prstGeom prst="rect">
            <a:avLst/>
          </a:prstGeom>
        </p:spPr>
      </p:pic>
    </p:spTree>
    <p:extLst>
      <p:ext uri="{BB962C8B-B14F-4D97-AF65-F5344CB8AC3E}">
        <p14:creationId xmlns:p14="http://schemas.microsoft.com/office/powerpoint/2010/main" val="427242690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1925782" cy="2246769"/>
          </a:xfrm>
          <a:prstGeom prst="rect">
            <a:avLst/>
          </a:prstGeom>
          <a:ln w="22225">
            <a:solidFill>
              <a:schemeClr val="accent1"/>
            </a:solidFill>
          </a:ln>
        </p:spPr>
        <p:txBody>
          <a:bodyPr wrap="square">
            <a:spAutoFit/>
          </a:bodyPr>
          <a:lstStyle/>
          <a:p>
            <a:r>
              <a:rPr lang="en-US" sz="2800" dirty="0"/>
              <a:t>library("MVA")</a:t>
            </a:r>
          </a:p>
          <a:p>
            <a:r>
              <a:rPr lang="en-US" sz="2800" dirty="0"/>
              <a:t>library("MASS")</a:t>
            </a:r>
          </a:p>
          <a:p>
            <a:r>
              <a:rPr lang="en-US" sz="2800" dirty="0"/>
              <a:t>voting&lt;-read.csv("F:/STAT 4400/Data/voting.csv", </a:t>
            </a:r>
            <a:r>
              <a:rPr lang="en-US" sz="2800" dirty="0" err="1"/>
              <a:t>row.names</a:t>
            </a:r>
            <a:r>
              <a:rPr lang="en-US" sz="2800" dirty="0"/>
              <a:t>=1, head=TRUE)</a:t>
            </a:r>
          </a:p>
          <a:p>
            <a:r>
              <a:rPr lang="en-US" sz="2800" dirty="0"/>
              <a:t>data("voting", package = "HSAUR2")</a:t>
            </a:r>
          </a:p>
          <a:p>
            <a:r>
              <a:rPr lang="en-US" sz="2800" dirty="0" err="1"/>
              <a:t>voting_mds</a:t>
            </a:r>
            <a:r>
              <a:rPr lang="en-US" sz="2800" dirty="0"/>
              <a:t> &lt;- </a:t>
            </a:r>
            <a:r>
              <a:rPr lang="en-US" sz="2800" dirty="0" err="1"/>
              <a:t>isoMDS</a:t>
            </a:r>
            <a:r>
              <a:rPr lang="en-US" sz="2800" dirty="0"/>
              <a:t>(voting</a:t>
            </a:r>
            <a:r>
              <a:rPr lang="en-US" sz="2800" dirty="0" smtClean="0"/>
              <a:t>)</a:t>
            </a:r>
            <a:endParaRPr lang="en-US" sz="2800" dirty="0"/>
          </a:p>
        </p:txBody>
      </p:sp>
      <p:pic>
        <p:nvPicPr>
          <p:cNvPr id="7" name="Picture 6"/>
          <p:cNvPicPr>
            <a:picLocks noChangeAspect="1"/>
          </p:cNvPicPr>
          <p:nvPr/>
        </p:nvPicPr>
        <p:blipFill>
          <a:blip r:embed="rId2"/>
          <a:stretch>
            <a:fillRect/>
          </a:stretch>
        </p:blipFill>
        <p:spPr>
          <a:xfrm>
            <a:off x="7245753" y="1487047"/>
            <a:ext cx="4680030" cy="5266781"/>
          </a:xfrm>
          <a:prstGeom prst="rect">
            <a:avLst/>
          </a:prstGeom>
        </p:spPr>
      </p:pic>
    </p:spTree>
    <p:extLst>
      <p:ext uri="{BB962C8B-B14F-4D97-AF65-F5344CB8AC3E}">
        <p14:creationId xmlns:p14="http://schemas.microsoft.com/office/powerpoint/2010/main" val="78120649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3226" y="156275"/>
            <a:ext cx="11898774" cy="2308324"/>
          </a:xfrm>
          <a:prstGeom prst="rect">
            <a:avLst/>
          </a:prstGeom>
          <a:ln w="28575">
            <a:solidFill>
              <a:schemeClr val="accent1"/>
            </a:solidFill>
          </a:ln>
        </p:spPr>
        <p:txBody>
          <a:bodyPr wrap="square">
            <a:spAutoFit/>
          </a:bodyPr>
          <a:lstStyle/>
          <a:p>
            <a:r>
              <a:rPr lang="en-US" sz="2400" dirty="0"/>
              <a:t>x &lt;- </a:t>
            </a:r>
            <a:r>
              <a:rPr lang="en-US" sz="2400" dirty="0" err="1"/>
              <a:t>voting_mds$points</a:t>
            </a:r>
            <a:r>
              <a:rPr lang="en-US" sz="2400" dirty="0"/>
              <a:t>[,1]</a:t>
            </a:r>
          </a:p>
          <a:p>
            <a:r>
              <a:rPr lang="en-US" sz="2400" dirty="0"/>
              <a:t>y &lt;- </a:t>
            </a:r>
            <a:r>
              <a:rPr lang="en-US" sz="2400" dirty="0" err="1"/>
              <a:t>voting_mds$points</a:t>
            </a:r>
            <a:r>
              <a:rPr lang="en-US" sz="2400" dirty="0"/>
              <a:t>[,2]</a:t>
            </a:r>
          </a:p>
          <a:p>
            <a:r>
              <a:rPr lang="en-US" sz="2400" dirty="0"/>
              <a:t>plot(x, y, </a:t>
            </a:r>
            <a:r>
              <a:rPr lang="en-US" sz="2400" dirty="0" err="1"/>
              <a:t>xlab</a:t>
            </a:r>
            <a:r>
              <a:rPr lang="en-US" sz="2400" dirty="0"/>
              <a:t> = "Coordinate 1", </a:t>
            </a:r>
            <a:r>
              <a:rPr lang="en-US" sz="2400" dirty="0" err="1"/>
              <a:t>ylab</a:t>
            </a:r>
            <a:r>
              <a:rPr lang="en-US" sz="2400" dirty="0"/>
              <a:t> = "Coordinate 2", </a:t>
            </a:r>
            <a:r>
              <a:rPr lang="en-US" sz="2400" dirty="0" err="1"/>
              <a:t>xlim</a:t>
            </a:r>
            <a:r>
              <a:rPr lang="en-US" sz="2400" dirty="0"/>
              <a:t> = range(</a:t>
            </a:r>
            <a:r>
              <a:rPr lang="en-US" sz="2400" dirty="0" err="1"/>
              <a:t>voting_mds$points</a:t>
            </a:r>
            <a:r>
              <a:rPr lang="en-US" sz="2400" dirty="0"/>
              <a:t>[,1])*1.2, type = "n")</a:t>
            </a:r>
          </a:p>
          <a:p>
            <a:r>
              <a:rPr lang="en-US" sz="2400" dirty="0"/>
              <a:t>text(x, y, labels = </a:t>
            </a:r>
            <a:r>
              <a:rPr lang="en-US" sz="2400" dirty="0" err="1"/>
              <a:t>colnames</a:t>
            </a:r>
            <a:r>
              <a:rPr lang="en-US" sz="2400" dirty="0"/>
              <a:t>(voting), </a:t>
            </a:r>
            <a:r>
              <a:rPr lang="en-US" sz="2400" dirty="0" err="1"/>
              <a:t>cex</a:t>
            </a:r>
            <a:r>
              <a:rPr lang="en-US" sz="2400" dirty="0"/>
              <a:t> = 0.6)</a:t>
            </a:r>
          </a:p>
          <a:p>
            <a:r>
              <a:rPr lang="en-US" sz="2400" dirty="0" err="1"/>
              <a:t>voting_sh</a:t>
            </a:r>
            <a:r>
              <a:rPr lang="en-US" sz="2400" dirty="0"/>
              <a:t> &lt;- Shepard(voting[</a:t>
            </a:r>
            <a:r>
              <a:rPr lang="en-US" sz="2400" dirty="0" err="1"/>
              <a:t>lower.tri</a:t>
            </a:r>
            <a:r>
              <a:rPr lang="en-US" sz="2400" dirty="0"/>
              <a:t>(voting)],</a:t>
            </a:r>
            <a:r>
              <a:rPr lang="en-US" sz="2400" dirty="0" err="1"/>
              <a:t>voting_mds$points</a:t>
            </a:r>
            <a:r>
              <a:rPr lang="en-US" sz="2400" dirty="0"/>
              <a:t>)</a:t>
            </a:r>
          </a:p>
        </p:txBody>
      </p:sp>
      <p:pic>
        <p:nvPicPr>
          <p:cNvPr id="5" name="Picture 4"/>
          <p:cNvPicPr>
            <a:picLocks noChangeAspect="1"/>
          </p:cNvPicPr>
          <p:nvPr/>
        </p:nvPicPr>
        <p:blipFill>
          <a:blip r:embed="rId2"/>
          <a:stretch>
            <a:fillRect/>
          </a:stretch>
        </p:blipFill>
        <p:spPr>
          <a:xfrm>
            <a:off x="293225" y="2926044"/>
            <a:ext cx="4539925" cy="3532629"/>
          </a:xfrm>
          <a:prstGeom prst="rect">
            <a:avLst/>
          </a:prstGeom>
        </p:spPr>
      </p:pic>
      <p:pic>
        <p:nvPicPr>
          <p:cNvPr id="6" name="Picture 5"/>
          <p:cNvPicPr>
            <a:picLocks noChangeAspect="1"/>
          </p:cNvPicPr>
          <p:nvPr/>
        </p:nvPicPr>
        <p:blipFill>
          <a:blip r:embed="rId3"/>
          <a:stretch>
            <a:fillRect/>
          </a:stretch>
        </p:blipFill>
        <p:spPr>
          <a:xfrm>
            <a:off x="5832105" y="2464599"/>
            <a:ext cx="5342857" cy="4066667"/>
          </a:xfrm>
          <a:prstGeom prst="rect">
            <a:avLst/>
          </a:prstGeom>
        </p:spPr>
      </p:pic>
    </p:spTree>
    <p:extLst>
      <p:ext uri="{BB962C8B-B14F-4D97-AF65-F5344CB8AC3E}">
        <p14:creationId xmlns:p14="http://schemas.microsoft.com/office/powerpoint/2010/main" val="3005129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469528" y="169801"/>
            <a:ext cx="4539925" cy="3532629"/>
          </a:xfrm>
          <a:prstGeom prst="rect">
            <a:avLst/>
          </a:prstGeom>
        </p:spPr>
      </p:pic>
      <p:pic>
        <p:nvPicPr>
          <p:cNvPr id="6" name="Picture 5"/>
          <p:cNvPicPr>
            <a:picLocks noChangeAspect="1"/>
          </p:cNvPicPr>
          <p:nvPr/>
        </p:nvPicPr>
        <p:blipFill>
          <a:blip r:embed="rId3"/>
          <a:stretch>
            <a:fillRect/>
          </a:stretch>
        </p:blipFill>
        <p:spPr>
          <a:xfrm>
            <a:off x="334130" y="-475371"/>
            <a:ext cx="7135398" cy="4283441"/>
          </a:xfrm>
          <a:prstGeom prst="rect">
            <a:avLst/>
          </a:prstGeom>
        </p:spPr>
      </p:pic>
      <p:sp>
        <p:nvSpPr>
          <p:cNvPr id="2" name="Rectangle 1"/>
          <p:cNvSpPr/>
          <p:nvPr/>
        </p:nvSpPr>
        <p:spPr>
          <a:xfrm>
            <a:off x="432121" y="4016415"/>
            <a:ext cx="11493661" cy="1938992"/>
          </a:xfrm>
          <a:prstGeom prst="rect">
            <a:avLst/>
          </a:prstGeom>
        </p:spPr>
        <p:txBody>
          <a:bodyPr wrap="square">
            <a:spAutoFit/>
          </a:bodyPr>
          <a:lstStyle/>
          <a:p>
            <a:pPr marL="342900" indent="-342900">
              <a:buFont typeface="Arial" panose="020B0604020202020204" pitchFamily="34" charset="0"/>
              <a:buChar char="•"/>
            </a:pPr>
            <a:r>
              <a:rPr lang="en-US" sz="2400" dirty="0">
                <a:latin typeface="CMR10"/>
              </a:rPr>
              <a:t>The </a:t>
            </a:r>
            <a:r>
              <a:rPr lang="en-US" sz="2400" dirty="0" smtClean="0">
                <a:latin typeface="CMR10"/>
              </a:rPr>
              <a:t>figure suggests that </a:t>
            </a:r>
            <a:r>
              <a:rPr lang="en-US" sz="2400" dirty="0">
                <a:latin typeface="CMR10"/>
              </a:rPr>
              <a:t>voting </a:t>
            </a:r>
            <a:r>
              <a:rPr lang="en-US" sz="2400" dirty="0" smtClean="0">
                <a:latin typeface="CMR10"/>
              </a:rPr>
              <a:t>behavior </a:t>
            </a:r>
            <a:r>
              <a:rPr lang="en-US" sz="2400" dirty="0">
                <a:latin typeface="CMR10"/>
              </a:rPr>
              <a:t>is essentially </a:t>
            </a:r>
            <a:r>
              <a:rPr lang="en-US" sz="2400" dirty="0">
                <a:solidFill>
                  <a:srgbClr val="0070C0"/>
                </a:solidFill>
                <a:latin typeface="CMR10"/>
              </a:rPr>
              <a:t>along party lines</a:t>
            </a:r>
            <a:r>
              <a:rPr lang="en-US" sz="2400" dirty="0">
                <a:latin typeface="CMR10"/>
              </a:rPr>
              <a:t>, although there </a:t>
            </a:r>
            <a:r>
              <a:rPr lang="en-US" sz="2400" dirty="0" smtClean="0">
                <a:latin typeface="CMR10"/>
              </a:rPr>
              <a:t>is </a:t>
            </a:r>
            <a:r>
              <a:rPr lang="en-US" sz="2400" dirty="0" smtClean="0">
                <a:solidFill>
                  <a:srgbClr val="0070C0"/>
                </a:solidFill>
                <a:latin typeface="CMR10"/>
              </a:rPr>
              <a:t>more </a:t>
            </a:r>
            <a:r>
              <a:rPr lang="en-US" sz="2400" dirty="0">
                <a:solidFill>
                  <a:srgbClr val="0070C0"/>
                </a:solidFill>
                <a:latin typeface="CMR10"/>
              </a:rPr>
              <a:t>variation among Republicans</a:t>
            </a:r>
            <a:r>
              <a:rPr lang="en-US" sz="2400" dirty="0">
                <a:latin typeface="CMR10"/>
              </a:rPr>
              <a:t>. </a:t>
            </a:r>
            <a:endParaRPr lang="en-US" sz="2400" dirty="0" smtClean="0">
              <a:latin typeface="CMR10"/>
            </a:endParaRPr>
          </a:p>
          <a:p>
            <a:endParaRPr lang="en-US" sz="2400" dirty="0">
              <a:latin typeface="CMR10"/>
            </a:endParaRPr>
          </a:p>
          <a:p>
            <a:pPr marL="342900" indent="-342900">
              <a:buFont typeface="Arial" panose="020B0604020202020204" pitchFamily="34" charset="0"/>
              <a:buChar char="•"/>
            </a:pPr>
            <a:r>
              <a:rPr lang="en-US" sz="2400" dirty="0" smtClean="0">
                <a:latin typeface="CMR10"/>
              </a:rPr>
              <a:t>The </a:t>
            </a:r>
            <a:r>
              <a:rPr lang="en-US" sz="2400" dirty="0">
                <a:latin typeface="CMR10"/>
              </a:rPr>
              <a:t>voting </a:t>
            </a:r>
            <a:r>
              <a:rPr lang="en-US" sz="2400" dirty="0" smtClean="0">
                <a:latin typeface="CMR10"/>
              </a:rPr>
              <a:t>behavior </a:t>
            </a:r>
            <a:r>
              <a:rPr lang="en-US" sz="2400" dirty="0">
                <a:latin typeface="CMR10"/>
              </a:rPr>
              <a:t>of one of the </a:t>
            </a:r>
            <a:r>
              <a:rPr lang="en-US" sz="2400" dirty="0" smtClean="0">
                <a:latin typeface="CMR10"/>
              </a:rPr>
              <a:t>Republicans (</a:t>
            </a:r>
            <a:r>
              <a:rPr lang="en-US" sz="2400" dirty="0" err="1" smtClean="0">
                <a:solidFill>
                  <a:srgbClr val="C00000"/>
                </a:solidFill>
                <a:latin typeface="CMR10"/>
              </a:rPr>
              <a:t>Rinaldo</a:t>
            </a:r>
            <a:r>
              <a:rPr lang="en-US" sz="2400" dirty="0">
                <a:latin typeface="CMR10"/>
              </a:rPr>
              <a:t>) seems to be closer to his Democratic </a:t>
            </a:r>
            <a:r>
              <a:rPr lang="en-US" sz="2400" dirty="0" smtClean="0">
                <a:latin typeface="CMR10"/>
              </a:rPr>
              <a:t>colleagues.</a:t>
            </a:r>
            <a:endParaRPr lang="en-US" sz="2400" dirty="0"/>
          </a:p>
        </p:txBody>
      </p:sp>
      <p:sp>
        <p:nvSpPr>
          <p:cNvPr id="3" name="Rectangle 2"/>
          <p:cNvSpPr/>
          <p:nvPr/>
        </p:nvSpPr>
        <p:spPr>
          <a:xfrm>
            <a:off x="1632030" y="312516"/>
            <a:ext cx="2558005" cy="2488557"/>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550780" y="312516"/>
            <a:ext cx="2417180" cy="2488557"/>
          </a:xfrm>
          <a:prstGeom prst="rect">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406817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6959"/>
            <a:ext cx="12192000" cy="2677656"/>
          </a:xfrm>
          <a:prstGeom prst="rect">
            <a:avLst/>
          </a:prstGeom>
        </p:spPr>
        <p:txBody>
          <a:bodyPr wrap="square">
            <a:spAutoFit/>
          </a:bodyPr>
          <a:lstStyle/>
          <a:p>
            <a:pPr algn="ctr"/>
            <a:r>
              <a:rPr lang="en-US" sz="2800" dirty="0" smtClean="0">
                <a:latin typeface="Times New Roman" panose="02020603050405020304" pitchFamily="18" charset="0"/>
                <a:cs typeface="Times New Roman" panose="02020603050405020304" pitchFamily="18" charset="0"/>
              </a:rPr>
              <a:t>The measurements is at the level of interval </a:t>
            </a:r>
          </a:p>
          <a:p>
            <a:pPr algn="ctr"/>
            <a:endParaRPr lang="en-US" sz="2800" dirty="0" smtClean="0">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If the data collected involve only </a:t>
            </a:r>
            <a:r>
              <a:rPr lang="en-US" sz="2800" dirty="0" smtClean="0">
                <a:solidFill>
                  <a:srgbClr val="0070C0"/>
                </a:solidFill>
                <a:latin typeface="Times New Roman" panose="02020603050405020304" pitchFamily="18" charset="0"/>
                <a:cs typeface="Times New Roman" panose="02020603050405020304" pitchFamily="18" charset="0"/>
              </a:rPr>
              <a:t>ordinal information</a:t>
            </a:r>
            <a:r>
              <a:rPr lang="en-US" sz="2800" dirty="0" smtClean="0">
                <a:latin typeface="Times New Roman" panose="02020603050405020304" pitchFamily="18" charset="0"/>
                <a:cs typeface="Times New Roman" panose="02020603050405020304" pitchFamily="18" charset="0"/>
              </a:rPr>
              <a:t>, the dissimilarities are known only by their rank order, and the </a:t>
            </a:r>
            <a:r>
              <a:rPr lang="en-US" sz="2800" dirty="0" smtClean="0">
                <a:solidFill>
                  <a:srgbClr val="0070C0"/>
                </a:solidFill>
                <a:latin typeface="Times New Roman" panose="02020603050405020304" pitchFamily="18" charset="0"/>
                <a:cs typeface="Times New Roman" panose="02020603050405020304" pitchFamily="18" charset="0"/>
              </a:rPr>
              <a:t>spacing between successively ranked </a:t>
            </a:r>
            <a:r>
              <a:rPr lang="en-US" sz="2800" dirty="0" smtClean="0">
                <a:latin typeface="Times New Roman" panose="02020603050405020304" pitchFamily="18" charset="0"/>
                <a:cs typeface="Times New Roman" panose="02020603050405020304" pitchFamily="18" charset="0"/>
              </a:rPr>
              <a:t>is of </a:t>
            </a:r>
            <a:r>
              <a:rPr lang="en-US" sz="2800" dirty="0" smtClean="0">
                <a:solidFill>
                  <a:srgbClr val="0070C0"/>
                </a:solidFill>
                <a:latin typeface="Times New Roman" panose="02020603050405020304" pitchFamily="18" charset="0"/>
                <a:cs typeface="Times New Roman" panose="02020603050405020304" pitchFamily="18" charset="0"/>
              </a:rPr>
              <a:t>no interest or is unavailable</a:t>
            </a:r>
            <a:r>
              <a:rPr lang="en-US" sz="2800" dirty="0" smtClean="0">
                <a:latin typeface="Times New Roman" panose="02020603050405020304" pitchFamily="18" charset="0"/>
                <a:cs typeface="Times New Roman" panose="02020603050405020304" pitchFamily="18" charset="0"/>
              </a:rPr>
              <a:t>. In these types of situation, we have </a:t>
            </a:r>
            <a:r>
              <a:rPr lang="en-US" sz="2800" b="1" dirty="0" smtClean="0">
                <a:solidFill>
                  <a:srgbClr val="C00000"/>
                </a:solidFill>
                <a:latin typeface="Times New Roman" panose="02020603050405020304" pitchFamily="18" charset="0"/>
                <a:cs typeface="Times New Roman" panose="02020603050405020304" pitchFamily="18" charset="0"/>
              </a:rPr>
              <a:t>no metric </a:t>
            </a:r>
            <a:r>
              <a:rPr lang="en-US" sz="2800" dirty="0" smtClean="0">
                <a:latin typeface="Times New Roman" panose="02020603050405020304" pitchFamily="18" charset="0"/>
                <a:cs typeface="Times New Roman" panose="02020603050405020304" pitchFamily="18" charset="0"/>
              </a:rPr>
              <a:t>to deal with such comparisons.</a:t>
            </a:r>
            <a:endParaRPr lang="en-US" sz="28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2292020" y="2928106"/>
            <a:ext cx="5856791" cy="2918856"/>
          </a:xfrm>
          <a:prstGeom prst="rect">
            <a:avLst/>
          </a:prstGeom>
        </p:spPr>
      </p:pic>
      <p:pic>
        <p:nvPicPr>
          <p:cNvPr id="2" name="Picture 1"/>
          <p:cNvPicPr>
            <a:picLocks noChangeAspect="1"/>
          </p:cNvPicPr>
          <p:nvPr/>
        </p:nvPicPr>
        <p:blipFill>
          <a:blip r:embed="rId3"/>
          <a:stretch>
            <a:fillRect/>
          </a:stretch>
        </p:blipFill>
        <p:spPr>
          <a:xfrm>
            <a:off x="2367979" y="5846962"/>
            <a:ext cx="5704874" cy="904875"/>
          </a:xfrm>
          <a:prstGeom prst="rect">
            <a:avLst/>
          </a:prstGeom>
        </p:spPr>
      </p:pic>
    </p:spTree>
    <p:extLst>
      <p:ext uri="{BB962C8B-B14F-4D97-AF65-F5344CB8AC3E}">
        <p14:creationId xmlns:p14="http://schemas.microsoft.com/office/powerpoint/2010/main" val="287064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81023" y="61899"/>
                <a:ext cx="12199715" cy="6891054"/>
              </a:xfrm>
              <a:prstGeom prst="rect">
                <a:avLst/>
              </a:prstGeom>
            </p:spPr>
            <p:txBody>
              <a:bodyPr wrap="square">
                <a:spAutoFit/>
              </a:bodyPr>
              <a:lstStyle/>
              <a:p>
                <a:pPr algn="ctr"/>
                <a:r>
                  <a:rPr lang="en-US" sz="2400" b="0" i="0" u="none" strike="noStrike" baseline="0" dirty="0" smtClean="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Mathematics behind Classical MDS</a:t>
                </a:r>
              </a:p>
              <a:p>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Assume the distance matrix </a:t>
                </a:r>
                <a14:m>
                  <m:oMath xmlns:m="http://schemas.openxmlformats.org/officeDocument/2006/math">
                    <m:r>
                      <a:rPr lang="en-US" sz="2400" b="1" i="1" dirty="0" smtClean="0">
                        <a:latin typeface="Cambria Math" panose="02040503050406030204" pitchFamily="18" charset="0"/>
                        <a:cs typeface="Times New Roman" panose="02020603050405020304" pitchFamily="18" charset="0"/>
                      </a:rPr>
                      <m:t>𝑫</m:t>
                    </m:r>
                    <m:r>
                      <a:rPr lang="en-US" sz="2400" b="0" i="1" dirty="0" smtClean="0">
                        <a:latin typeface="Cambria Math" panose="02040503050406030204" pitchFamily="18" charset="0"/>
                        <a:cs typeface="Times New Roman" panose="02020603050405020304" pitchFamily="18" charset="0"/>
                      </a:rPr>
                      <m:t>=</m:t>
                    </m:r>
                    <m:sSub>
                      <m:sSubPr>
                        <m:ctrlPr>
                          <a:rPr lang="en-US" sz="2400" b="0" i="1" dirty="0" smtClean="0">
                            <a:latin typeface="Cambria Math" panose="02040503050406030204" pitchFamily="18" charset="0"/>
                            <a:cs typeface="Times New Roman" panose="02020603050405020304" pitchFamily="18" charset="0"/>
                          </a:rPr>
                        </m:ctrlPr>
                      </m:sSubPr>
                      <m:e>
                        <m:r>
                          <a:rPr lang="en-US" sz="2400" b="0" i="1" dirty="0" smtClean="0">
                            <a:latin typeface="Cambria Math" panose="02040503050406030204" pitchFamily="18" charset="0"/>
                            <a:cs typeface="Times New Roman" panose="02020603050405020304" pitchFamily="18" charset="0"/>
                          </a:rPr>
                          <m:t>𝑑</m:t>
                        </m:r>
                      </m:e>
                      <m:sub>
                        <m:r>
                          <a:rPr lang="en-US" sz="2400" b="0" i="1" dirty="0" smtClean="0">
                            <a:latin typeface="Cambria Math" panose="02040503050406030204" pitchFamily="18" charset="0"/>
                            <a:cs typeface="Times New Roman" panose="02020603050405020304" pitchFamily="18" charset="0"/>
                          </a:rPr>
                          <m:t>𝑖𝑗</m:t>
                        </m:r>
                      </m:sub>
                    </m:sSub>
                  </m:oMath>
                </a14:m>
                <a:r>
                  <a:rPr lang="en-US" sz="2400" dirty="0" smtClean="0">
                    <a:latin typeface="Times New Roman" panose="02020603050405020304" pitchFamily="18" charset="0"/>
                    <a:cs typeface="Times New Roman" panose="02020603050405020304" pitchFamily="18" charset="0"/>
                  </a:rPr>
                  <a:t> contains Euclidean distances derived from an (unknown) data matrix </a:t>
                </a:r>
                <a14:m>
                  <m:oMath xmlns:m="http://schemas.openxmlformats.org/officeDocument/2006/math">
                    <m:r>
                      <a:rPr lang="en-US" sz="2400" i="1" dirty="0" smtClean="0">
                        <a:latin typeface="Cambria Math" panose="02040503050406030204" pitchFamily="18" charset="0"/>
                        <a:cs typeface="Times New Roman" panose="02020603050405020304" pitchFamily="18" charset="0"/>
                      </a:rPr>
                      <m:t>𝑋</m:t>
                    </m:r>
                  </m:oMath>
                </a14:m>
                <a:r>
                  <a:rPr lang="en-US" sz="2400" dirty="0" smtClean="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endParaRPr lang="en-US"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Define the </a:t>
                </a:r>
                <a14:m>
                  <m:oMath xmlns:m="http://schemas.openxmlformats.org/officeDocument/2006/math">
                    <m:r>
                      <a:rPr lang="en-US" sz="2400" i="1" dirty="0" smtClean="0">
                        <a:latin typeface="Cambria Math" panose="02040503050406030204" pitchFamily="18" charset="0"/>
                      </a:rPr>
                      <m:t>𝑛</m:t>
                    </m:r>
                    <m:r>
                      <a:rPr lang="en-US" sz="2400" i="1" dirty="0" smtClean="0">
                        <a:latin typeface="Cambria Math" panose="02040503050406030204" pitchFamily="18" charset="0"/>
                      </a:rPr>
                      <m:t> × </m:t>
                    </m:r>
                    <m:r>
                      <a:rPr lang="en-US" sz="2400" i="1" dirty="0" smtClean="0">
                        <a:latin typeface="Cambria Math" panose="02040503050406030204" pitchFamily="18" charset="0"/>
                      </a:rPr>
                      <m:t>𝑛</m:t>
                    </m:r>
                    <m:r>
                      <a:rPr lang="en-US" sz="2400" i="1" dirty="0" smtClean="0">
                        <a:latin typeface="Cambria Math" panose="02040503050406030204" pitchFamily="18" charset="0"/>
                      </a:rPr>
                      <m:t> </m:t>
                    </m:r>
                  </m:oMath>
                </a14:m>
                <a:r>
                  <a:rPr lang="en-US" sz="2400" dirty="0" smtClean="0">
                    <a:latin typeface="Times New Roman" panose="02020603050405020304" pitchFamily="18" charset="0"/>
                    <a:cs typeface="Times New Roman" panose="02020603050405020304" pitchFamily="18" charset="0"/>
                  </a:rPr>
                  <a:t>matrix </a:t>
                </a:r>
                <a14:m>
                  <m:oMath xmlns:m="http://schemas.openxmlformats.org/officeDocument/2006/math">
                    <m:r>
                      <a:rPr lang="en-US" sz="2400" b="1" i="1" dirty="0" smtClean="0">
                        <a:latin typeface="Cambria Math" panose="02040503050406030204" pitchFamily="18" charset="0"/>
                        <a:cs typeface="Times New Roman" panose="02020603050405020304" pitchFamily="18" charset="0"/>
                      </a:rPr>
                      <m:t>𝑩</m:t>
                    </m:r>
                    <m:r>
                      <a:rPr lang="en-US" sz="2400" i="1" dirty="0" smtClean="0">
                        <a:latin typeface="Cambria Math" panose="02040503050406030204" pitchFamily="18" charset="0"/>
                        <a:cs typeface="Times New Roman" panose="02020603050405020304" pitchFamily="18" charset="0"/>
                      </a:rPr>
                      <m:t> = </m:t>
                    </m:r>
                    <m:r>
                      <a:rPr lang="en-US" sz="2400" b="1" i="1" dirty="0" smtClean="0">
                        <a:latin typeface="Cambria Math" panose="02040503050406030204" pitchFamily="18" charset="0"/>
                        <a:cs typeface="Times New Roman" panose="02020603050405020304" pitchFamily="18" charset="0"/>
                      </a:rPr>
                      <m:t>𝑿</m:t>
                    </m:r>
                    <m:sSup>
                      <m:sSupPr>
                        <m:ctrlPr>
                          <a:rPr lang="en-US" sz="2400" b="1" i="1" dirty="0" smtClean="0">
                            <a:latin typeface="Cambria Math" panose="02040503050406030204" pitchFamily="18" charset="0"/>
                            <a:cs typeface="Times New Roman" panose="02020603050405020304" pitchFamily="18" charset="0"/>
                          </a:rPr>
                        </m:ctrlPr>
                      </m:sSupPr>
                      <m:e>
                        <m:r>
                          <a:rPr lang="en-US" sz="2400" b="1" i="1" dirty="0" smtClean="0">
                            <a:latin typeface="Cambria Math" panose="02040503050406030204" pitchFamily="18" charset="0"/>
                            <a:cs typeface="Times New Roman" panose="02020603050405020304" pitchFamily="18" charset="0"/>
                          </a:rPr>
                          <m:t>𝑿</m:t>
                        </m:r>
                      </m:e>
                      <m:sup>
                        <m:r>
                          <a:rPr lang="en-US" sz="2400" b="0" i="1" dirty="0" smtClean="0">
                            <a:latin typeface="Cambria Math" panose="02040503050406030204" pitchFamily="18" charset="0"/>
                            <a:cs typeface="Times New Roman" panose="02020603050405020304" pitchFamily="18" charset="0"/>
                          </a:rPr>
                          <m:t>𝑇</m:t>
                        </m:r>
                      </m:sup>
                    </m:sSup>
                    <m:r>
                      <a:rPr lang="en-US" sz="2400" i="1" dirty="0" smtClean="0">
                        <a:latin typeface="Cambria Math" panose="02040503050406030204" pitchFamily="18" charset="0"/>
                        <a:cs typeface="Times New Roman" panose="02020603050405020304" pitchFamily="18" charset="0"/>
                      </a:rPr>
                      <m:t>, </m:t>
                    </m:r>
                  </m:oMath>
                </a14:m>
                <a:r>
                  <a:rPr lang="en-US" sz="2400" dirty="0" smtClean="0">
                    <a:latin typeface="Times New Roman" panose="02020603050405020304" pitchFamily="18" charset="0"/>
                    <a:cs typeface="Times New Roman" panose="02020603050405020304" pitchFamily="18" charset="0"/>
                  </a:rPr>
                  <a:t>which is the distance matrix of </a:t>
                </a:r>
                <a14:m>
                  <m:oMath xmlns:m="http://schemas.openxmlformats.org/officeDocument/2006/math">
                    <m:r>
                      <a:rPr lang="en-US" sz="2400" i="1" dirty="0" smtClean="0">
                        <a:latin typeface="Cambria Math" panose="02040503050406030204" pitchFamily="18" charset="0"/>
                        <a:cs typeface="Times New Roman" panose="02020603050405020304" pitchFamily="18" charset="0"/>
                      </a:rPr>
                      <m:t>𝑋</m:t>
                    </m:r>
                  </m:oMath>
                </a14:m>
                <a:r>
                  <a:rPr lang="en-US" sz="2400" dirty="0" smtClean="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endParaRPr lang="en-US"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By algebra: </a:t>
                </a:r>
                <a14:m>
                  <m:oMath xmlns:m="http://schemas.openxmlformats.org/officeDocument/2006/math">
                    <m:r>
                      <a:rPr lang="en-US" sz="2400" b="0" i="0" dirty="0" smtClean="0">
                        <a:latin typeface="Cambria Math" panose="02040503050406030204" pitchFamily="18" charset="0"/>
                      </a:rPr>
                      <m:t>                                                      </m:t>
                    </m:r>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𝑑</m:t>
                        </m:r>
                      </m:e>
                      <m:sub>
                        <m:r>
                          <a:rPr lang="en-US" sz="2400" i="1" dirty="0" smtClean="0">
                            <a:latin typeface="Cambria Math" panose="02040503050406030204" pitchFamily="18" charset="0"/>
                          </a:rPr>
                          <m:t>𝑖𝑗</m:t>
                        </m:r>
                      </m:sub>
                    </m:sSub>
                  </m:oMath>
                </a14:m>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is known,  </a:t>
                </a:r>
                <a:r>
                  <a:rPr lang="en-US" sz="2400" dirty="0">
                    <a:latin typeface="Times New Roman" panose="02020603050405020304" pitchFamily="18" charset="0"/>
                    <a:cs typeface="Times New Roman" panose="02020603050405020304" pitchFamily="18" charset="0"/>
                  </a:rPr>
                  <a:t>we can write the whole matrix B</a:t>
                </a:r>
                <a:r>
                  <a:rPr lang="en-US" sz="2400" dirty="0" smtClean="0">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endParaRPr lang="en-US"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Use the singular value decomposition </a:t>
                </a:r>
                <a14:m>
                  <m:oMath xmlns:m="http://schemas.openxmlformats.org/officeDocument/2006/math">
                    <m:r>
                      <a:rPr lang="en-US" sz="2400" i="1" dirty="0" smtClean="0">
                        <a:latin typeface="Cambria Math" panose="02040503050406030204" pitchFamily="18" charset="0"/>
                        <a:cs typeface="Times New Roman" panose="02020603050405020304" pitchFamily="18" charset="0"/>
                      </a:rPr>
                      <m:t>𝐵</m:t>
                    </m:r>
                    <m:r>
                      <a:rPr lang="en-US" sz="2400" i="1" dirty="0" smtClean="0">
                        <a:latin typeface="Cambria Math" panose="02040503050406030204" pitchFamily="18" charset="0"/>
                        <a:cs typeface="Times New Roman" panose="02020603050405020304" pitchFamily="18" charset="0"/>
                      </a:rPr>
                      <m:t> = </m:t>
                    </m:r>
                    <m:r>
                      <a:rPr lang="en-US" sz="2400" i="1" dirty="0" smtClean="0">
                        <a:latin typeface="Cambria Math" panose="02040503050406030204" pitchFamily="18" charset="0"/>
                        <a:cs typeface="Times New Roman" panose="02020603050405020304" pitchFamily="18" charset="0"/>
                      </a:rPr>
                      <m:t>𝑉</m:t>
                    </m:r>
                    <m:r>
                      <m:rPr>
                        <m:sty m:val="p"/>
                      </m:rPr>
                      <a:rPr lang="en-US" sz="2400" i="0" dirty="0" smtClean="0">
                        <a:latin typeface="Cambria Math" panose="02040503050406030204" pitchFamily="18" charset="0"/>
                        <a:cs typeface="Times New Roman" panose="02020603050405020304" pitchFamily="18" charset="0"/>
                      </a:rPr>
                      <m:t>Λ</m:t>
                    </m:r>
                    <m:sSup>
                      <m:sSupPr>
                        <m:ctrlPr>
                          <a:rPr lang="en-US" sz="2400" b="0" i="1" dirty="0" smtClean="0">
                            <a:latin typeface="Cambria Math" panose="02040503050406030204" pitchFamily="18" charset="0"/>
                            <a:cs typeface="Times New Roman" panose="02020603050405020304" pitchFamily="18" charset="0"/>
                          </a:rPr>
                        </m:ctrlPr>
                      </m:sSupPr>
                      <m:e>
                        <m:r>
                          <a:rPr lang="en-US" sz="2400" i="1" dirty="0" smtClean="0">
                            <a:latin typeface="Cambria Math" panose="02040503050406030204" pitchFamily="18" charset="0"/>
                            <a:cs typeface="Times New Roman" panose="02020603050405020304" pitchFamily="18" charset="0"/>
                          </a:rPr>
                          <m:t>𝑉</m:t>
                        </m:r>
                      </m:e>
                      <m:sup>
                        <m:r>
                          <a:rPr lang="en-US" sz="2400" b="0" i="1" dirty="0" smtClean="0">
                            <a:latin typeface="Cambria Math" panose="02040503050406030204" pitchFamily="18" charset="0"/>
                            <a:cs typeface="Times New Roman" panose="02020603050405020304" pitchFamily="18" charset="0"/>
                          </a:rPr>
                          <m:t>𝑇</m:t>
                        </m:r>
                      </m:sup>
                    </m:sSup>
                    <m:r>
                      <a:rPr lang="en-US" sz="2400" i="1" dirty="0" smtClean="0">
                        <a:latin typeface="Cambria Math" panose="02040503050406030204" pitchFamily="18" charset="0"/>
                        <a:cs typeface="Times New Roman" panose="02020603050405020304" pitchFamily="18" charset="0"/>
                      </a:rPr>
                      <m:t>, </m:t>
                    </m:r>
                  </m:oMath>
                </a14:m>
                <a:r>
                  <a:rPr lang="en-US" sz="2400" dirty="0" smtClean="0">
                    <a:latin typeface="Times New Roman" panose="02020603050405020304" pitchFamily="18" charset="0"/>
                    <a:cs typeface="Times New Roman" panose="02020603050405020304" pitchFamily="18" charset="0"/>
                  </a:rPr>
                  <a:t>where Λ is the diagonal matrix of eigenvalues of B, and the columns of V are the orthonormal eigenvectors of B.</a:t>
                </a:r>
              </a:p>
              <a:p>
                <a:pPr marL="342900" indent="-342900">
                  <a:buFont typeface="Arial" panose="020B0604020202020204" pitchFamily="34" charset="0"/>
                  <a:buChar char="•"/>
                </a:pPr>
                <a:endParaRPr lang="en-US"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If the original </a:t>
                </a:r>
                <a14:m>
                  <m:oMath xmlns:m="http://schemas.openxmlformats.org/officeDocument/2006/math">
                    <m:r>
                      <a:rPr lang="en-US" sz="2400" i="1" dirty="0" smtClean="0">
                        <a:latin typeface="Cambria Math" panose="02040503050406030204" pitchFamily="18" charset="0"/>
                        <a:cs typeface="Times New Roman" panose="02020603050405020304" pitchFamily="18" charset="0"/>
                      </a:rPr>
                      <m:t>𝑋</m:t>
                    </m:r>
                  </m:oMath>
                </a14:m>
                <a:r>
                  <a:rPr lang="en-US" sz="2400" dirty="0" smtClean="0">
                    <a:latin typeface="Times New Roman" panose="02020603050405020304" pitchFamily="18" charset="0"/>
                    <a:cs typeface="Times New Roman" panose="02020603050405020304" pitchFamily="18" charset="0"/>
                  </a:rPr>
                  <a:t> is </a:t>
                </a:r>
                <a14:m>
                  <m:oMath xmlns:m="http://schemas.openxmlformats.org/officeDocument/2006/math">
                    <m:r>
                      <a:rPr lang="en-US" sz="2400" i="1" dirty="0" smtClean="0">
                        <a:latin typeface="Cambria Math" panose="02040503050406030204" pitchFamily="18" charset="0"/>
                        <a:cs typeface="Times New Roman" panose="02020603050405020304" pitchFamily="18" charset="0"/>
                      </a:rPr>
                      <m:t>𝑛</m:t>
                    </m:r>
                    <m:r>
                      <a:rPr lang="en-US" sz="2400" i="1" dirty="0" smtClean="0">
                        <a:latin typeface="Cambria Math" panose="02040503050406030204" pitchFamily="18" charset="0"/>
                        <a:cs typeface="Times New Roman" panose="02020603050405020304" pitchFamily="18" charset="0"/>
                      </a:rPr>
                      <m:t> × </m:t>
                    </m:r>
                    <m:r>
                      <a:rPr lang="en-US" sz="2400" i="1" dirty="0" smtClean="0">
                        <a:latin typeface="Cambria Math" panose="02040503050406030204" pitchFamily="18" charset="0"/>
                        <a:cs typeface="Times New Roman" panose="02020603050405020304" pitchFamily="18" charset="0"/>
                      </a:rPr>
                      <m:t>𝑞</m:t>
                    </m:r>
                    <m:r>
                      <a:rPr lang="en-US" sz="2400" i="1" dirty="0" smtClean="0">
                        <a:latin typeface="Cambria Math" panose="02040503050406030204" pitchFamily="18" charset="0"/>
                        <a:cs typeface="Times New Roman" panose="02020603050405020304" pitchFamily="18" charset="0"/>
                      </a:rPr>
                      <m:t> </m:t>
                    </m:r>
                  </m:oMath>
                </a14:m>
                <a:r>
                  <a:rPr lang="en-US" sz="2400" dirty="0" smtClean="0">
                    <a:latin typeface="Times New Roman" panose="02020603050405020304" pitchFamily="18" charset="0"/>
                    <a:cs typeface="Times New Roman" panose="02020603050405020304" pitchFamily="18" charset="0"/>
                  </a:rPr>
                  <a:t>and of full rank, then the last n − q of the eigenvalues of B are zero.</a:t>
                </a:r>
              </a:p>
              <a:p>
                <a:pPr marL="342900" indent="-342900">
                  <a:buFont typeface="Arial" panose="020B0604020202020204" pitchFamily="34" charset="0"/>
                  <a:buChar char="•"/>
                </a:pPr>
                <a:endParaRPr lang="en-US"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Hence </a:t>
                </a:r>
                <a14:m>
                  <m:oMath xmlns:m="http://schemas.openxmlformats.org/officeDocument/2006/math">
                    <m:r>
                      <a:rPr lang="en-US" sz="2400" i="1" dirty="0" smtClean="0">
                        <a:latin typeface="Cambria Math" panose="02040503050406030204" pitchFamily="18" charset="0"/>
                        <a:cs typeface="Times New Roman" panose="02020603050405020304" pitchFamily="18" charset="0"/>
                      </a:rPr>
                      <m:t>𝐵</m:t>
                    </m:r>
                    <m:r>
                      <a:rPr lang="en-US" sz="2400" i="1" dirty="0" smtClean="0">
                        <a:latin typeface="Cambria Math" panose="02040503050406030204" pitchFamily="18" charset="0"/>
                        <a:cs typeface="Times New Roman" panose="02020603050405020304" pitchFamily="18" charset="0"/>
                      </a:rPr>
                      <m:t> = </m:t>
                    </m:r>
                    <m:sSub>
                      <m:sSubPr>
                        <m:ctrlPr>
                          <a:rPr lang="en-US" sz="2400" b="0" i="1" dirty="0" smtClean="0">
                            <a:latin typeface="Cambria Math" panose="02040503050406030204" pitchFamily="18" charset="0"/>
                            <a:cs typeface="Times New Roman" panose="02020603050405020304" pitchFamily="18" charset="0"/>
                          </a:rPr>
                        </m:ctrlPr>
                      </m:sSubPr>
                      <m:e>
                        <m:r>
                          <a:rPr lang="en-US" sz="2400" i="1" dirty="0" smtClean="0">
                            <a:latin typeface="Cambria Math" panose="02040503050406030204" pitchFamily="18" charset="0"/>
                            <a:cs typeface="Times New Roman" panose="02020603050405020304" pitchFamily="18" charset="0"/>
                          </a:rPr>
                          <m:t>𝑉</m:t>
                        </m:r>
                      </m:e>
                      <m:sub>
                        <m:r>
                          <a:rPr lang="en-US" sz="2400" i="1" dirty="0" smtClean="0">
                            <a:latin typeface="Cambria Math" panose="02040503050406030204" pitchFamily="18" charset="0"/>
                            <a:cs typeface="Times New Roman" panose="02020603050405020304" pitchFamily="18" charset="0"/>
                          </a:rPr>
                          <m:t>1</m:t>
                        </m:r>
                      </m:sub>
                    </m:sSub>
                    <m:sSub>
                      <m:sSubPr>
                        <m:ctrlPr>
                          <a:rPr lang="en-US" sz="2400" b="0" i="1" dirty="0" smtClean="0">
                            <a:latin typeface="Cambria Math" panose="02040503050406030204" pitchFamily="18" charset="0"/>
                            <a:cs typeface="Times New Roman" panose="02020603050405020304" pitchFamily="18" charset="0"/>
                          </a:rPr>
                        </m:ctrlPr>
                      </m:sSubPr>
                      <m:e>
                        <m:r>
                          <m:rPr>
                            <m:sty m:val="p"/>
                          </m:rPr>
                          <a:rPr lang="en-US" sz="2400" i="0" dirty="0" smtClean="0">
                            <a:latin typeface="Cambria Math" panose="02040503050406030204" pitchFamily="18" charset="0"/>
                            <a:cs typeface="Times New Roman" panose="02020603050405020304" pitchFamily="18" charset="0"/>
                          </a:rPr>
                          <m:t>Λ</m:t>
                        </m:r>
                      </m:e>
                      <m:sub>
                        <m:r>
                          <a:rPr lang="en-US" sz="2400" i="1" dirty="0" smtClean="0">
                            <a:latin typeface="Cambria Math" panose="02040503050406030204" pitchFamily="18" charset="0"/>
                            <a:cs typeface="Times New Roman" panose="02020603050405020304" pitchFamily="18" charset="0"/>
                          </a:rPr>
                          <m:t>1</m:t>
                        </m:r>
                      </m:sub>
                    </m:sSub>
                    <m:sSubSup>
                      <m:sSubSupPr>
                        <m:ctrlPr>
                          <a:rPr lang="en-US" sz="2400" b="0" i="1" dirty="0" smtClean="0">
                            <a:latin typeface="Cambria Math" panose="02040503050406030204" pitchFamily="18" charset="0"/>
                            <a:cs typeface="Times New Roman" panose="02020603050405020304" pitchFamily="18" charset="0"/>
                          </a:rPr>
                        </m:ctrlPr>
                      </m:sSubSupPr>
                      <m:e>
                        <m:r>
                          <a:rPr lang="en-US" sz="2400" i="1" dirty="0" smtClean="0">
                            <a:latin typeface="Cambria Math" panose="02040503050406030204" pitchFamily="18" charset="0"/>
                            <a:cs typeface="Times New Roman" panose="02020603050405020304" pitchFamily="18" charset="0"/>
                          </a:rPr>
                          <m:t>𝑉</m:t>
                        </m:r>
                      </m:e>
                      <m:sub>
                        <m:r>
                          <a:rPr lang="en-US" sz="2400" i="1" dirty="0" smtClean="0">
                            <a:latin typeface="Cambria Math" panose="02040503050406030204" pitchFamily="18" charset="0"/>
                            <a:cs typeface="Times New Roman" panose="02020603050405020304" pitchFamily="18" charset="0"/>
                          </a:rPr>
                          <m:t>1</m:t>
                        </m:r>
                      </m:sub>
                      <m:sup>
                        <m:r>
                          <a:rPr lang="en-US" sz="2400" b="0" i="1" dirty="0" smtClean="0">
                            <a:latin typeface="Cambria Math" panose="02040503050406030204" pitchFamily="18" charset="0"/>
                            <a:cs typeface="Times New Roman" panose="02020603050405020304" pitchFamily="18" charset="0"/>
                          </a:rPr>
                          <m:t>𝑇</m:t>
                        </m:r>
                      </m:sup>
                    </m:sSubSup>
                  </m:oMath>
                </a14:m>
                <a:r>
                  <a:rPr lang="en-US" sz="2400" dirty="0" smtClean="0">
                    <a:latin typeface="Times New Roman" panose="02020603050405020304" pitchFamily="18" charset="0"/>
                    <a:cs typeface="Times New Roman" panose="02020603050405020304" pitchFamily="18" charset="0"/>
                  </a:rPr>
                  <a:t>, where </a:t>
                </a:r>
                <a14:m>
                  <m:oMath xmlns:m="http://schemas.openxmlformats.org/officeDocument/2006/math">
                    <m:sSub>
                      <m:sSubPr>
                        <m:ctrlPr>
                          <a:rPr lang="en-US" sz="2400" b="0" i="1" dirty="0" smtClean="0">
                            <a:latin typeface="Cambria Math" panose="02040503050406030204" pitchFamily="18" charset="0"/>
                            <a:cs typeface="Times New Roman" panose="02020603050405020304" pitchFamily="18" charset="0"/>
                          </a:rPr>
                        </m:ctrlPr>
                      </m:sSubPr>
                      <m:e>
                        <m:r>
                          <m:rPr>
                            <m:sty m:val="p"/>
                          </m:rPr>
                          <a:rPr lang="en-US" sz="2400" i="0" dirty="0" smtClean="0">
                            <a:latin typeface="Cambria Math" panose="02040503050406030204" pitchFamily="18" charset="0"/>
                            <a:cs typeface="Times New Roman" panose="02020603050405020304" pitchFamily="18" charset="0"/>
                          </a:rPr>
                          <m:t>Λ</m:t>
                        </m:r>
                      </m:e>
                      <m:sub>
                        <m:r>
                          <a:rPr lang="en-US" sz="2400" i="1" dirty="0" smtClean="0">
                            <a:latin typeface="Cambria Math" panose="02040503050406030204" pitchFamily="18" charset="0"/>
                            <a:cs typeface="Times New Roman" panose="02020603050405020304" pitchFamily="18" charset="0"/>
                          </a:rPr>
                          <m:t>1</m:t>
                        </m:r>
                      </m:sub>
                    </m:sSub>
                  </m:oMath>
                </a14:m>
                <a:r>
                  <a:rPr lang="en-US" sz="2400" dirty="0" smtClean="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400" b="0" i="1" dirty="0" smtClean="0">
                            <a:latin typeface="Cambria Math" panose="02040503050406030204" pitchFamily="18" charset="0"/>
                            <a:cs typeface="Times New Roman" panose="02020603050405020304" pitchFamily="18" charset="0"/>
                          </a:rPr>
                        </m:ctrlPr>
                      </m:sSubPr>
                      <m:e>
                        <m:r>
                          <a:rPr lang="en-US" sz="2400" i="1" dirty="0" smtClean="0">
                            <a:latin typeface="Cambria Math" panose="02040503050406030204" pitchFamily="18" charset="0"/>
                            <a:cs typeface="Times New Roman" panose="02020603050405020304" pitchFamily="18" charset="0"/>
                          </a:rPr>
                          <m:t>𝑉</m:t>
                        </m:r>
                      </m:e>
                      <m:sub>
                        <m:r>
                          <a:rPr lang="en-US" sz="2400" i="1" dirty="0" smtClean="0">
                            <a:latin typeface="Cambria Math" panose="02040503050406030204" pitchFamily="18" charset="0"/>
                            <a:cs typeface="Times New Roman" panose="02020603050405020304" pitchFamily="18" charset="0"/>
                          </a:rPr>
                          <m:t>1</m:t>
                        </m:r>
                      </m:sub>
                    </m:sSub>
                  </m:oMath>
                </a14:m>
                <a:r>
                  <a:rPr lang="en-US" sz="2400" dirty="0" smtClean="0">
                    <a:latin typeface="Times New Roman" panose="02020603050405020304" pitchFamily="18" charset="0"/>
                    <a:cs typeface="Times New Roman" panose="02020603050405020304" pitchFamily="18" charset="0"/>
                  </a:rPr>
                  <a:t> contain the nonzero eigenvalues and the corresponding eigenvectors. </a:t>
                </a: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Then let X = </a:t>
                </a:r>
                <a14:m>
                  <m:oMath xmlns:m="http://schemas.openxmlformats.org/officeDocument/2006/math">
                    <m:sSub>
                      <m:sSubPr>
                        <m:ctrlPr>
                          <a:rPr lang="en-US" sz="2400" b="0" i="1" dirty="0" smtClean="0">
                            <a:latin typeface="Cambria Math" panose="02040503050406030204" pitchFamily="18" charset="0"/>
                            <a:cs typeface="Times New Roman" panose="02020603050405020304" pitchFamily="18" charset="0"/>
                          </a:rPr>
                        </m:ctrlPr>
                      </m:sSubPr>
                      <m:e>
                        <m:r>
                          <a:rPr lang="en-US" sz="2400" i="1" dirty="0" smtClean="0">
                            <a:latin typeface="Cambria Math" panose="02040503050406030204" pitchFamily="18" charset="0"/>
                            <a:cs typeface="Times New Roman" panose="02020603050405020304" pitchFamily="18" charset="0"/>
                          </a:rPr>
                          <m:t>𝑉</m:t>
                        </m:r>
                      </m:e>
                      <m:sub>
                        <m:r>
                          <a:rPr lang="en-US" sz="2400" i="1" dirty="0" smtClean="0">
                            <a:latin typeface="Cambria Math" panose="02040503050406030204" pitchFamily="18" charset="0"/>
                            <a:cs typeface="Times New Roman" panose="02020603050405020304" pitchFamily="18" charset="0"/>
                          </a:rPr>
                          <m:t>1</m:t>
                        </m:r>
                      </m:sub>
                    </m:sSub>
                    <m:sSubSup>
                      <m:sSubSupPr>
                        <m:ctrlPr>
                          <a:rPr lang="en-US" sz="2400" b="0" i="1" dirty="0" smtClean="0">
                            <a:latin typeface="Cambria Math" panose="02040503050406030204" pitchFamily="18" charset="0"/>
                            <a:cs typeface="Times New Roman" panose="02020603050405020304" pitchFamily="18" charset="0"/>
                          </a:rPr>
                        </m:ctrlPr>
                      </m:sSubSupPr>
                      <m:e>
                        <m:r>
                          <m:rPr>
                            <m:sty m:val="p"/>
                          </m:rPr>
                          <a:rPr lang="en-US" sz="2400" i="0" dirty="0" smtClean="0">
                            <a:latin typeface="Cambria Math" panose="02040503050406030204" pitchFamily="18" charset="0"/>
                            <a:cs typeface="Times New Roman" panose="02020603050405020304" pitchFamily="18" charset="0"/>
                          </a:rPr>
                          <m:t>Λ</m:t>
                        </m:r>
                      </m:e>
                      <m:sub>
                        <m:r>
                          <a:rPr lang="en-US" sz="2400" i="1" dirty="0" smtClean="0">
                            <a:latin typeface="Cambria Math" panose="02040503050406030204" pitchFamily="18" charset="0"/>
                            <a:cs typeface="Times New Roman" panose="02020603050405020304" pitchFamily="18" charset="0"/>
                          </a:rPr>
                          <m:t>1</m:t>
                        </m:r>
                      </m:sub>
                      <m:sup>
                        <m:r>
                          <a:rPr lang="en-US" sz="2400" b="0" i="0" dirty="0" smtClean="0">
                            <a:latin typeface="Cambria Math" panose="02040503050406030204" pitchFamily="18" charset="0"/>
                            <a:cs typeface="Times New Roman" panose="02020603050405020304" pitchFamily="18" charset="0"/>
                          </a:rPr>
                          <m:t>1/2</m:t>
                        </m:r>
                      </m:sup>
                    </m:sSubSup>
                  </m:oMath>
                </a14:m>
                <a:r>
                  <a:rPr lang="en-US" sz="2400" dirty="0" smtClean="0">
                    <a:latin typeface="Times New Roman" panose="02020603050405020304" pitchFamily="18" charset="0"/>
                    <a:cs typeface="Times New Roman" panose="02020603050405020304" pitchFamily="18" charset="0"/>
                  </a:rPr>
                  <a:t> , so that </a:t>
                </a:r>
                <a14:m>
                  <m:oMath xmlns:m="http://schemas.openxmlformats.org/officeDocument/2006/math">
                    <m:r>
                      <a:rPr lang="en-US" sz="2400" b="1" i="1" dirty="0" smtClean="0">
                        <a:latin typeface="Cambria Math" panose="02040503050406030204" pitchFamily="18" charset="0"/>
                        <a:cs typeface="Times New Roman" panose="02020603050405020304" pitchFamily="18" charset="0"/>
                      </a:rPr>
                      <m:t>𝑩</m:t>
                    </m:r>
                    <m:r>
                      <a:rPr lang="en-US" sz="2400" b="1" i="1" dirty="0" smtClean="0">
                        <a:latin typeface="Cambria Math" panose="02040503050406030204" pitchFamily="18" charset="0"/>
                        <a:cs typeface="Times New Roman" panose="02020603050405020304" pitchFamily="18" charset="0"/>
                      </a:rPr>
                      <m:t> = </m:t>
                    </m:r>
                    <m:r>
                      <a:rPr lang="en-US" sz="2400" b="1" i="1" dirty="0" smtClean="0">
                        <a:latin typeface="Cambria Math" panose="02040503050406030204" pitchFamily="18" charset="0"/>
                        <a:cs typeface="Times New Roman" panose="02020603050405020304" pitchFamily="18" charset="0"/>
                      </a:rPr>
                      <m:t>𝑿</m:t>
                    </m:r>
                    <m:sSup>
                      <m:sSupPr>
                        <m:ctrlPr>
                          <a:rPr lang="en-US" sz="2400" b="1" i="1" dirty="0" smtClean="0">
                            <a:latin typeface="Cambria Math" panose="02040503050406030204" pitchFamily="18" charset="0"/>
                            <a:cs typeface="Times New Roman" panose="02020603050405020304" pitchFamily="18" charset="0"/>
                          </a:rPr>
                        </m:ctrlPr>
                      </m:sSupPr>
                      <m:e>
                        <m:r>
                          <a:rPr lang="en-US" sz="2400" b="1" i="1" dirty="0" smtClean="0">
                            <a:latin typeface="Cambria Math" panose="02040503050406030204" pitchFamily="18" charset="0"/>
                            <a:cs typeface="Times New Roman" panose="02020603050405020304" pitchFamily="18" charset="0"/>
                          </a:rPr>
                          <m:t>𝑿</m:t>
                        </m:r>
                      </m:e>
                      <m:sup>
                        <m:r>
                          <a:rPr lang="en-US" sz="2400" b="0" i="1" dirty="0" smtClean="0">
                            <a:latin typeface="Cambria Math" panose="02040503050406030204" pitchFamily="18" charset="0"/>
                            <a:cs typeface="Times New Roman" panose="02020603050405020304" pitchFamily="18" charset="0"/>
                          </a:rPr>
                          <m:t>𝑇</m:t>
                        </m:r>
                      </m:sup>
                    </m:sSup>
                    <m:r>
                      <a:rPr lang="en-US" sz="2400" b="1" i="1" dirty="0" smtClean="0">
                        <a:latin typeface="Cambria Math" panose="02040503050406030204" pitchFamily="18" charset="0"/>
                        <a:cs typeface="Times New Roman" panose="02020603050405020304" pitchFamily="18" charset="0"/>
                      </a:rPr>
                      <m:t> </m:t>
                    </m:r>
                  </m:oMath>
                </a14:m>
                <a:r>
                  <a:rPr lang="en-US" sz="2400" dirty="0" smtClean="0">
                    <a:latin typeface="Times New Roman" panose="02020603050405020304" pitchFamily="18" charset="0"/>
                    <a:cs typeface="Times New Roman" panose="02020603050405020304" pitchFamily="18" charset="0"/>
                  </a:rPr>
                  <a:t>as needed.</a:t>
                </a:r>
                <a:endParaRPr lang="en-US" sz="2400" dirty="0">
                  <a:latin typeface="Times New Roman" panose="02020603050405020304" pitchFamily="18"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81023" y="61899"/>
                <a:ext cx="12199715" cy="6891054"/>
              </a:xfrm>
              <a:prstGeom prst="rect">
                <a:avLst/>
              </a:prstGeom>
              <a:blipFill rotWithShape="0">
                <a:blip r:embed="rId2"/>
                <a:stretch>
                  <a:fillRect l="-649" t="-707" r="-100" b="-796"/>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1917798" y="2610876"/>
            <a:ext cx="3429705" cy="618471"/>
          </a:xfrm>
          <a:prstGeom prst="rect">
            <a:avLst/>
          </a:prstGeom>
        </p:spPr>
      </p:pic>
    </p:spTree>
    <p:extLst>
      <p:ext uri="{BB962C8B-B14F-4D97-AF65-F5344CB8AC3E}">
        <p14:creationId xmlns:p14="http://schemas.microsoft.com/office/powerpoint/2010/main" val="4133106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83380" y="860128"/>
            <a:ext cx="3869644" cy="1435513"/>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1200069" y="3106044"/>
                <a:ext cx="3190745" cy="5548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𝑋</m:t>
                      </m:r>
                      <m:sSup>
                        <m:sSupPr>
                          <m:ctrlPr>
                            <a:rPr lang="en-US" sz="2800" i="1" dirty="0" smtClean="0">
                              <a:latin typeface="Cambria Math" panose="02040503050406030204" pitchFamily="18" charset="0"/>
                            </a:rPr>
                          </m:ctrlPr>
                        </m:sSupPr>
                        <m:e>
                          <m:r>
                            <a:rPr lang="en-US" sz="2800" i="1" dirty="0" smtClean="0">
                              <a:latin typeface="Cambria Math" panose="02040503050406030204" pitchFamily="18" charset="0"/>
                            </a:rPr>
                            <m:t>𝑋</m:t>
                          </m:r>
                        </m:e>
                        <m:sup>
                          <m:r>
                            <a:rPr lang="en-US" sz="2800" i="1" dirty="0" smtClean="0">
                              <a:latin typeface="Cambria Math" panose="02040503050406030204" pitchFamily="18" charset="0"/>
                            </a:rPr>
                            <m:t>𝑇</m:t>
                          </m:r>
                        </m:sup>
                      </m:sSup>
                      <m:r>
                        <a:rPr lang="en-US" sz="2800" i="1" dirty="0" smtClean="0">
                          <a:latin typeface="Cambria Math" panose="02040503050406030204" pitchFamily="18" charset="0"/>
                        </a:rPr>
                        <m:t>=</m:t>
                      </m:r>
                      <m:r>
                        <a:rPr lang="en-US" sz="2800" i="1" dirty="0" smtClean="0">
                          <a:latin typeface="Cambria Math" panose="02040503050406030204" pitchFamily="18" charset="0"/>
                        </a:rPr>
                        <m:t>𝐵</m:t>
                      </m:r>
                      <m:r>
                        <a:rPr lang="en-US" sz="2800" i="1" dirty="0" smtClean="0">
                          <a:latin typeface="Cambria Math" panose="02040503050406030204" pitchFamily="18" charset="0"/>
                        </a:rPr>
                        <m:t>=</m:t>
                      </m:r>
                      <m:sSub>
                        <m:sSubPr>
                          <m:ctrlPr>
                            <a:rPr lang="en-US" sz="2800" i="1" dirty="0" smtClean="0">
                              <a:latin typeface="Cambria Math" panose="02040503050406030204" pitchFamily="18" charset="0"/>
                            </a:rPr>
                          </m:ctrlPr>
                        </m:sSubPr>
                        <m:e>
                          <m:d>
                            <m:dPr>
                              <m:ctrlPr>
                                <a:rPr lang="en-US" sz="2800" i="1" dirty="0" smtClean="0">
                                  <a:latin typeface="Cambria Math" panose="02040503050406030204" pitchFamily="18" charset="0"/>
                                </a:rPr>
                              </m:ctrlPr>
                            </m:dPr>
                            <m:e>
                              <m:sSub>
                                <m:sSubPr>
                                  <m:ctrlPr>
                                    <a:rPr lang="en-US" sz="2800" i="1" dirty="0" err="1" smtClean="0">
                                      <a:latin typeface="Cambria Math" panose="02040503050406030204" pitchFamily="18" charset="0"/>
                                    </a:rPr>
                                  </m:ctrlPr>
                                </m:sSubPr>
                                <m:e>
                                  <m:r>
                                    <a:rPr lang="en-US" sz="2800" i="1" dirty="0" err="1" smtClean="0">
                                      <a:latin typeface="Cambria Math" panose="02040503050406030204" pitchFamily="18" charset="0"/>
                                    </a:rPr>
                                    <m:t>𝑏</m:t>
                                  </m:r>
                                </m:e>
                                <m:sub>
                                  <m:r>
                                    <a:rPr lang="en-US" sz="2800" i="1" dirty="0" err="1" smtClean="0">
                                      <a:latin typeface="Cambria Math" panose="02040503050406030204" pitchFamily="18" charset="0"/>
                                    </a:rPr>
                                    <m:t>𝑖𝑗</m:t>
                                  </m:r>
                                </m:sub>
                              </m:sSub>
                            </m:e>
                          </m:d>
                        </m:e>
                        <m:sub>
                          <m:r>
                            <a:rPr lang="en-US" sz="2800" i="1" dirty="0" err="1" smtClean="0">
                              <a:latin typeface="Cambria Math" panose="02040503050406030204" pitchFamily="18" charset="0"/>
                            </a:rPr>
                            <m:t>𝑛𝑥𝑛</m:t>
                          </m:r>
                        </m:sub>
                      </m:sSub>
                    </m:oMath>
                  </m:oMathPara>
                </a14:m>
                <a:endParaRPr lang="en-US"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1200069" y="3106044"/>
                <a:ext cx="3190745" cy="554832"/>
              </a:xfrm>
              <a:prstGeom prst="rect">
                <a:avLst/>
              </a:prstGeom>
              <a:blipFill rotWithShape="0">
                <a:blip r:embed="rId3"/>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4"/>
          <a:stretch>
            <a:fillRect/>
          </a:stretch>
        </p:blipFill>
        <p:spPr>
          <a:xfrm>
            <a:off x="5675847" y="779798"/>
            <a:ext cx="1882421" cy="1435745"/>
          </a:xfrm>
          <a:prstGeom prst="rect">
            <a:avLst/>
          </a:prstGeom>
        </p:spPr>
      </p:pic>
      <p:pic>
        <p:nvPicPr>
          <p:cNvPr id="8" name="Picture 7"/>
          <p:cNvPicPr>
            <a:picLocks noChangeAspect="1"/>
          </p:cNvPicPr>
          <p:nvPr/>
        </p:nvPicPr>
        <p:blipFill>
          <a:blip r:embed="rId5"/>
          <a:stretch>
            <a:fillRect/>
          </a:stretch>
        </p:blipFill>
        <p:spPr>
          <a:xfrm>
            <a:off x="5240195" y="3003505"/>
            <a:ext cx="6156492" cy="730116"/>
          </a:xfrm>
          <a:prstGeom prst="rect">
            <a:avLst/>
          </a:prstGeom>
        </p:spPr>
      </p:pic>
      <p:sp>
        <p:nvSpPr>
          <p:cNvPr id="10" name="Rectangle 9"/>
          <p:cNvSpPr/>
          <p:nvPr/>
        </p:nvSpPr>
        <p:spPr>
          <a:xfrm>
            <a:off x="475384" y="221387"/>
            <a:ext cx="5200463" cy="461665"/>
          </a:xfrm>
          <a:prstGeom prst="rect">
            <a:avLst/>
          </a:prstGeom>
        </p:spPr>
        <p:txBody>
          <a:bodyPr wrap="none">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kern="0" dirty="0" smtClean="0">
                <a:solidFill>
                  <a:prstClr val="black"/>
                </a:solidFill>
                <a:latin typeface="Times New Roman" panose="02020603050405020304" pitchFamily="18" charset="0"/>
                <a:cs typeface="Times New Roman" panose="02020603050405020304" pitchFamily="18" charset="0"/>
              </a:rPr>
              <a:t>Set up data matrix and distance matrix</a:t>
            </a: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11" name="Rectangle 10"/>
          <p:cNvSpPr/>
          <p:nvPr/>
        </p:nvSpPr>
        <p:spPr>
          <a:xfrm>
            <a:off x="649004" y="2472717"/>
            <a:ext cx="8520281" cy="461665"/>
          </a:xfrm>
          <a:prstGeom prst="rect">
            <a:avLst/>
          </a:prstGeom>
        </p:spPr>
        <p:txBody>
          <a:bodyPr wrap="none">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kern="0" noProof="0" dirty="0" smtClean="0">
                <a:solidFill>
                  <a:prstClr val="black"/>
                </a:solidFill>
                <a:latin typeface="Times New Roman" panose="02020603050405020304" pitchFamily="18" charset="0"/>
                <a:cs typeface="Times New Roman" panose="02020603050405020304" pitchFamily="18" charset="0"/>
              </a:rPr>
              <a:t>Find the relationship between the data matrix and distance matrix</a:t>
            </a:r>
            <a:endParaRPr kumimoji="0" lang="en-US" sz="1800" b="0" i="0" u="none" strike="noStrike" kern="0" cap="none" spc="0" normalizeH="0" baseline="0" noProof="0" dirty="0" smtClean="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12" name="Rectangle 11"/>
              <p:cNvSpPr/>
              <p:nvPr/>
            </p:nvSpPr>
            <p:spPr>
              <a:xfrm>
                <a:off x="1200069" y="3567247"/>
                <a:ext cx="2723750" cy="126855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solidFill>
                                <a:prstClr val="black"/>
                              </a:solidFill>
                              <a:latin typeface="Cambria Math" panose="02040503050406030204" pitchFamily="18" charset="0"/>
                            </a:rPr>
                          </m:ctrlPr>
                        </m:sSubPr>
                        <m:e>
                          <m:r>
                            <a:rPr lang="en-US" sz="2800" i="1" dirty="0" err="1">
                              <a:solidFill>
                                <a:prstClr val="black"/>
                              </a:solidFill>
                              <a:latin typeface="Cambria Math" panose="02040503050406030204" pitchFamily="18" charset="0"/>
                            </a:rPr>
                            <m:t>𝑏</m:t>
                          </m:r>
                        </m:e>
                        <m:sub>
                          <m:r>
                            <a:rPr lang="en-US" sz="2800" i="1" dirty="0" err="1">
                              <a:solidFill>
                                <a:prstClr val="black"/>
                              </a:solidFill>
                              <a:latin typeface="Cambria Math" panose="02040503050406030204" pitchFamily="18" charset="0"/>
                            </a:rPr>
                            <m:t>𝑖𝑗</m:t>
                          </m:r>
                        </m:sub>
                      </m:sSub>
                      <m:r>
                        <a:rPr lang="en-US" sz="2800" b="0" i="1" dirty="0" smtClean="0">
                          <a:solidFill>
                            <a:prstClr val="black"/>
                          </a:solidFill>
                          <a:latin typeface="Cambria Math" panose="02040503050406030204" pitchFamily="18" charset="0"/>
                        </a:rPr>
                        <m:t>=</m:t>
                      </m:r>
                      <m:nary>
                        <m:naryPr>
                          <m:chr m:val="∑"/>
                          <m:ctrlPr>
                            <a:rPr lang="en-US" sz="2800" b="0" i="1" dirty="0" smtClean="0">
                              <a:solidFill>
                                <a:prstClr val="black"/>
                              </a:solidFill>
                              <a:latin typeface="Cambria Math" panose="02040503050406030204" pitchFamily="18" charset="0"/>
                            </a:rPr>
                          </m:ctrlPr>
                        </m:naryPr>
                        <m:sub>
                          <m:r>
                            <m:rPr>
                              <m:brk m:alnAt="23"/>
                            </m:rPr>
                            <a:rPr lang="en-US" sz="2800" b="0" i="1" dirty="0" smtClean="0">
                              <a:solidFill>
                                <a:prstClr val="black"/>
                              </a:solidFill>
                              <a:latin typeface="Cambria Math" panose="02040503050406030204" pitchFamily="18" charset="0"/>
                            </a:rPr>
                            <m:t>𝑘</m:t>
                          </m:r>
                          <m:r>
                            <a:rPr lang="en-US" sz="2800" b="0" i="1" dirty="0" smtClean="0">
                              <a:solidFill>
                                <a:prstClr val="black"/>
                              </a:solidFill>
                              <a:latin typeface="Cambria Math" panose="02040503050406030204" pitchFamily="18" charset="0"/>
                            </a:rPr>
                            <m:t>=1</m:t>
                          </m:r>
                        </m:sub>
                        <m:sup>
                          <m:r>
                            <a:rPr lang="en-US" sz="2800" b="0" i="1" dirty="0" smtClean="0">
                              <a:solidFill>
                                <a:prstClr val="black"/>
                              </a:solidFill>
                              <a:latin typeface="Cambria Math" panose="02040503050406030204" pitchFamily="18" charset="0"/>
                            </a:rPr>
                            <m:t>𝑞</m:t>
                          </m:r>
                        </m:sup>
                        <m:e>
                          <m:sSub>
                            <m:sSubPr>
                              <m:ctrlPr>
                                <a:rPr lang="en-US" sz="2800" b="0" i="1" dirty="0" smtClean="0">
                                  <a:solidFill>
                                    <a:prstClr val="black"/>
                                  </a:solidFill>
                                  <a:latin typeface="Cambria Math" panose="02040503050406030204" pitchFamily="18" charset="0"/>
                                </a:rPr>
                              </m:ctrlPr>
                            </m:sSubPr>
                            <m:e>
                              <m:r>
                                <a:rPr lang="en-US" sz="2800" b="0" i="1" dirty="0" smtClean="0">
                                  <a:solidFill>
                                    <a:prstClr val="black"/>
                                  </a:solidFill>
                                  <a:latin typeface="Cambria Math" panose="02040503050406030204" pitchFamily="18" charset="0"/>
                                </a:rPr>
                                <m:t>𝑥</m:t>
                              </m:r>
                            </m:e>
                            <m:sub>
                              <m:r>
                                <a:rPr lang="en-US" sz="2800" b="0" i="1" dirty="0" smtClean="0">
                                  <a:solidFill>
                                    <a:prstClr val="black"/>
                                  </a:solidFill>
                                  <a:latin typeface="Cambria Math" panose="02040503050406030204" pitchFamily="18" charset="0"/>
                                </a:rPr>
                                <m:t>𝑖𝑘</m:t>
                              </m:r>
                            </m:sub>
                          </m:sSub>
                          <m:sSub>
                            <m:sSubPr>
                              <m:ctrlPr>
                                <a:rPr lang="en-US" sz="2800" b="0" i="1" dirty="0" smtClean="0">
                                  <a:solidFill>
                                    <a:prstClr val="black"/>
                                  </a:solidFill>
                                  <a:latin typeface="Cambria Math" panose="02040503050406030204" pitchFamily="18" charset="0"/>
                                </a:rPr>
                              </m:ctrlPr>
                            </m:sSubPr>
                            <m:e>
                              <m:r>
                                <a:rPr lang="en-US" sz="2800" b="0" i="1" dirty="0" smtClean="0">
                                  <a:solidFill>
                                    <a:prstClr val="black"/>
                                  </a:solidFill>
                                  <a:latin typeface="Cambria Math" panose="02040503050406030204" pitchFamily="18" charset="0"/>
                                </a:rPr>
                                <m:t>𝑥</m:t>
                              </m:r>
                            </m:e>
                            <m:sub>
                              <m:r>
                                <a:rPr lang="en-US" sz="2800" b="0" i="1" dirty="0" smtClean="0">
                                  <a:solidFill>
                                    <a:prstClr val="black"/>
                                  </a:solidFill>
                                  <a:latin typeface="Cambria Math" panose="02040503050406030204" pitchFamily="18" charset="0"/>
                                </a:rPr>
                                <m:t>𝑗𝑘</m:t>
                              </m:r>
                            </m:sub>
                          </m:sSub>
                        </m:e>
                      </m:nary>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1200069" y="3567247"/>
                <a:ext cx="2723750" cy="1268552"/>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5240195" y="3733621"/>
                <a:ext cx="6484083" cy="598112"/>
              </a:xfrm>
              <a:prstGeom prst="rect">
                <a:avLst/>
              </a:prstGeom>
            </p:spPr>
            <p:txBody>
              <a:bodyPr wrap="none">
                <a:spAutoFit/>
              </a:bodyPr>
              <a:lstStyle/>
              <a:p>
                <a14:m>
                  <m:oMath xmlns:m="http://schemas.openxmlformats.org/officeDocument/2006/math">
                    <m:sSubSup>
                      <m:sSubSupPr>
                        <m:ctrlPr>
                          <a:rPr lang="en-US" sz="2800" b="0" i="1" dirty="0" smtClean="0">
                            <a:solidFill>
                              <a:prstClr val="black"/>
                            </a:solidFill>
                            <a:latin typeface="Cambria Math" panose="02040503050406030204" pitchFamily="18" charset="0"/>
                          </a:rPr>
                        </m:ctrlPr>
                      </m:sSubSupPr>
                      <m:e>
                        <m:r>
                          <a:rPr lang="en-US" sz="2800" b="0" i="1" dirty="0" smtClean="0">
                            <a:solidFill>
                              <a:prstClr val="black"/>
                            </a:solidFill>
                            <a:latin typeface="Cambria Math" panose="02040503050406030204" pitchFamily="18" charset="0"/>
                          </a:rPr>
                          <m:t>𝑑</m:t>
                        </m:r>
                      </m:e>
                      <m:sub>
                        <m:r>
                          <a:rPr lang="en-US" sz="2800" i="1" dirty="0" err="1">
                            <a:solidFill>
                              <a:prstClr val="black"/>
                            </a:solidFill>
                            <a:latin typeface="Cambria Math" panose="02040503050406030204" pitchFamily="18" charset="0"/>
                          </a:rPr>
                          <m:t>𝑖𝑗</m:t>
                        </m:r>
                      </m:sub>
                      <m:sup>
                        <m:r>
                          <a:rPr lang="en-US" sz="2800" b="0" i="1" dirty="0" smtClean="0">
                            <a:solidFill>
                              <a:prstClr val="black"/>
                            </a:solidFill>
                            <a:latin typeface="Cambria Math" panose="02040503050406030204" pitchFamily="18" charset="0"/>
                          </a:rPr>
                          <m:t>2</m:t>
                        </m:r>
                      </m:sup>
                    </m:sSubSup>
                    <m:r>
                      <a:rPr lang="en-US" sz="2800" b="0" i="1" dirty="0" smtClean="0">
                        <a:solidFill>
                          <a:prstClr val="black"/>
                        </a:solidFill>
                        <a:latin typeface="Cambria Math" panose="02040503050406030204" pitchFamily="18" charset="0"/>
                      </a:rPr>
                      <m:t>=</m:t>
                    </m:r>
                    <m:nary>
                      <m:naryPr>
                        <m:chr m:val="∑"/>
                        <m:ctrlPr>
                          <a:rPr lang="en-US" sz="2800" b="0" i="1" dirty="0" smtClean="0">
                            <a:solidFill>
                              <a:prstClr val="black"/>
                            </a:solidFill>
                            <a:latin typeface="Cambria Math" panose="02040503050406030204" pitchFamily="18" charset="0"/>
                          </a:rPr>
                        </m:ctrlPr>
                      </m:naryPr>
                      <m:sub>
                        <m:r>
                          <m:rPr>
                            <m:brk m:alnAt="23"/>
                          </m:rPr>
                          <a:rPr lang="en-US" sz="2800" b="0" i="1" dirty="0" smtClean="0">
                            <a:solidFill>
                              <a:prstClr val="black"/>
                            </a:solidFill>
                            <a:latin typeface="Cambria Math" panose="02040503050406030204" pitchFamily="18" charset="0"/>
                          </a:rPr>
                          <m:t>𝑘</m:t>
                        </m:r>
                        <m:r>
                          <a:rPr lang="en-US" sz="2800" b="0" i="1" dirty="0" smtClean="0">
                            <a:solidFill>
                              <a:prstClr val="black"/>
                            </a:solidFill>
                            <a:latin typeface="Cambria Math" panose="02040503050406030204" pitchFamily="18" charset="0"/>
                          </a:rPr>
                          <m:t>=1</m:t>
                        </m:r>
                      </m:sub>
                      <m:sup>
                        <m:r>
                          <a:rPr lang="en-US" sz="2800" b="0" i="1" dirty="0" smtClean="0">
                            <a:solidFill>
                              <a:prstClr val="black"/>
                            </a:solidFill>
                            <a:latin typeface="Cambria Math" panose="02040503050406030204" pitchFamily="18" charset="0"/>
                          </a:rPr>
                          <m:t>𝑞</m:t>
                        </m:r>
                      </m:sup>
                      <m:e>
                        <m:sSup>
                          <m:sSupPr>
                            <m:ctrlPr>
                              <a:rPr lang="en-US" sz="2800" b="0" i="1" dirty="0" smtClean="0">
                                <a:solidFill>
                                  <a:prstClr val="black"/>
                                </a:solidFill>
                                <a:latin typeface="Cambria Math" panose="02040503050406030204" pitchFamily="18" charset="0"/>
                              </a:rPr>
                            </m:ctrlPr>
                          </m:sSupPr>
                          <m:e>
                            <m:sSub>
                              <m:sSubPr>
                                <m:ctrlPr>
                                  <a:rPr lang="en-US" sz="2800" i="1" dirty="0">
                                    <a:solidFill>
                                      <a:prstClr val="black"/>
                                    </a:solidFill>
                                    <a:latin typeface="Cambria Math" panose="02040503050406030204" pitchFamily="18" charset="0"/>
                                  </a:rPr>
                                </m:ctrlPr>
                              </m:sSubPr>
                              <m:e>
                                <m:r>
                                  <a:rPr lang="en-US" sz="2800" i="1" dirty="0">
                                    <a:solidFill>
                                      <a:prstClr val="black"/>
                                    </a:solidFill>
                                    <a:latin typeface="Cambria Math" panose="02040503050406030204" pitchFamily="18" charset="0"/>
                                  </a:rPr>
                                  <m:t>(</m:t>
                                </m:r>
                                <m:r>
                                  <a:rPr lang="en-US" sz="2800" i="1" dirty="0">
                                    <a:solidFill>
                                      <a:prstClr val="black"/>
                                    </a:solidFill>
                                    <a:latin typeface="Cambria Math" panose="02040503050406030204" pitchFamily="18" charset="0"/>
                                  </a:rPr>
                                  <m:t>𝑥</m:t>
                                </m:r>
                              </m:e>
                              <m:sub>
                                <m:r>
                                  <a:rPr lang="en-US" sz="2800" i="1" dirty="0">
                                    <a:solidFill>
                                      <a:prstClr val="black"/>
                                    </a:solidFill>
                                    <a:latin typeface="Cambria Math" panose="02040503050406030204" pitchFamily="18" charset="0"/>
                                  </a:rPr>
                                  <m:t>𝑖𝑘</m:t>
                                </m:r>
                              </m:sub>
                            </m:sSub>
                            <m:sSub>
                              <m:sSubPr>
                                <m:ctrlPr>
                                  <a:rPr lang="en-US" sz="2800" i="1" dirty="0">
                                    <a:solidFill>
                                      <a:prstClr val="black"/>
                                    </a:solidFill>
                                    <a:latin typeface="Cambria Math" panose="02040503050406030204" pitchFamily="18" charset="0"/>
                                  </a:rPr>
                                </m:ctrlPr>
                              </m:sSubPr>
                              <m:e>
                                <m:r>
                                  <a:rPr lang="en-US" sz="2800" i="1" dirty="0">
                                    <a:solidFill>
                                      <a:prstClr val="black"/>
                                    </a:solidFill>
                                    <a:latin typeface="Cambria Math" panose="02040503050406030204" pitchFamily="18" charset="0"/>
                                  </a:rPr>
                                  <m:t>−</m:t>
                                </m:r>
                                <m:r>
                                  <a:rPr lang="en-US" sz="2800" i="1" dirty="0">
                                    <a:solidFill>
                                      <a:prstClr val="black"/>
                                    </a:solidFill>
                                    <a:latin typeface="Cambria Math" panose="02040503050406030204" pitchFamily="18" charset="0"/>
                                  </a:rPr>
                                  <m:t>𝑥</m:t>
                                </m:r>
                              </m:e>
                              <m:sub>
                                <m:r>
                                  <a:rPr lang="en-US" sz="2800" i="1" dirty="0">
                                    <a:solidFill>
                                      <a:prstClr val="black"/>
                                    </a:solidFill>
                                    <a:latin typeface="Cambria Math" panose="02040503050406030204" pitchFamily="18" charset="0"/>
                                  </a:rPr>
                                  <m:t>𝑗𝑘</m:t>
                                </m:r>
                              </m:sub>
                            </m:sSub>
                            <m:r>
                              <a:rPr lang="en-US" sz="2800" i="1" dirty="0">
                                <a:solidFill>
                                  <a:prstClr val="black"/>
                                </a:solidFill>
                                <a:latin typeface="Cambria Math" panose="02040503050406030204" pitchFamily="18" charset="0"/>
                              </a:rPr>
                              <m:t>)</m:t>
                            </m:r>
                          </m:e>
                          <m:sup>
                            <m:r>
                              <a:rPr lang="en-US" sz="2800" b="0" i="1" dirty="0" smtClean="0">
                                <a:solidFill>
                                  <a:prstClr val="black"/>
                                </a:solidFill>
                                <a:latin typeface="Cambria Math" panose="02040503050406030204" pitchFamily="18" charset="0"/>
                              </a:rPr>
                              <m:t>2</m:t>
                            </m:r>
                          </m:sup>
                        </m:sSup>
                        <m:r>
                          <a:rPr lang="en-US" sz="2800" b="0" i="1" dirty="0" smtClean="0">
                            <a:solidFill>
                              <a:prstClr val="black"/>
                            </a:solidFill>
                            <a:latin typeface="Cambria Math" panose="02040503050406030204" pitchFamily="18" charset="0"/>
                          </a:rPr>
                          <m:t>=</m:t>
                        </m:r>
                        <m:sSub>
                          <m:sSubPr>
                            <m:ctrlPr>
                              <a:rPr lang="en-US" sz="2800" b="0" i="1" dirty="0" smtClean="0">
                                <a:solidFill>
                                  <a:prstClr val="black"/>
                                </a:solidFill>
                                <a:latin typeface="Cambria Math" panose="02040503050406030204" pitchFamily="18" charset="0"/>
                              </a:rPr>
                            </m:ctrlPr>
                          </m:sSubPr>
                          <m:e>
                            <m:r>
                              <a:rPr lang="en-US" sz="2800" b="0" i="1" dirty="0" smtClean="0">
                                <a:solidFill>
                                  <a:prstClr val="black"/>
                                </a:solidFill>
                                <a:latin typeface="Cambria Math" panose="02040503050406030204" pitchFamily="18" charset="0"/>
                              </a:rPr>
                              <m:t>𝑏</m:t>
                            </m:r>
                          </m:e>
                          <m:sub>
                            <m:r>
                              <a:rPr lang="en-US" sz="2800" b="0" i="1" dirty="0" smtClean="0">
                                <a:solidFill>
                                  <a:prstClr val="black"/>
                                </a:solidFill>
                                <a:latin typeface="Cambria Math" panose="02040503050406030204" pitchFamily="18" charset="0"/>
                              </a:rPr>
                              <m:t>𝑖𝑖</m:t>
                            </m:r>
                          </m:sub>
                        </m:sSub>
                        <m:r>
                          <a:rPr lang="en-US" sz="2800" b="0" i="1" dirty="0" smtClean="0">
                            <a:solidFill>
                              <a:prstClr val="black"/>
                            </a:solidFill>
                            <a:latin typeface="Cambria Math" panose="02040503050406030204" pitchFamily="18" charset="0"/>
                          </a:rPr>
                          <m:t>+</m:t>
                        </m:r>
                        <m:sSub>
                          <m:sSubPr>
                            <m:ctrlPr>
                              <a:rPr lang="en-US" sz="2800" b="0" i="1" dirty="0" smtClean="0">
                                <a:solidFill>
                                  <a:prstClr val="black"/>
                                </a:solidFill>
                                <a:latin typeface="Cambria Math" panose="02040503050406030204" pitchFamily="18" charset="0"/>
                              </a:rPr>
                            </m:ctrlPr>
                          </m:sSubPr>
                          <m:e>
                            <m:r>
                              <a:rPr lang="en-US" sz="2800" b="0" i="1" dirty="0" smtClean="0">
                                <a:solidFill>
                                  <a:prstClr val="black"/>
                                </a:solidFill>
                                <a:latin typeface="Cambria Math" panose="02040503050406030204" pitchFamily="18" charset="0"/>
                              </a:rPr>
                              <m:t>𝑏</m:t>
                            </m:r>
                          </m:e>
                          <m:sub>
                            <m:r>
                              <a:rPr lang="en-US" sz="2800" b="0" i="1" dirty="0" smtClean="0">
                                <a:solidFill>
                                  <a:prstClr val="black"/>
                                </a:solidFill>
                                <a:latin typeface="Cambria Math" panose="02040503050406030204" pitchFamily="18" charset="0"/>
                              </a:rPr>
                              <m:t>𝑗𝑗</m:t>
                            </m:r>
                          </m:sub>
                        </m:sSub>
                        <m:r>
                          <a:rPr lang="en-US" sz="2800" b="0" i="1" dirty="0" smtClean="0">
                            <a:solidFill>
                              <a:prstClr val="black"/>
                            </a:solidFill>
                            <a:latin typeface="Cambria Math" panose="02040503050406030204" pitchFamily="18" charset="0"/>
                          </a:rPr>
                          <m:t>−2</m:t>
                        </m:r>
                        <m:sSub>
                          <m:sSubPr>
                            <m:ctrlPr>
                              <a:rPr lang="en-US" sz="2800" b="0" i="1" dirty="0" smtClean="0">
                                <a:solidFill>
                                  <a:prstClr val="black"/>
                                </a:solidFill>
                                <a:latin typeface="Cambria Math" panose="02040503050406030204" pitchFamily="18" charset="0"/>
                              </a:rPr>
                            </m:ctrlPr>
                          </m:sSubPr>
                          <m:e>
                            <m:r>
                              <a:rPr lang="en-US" sz="2800" b="0" i="1" dirty="0" smtClean="0">
                                <a:solidFill>
                                  <a:prstClr val="black"/>
                                </a:solidFill>
                                <a:latin typeface="Cambria Math" panose="02040503050406030204" pitchFamily="18" charset="0"/>
                              </a:rPr>
                              <m:t>𝑏</m:t>
                            </m:r>
                          </m:e>
                          <m:sub>
                            <m:r>
                              <a:rPr lang="en-US" sz="2800" b="0" i="1" dirty="0" smtClean="0">
                                <a:solidFill>
                                  <a:prstClr val="black"/>
                                </a:solidFill>
                                <a:latin typeface="Cambria Math" panose="02040503050406030204" pitchFamily="18" charset="0"/>
                              </a:rPr>
                              <m:t>𝑖𝑗</m:t>
                            </m:r>
                          </m:sub>
                        </m:sSub>
                      </m:e>
                    </m:nary>
                  </m:oMath>
                </a14:m>
                <a:r>
                  <a:rPr lang="en-US" dirty="0" smtClean="0"/>
                  <a:t> </a:t>
                </a:r>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5240195" y="3733621"/>
                <a:ext cx="6484083" cy="598112"/>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649004" y="4835799"/>
                <a:ext cx="11353943" cy="893963"/>
              </a:xfrm>
              <a:prstGeom prst="rect">
                <a:avLst/>
              </a:prstGeom>
            </p:spPr>
            <p:txBody>
              <a:bodyPr wrap="square">
                <a:spAutoFit/>
              </a:bodyPr>
              <a:lstStyle/>
              <a:p>
                <a:pPr marL="285750" lvl="0" indent="-285750">
                  <a:buFont typeface="Arial" panose="020B0604020202020204" pitchFamily="34" charset="0"/>
                  <a:buChar char="•"/>
                </a:pPr>
                <a:r>
                  <a:rPr lang="en-US" sz="2400" kern="0" noProof="0" dirty="0" smtClean="0">
                    <a:solidFill>
                      <a:prstClr val="black"/>
                    </a:solidFill>
                    <a:latin typeface="Times New Roman" panose="02020603050405020304" pitchFamily="18" charset="0"/>
                    <a:cs typeface="Times New Roman" panose="02020603050405020304" pitchFamily="18" charset="0"/>
                  </a:rPr>
                  <a:t>No unique solution exists unless a location constraint is introduced. Usually the center of the points </a:t>
                </a:r>
                <a14:m>
                  <m:oMath xmlns:m="http://schemas.openxmlformats.org/officeDocument/2006/math">
                    <m:acc>
                      <m:accPr>
                        <m:chr m:val="̅"/>
                        <m:ctrlPr>
                          <a:rPr lang="en-US" sz="2400" i="1" kern="0" noProof="0" smtClean="0">
                            <a:solidFill>
                              <a:prstClr val="black"/>
                            </a:solidFill>
                            <a:latin typeface="Cambria Math" panose="02040503050406030204" pitchFamily="18" charset="0"/>
                            <a:cs typeface="Times New Roman" panose="02020603050405020304" pitchFamily="18" charset="0"/>
                          </a:rPr>
                        </m:ctrlPr>
                      </m:accPr>
                      <m:e>
                        <m:r>
                          <a:rPr lang="en-US" sz="2400" b="0" i="1" kern="0" noProof="0" smtClean="0">
                            <a:solidFill>
                              <a:prstClr val="black"/>
                            </a:solidFill>
                            <a:latin typeface="Cambria Math" panose="02040503050406030204" pitchFamily="18" charset="0"/>
                            <a:cs typeface="Times New Roman" panose="02020603050405020304" pitchFamily="18" charset="0"/>
                          </a:rPr>
                          <m:t>𝑋</m:t>
                        </m:r>
                      </m:e>
                    </m:acc>
                    <m:r>
                      <a:rPr lang="en-US" sz="2400" b="0" i="0" kern="0" noProof="0" smtClean="0">
                        <a:solidFill>
                          <a:prstClr val="black"/>
                        </a:solidFill>
                        <a:latin typeface="Cambria Math" panose="02040503050406030204" pitchFamily="18" charset="0"/>
                        <a:cs typeface="Times New Roman" panose="02020603050405020304" pitchFamily="18" charset="0"/>
                      </a:rPr>
                      <m:t>.</m:t>
                    </m:r>
                  </m:oMath>
                </a14:m>
                <a:r>
                  <a:rPr kumimoji="0" lang="en-US" sz="18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cs typeface="Times New Roman" panose="02020603050405020304" pitchFamily="18" charset="0"/>
                  </a:rPr>
                  <a:t>That is,</a:t>
                </a:r>
                <a:r>
                  <a:rPr kumimoji="0" lang="en-US" sz="1800" b="0" i="0" u="none" strike="noStrike" kern="0" cap="none" spc="0" normalizeH="0" baseline="0" noProof="0" dirty="0" smtClean="0">
                    <a:ln>
                      <a:noFill/>
                    </a:ln>
                    <a:solidFill>
                      <a:sysClr val="windowText" lastClr="000000"/>
                    </a:solidFill>
                    <a:effectLst/>
                    <a:uLnTx/>
                    <a:uFillTx/>
                  </a:rPr>
                  <a:t>  </a:t>
                </a:r>
                <a14:m>
                  <m:oMath xmlns:m="http://schemas.openxmlformats.org/officeDocument/2006/math">
                    <m:r>
                      <a:rPr kumimoji="0" lang="en-US" sz="2800" b="0" i="1" u="none" strike="noStrike" kern="0" cap="none" spc="0" normalizeH="0" baseline="0" noProof="0" smtClean="0">
                        <a:ln>
                          <a:noFill/>
                        </a:ln>
                        <a:solidFill>
                          <a:sysClr val="windowText" lastClr="000000"/>
                        </a:solidFill>
                        <a:effectLst/>
                        <a:uLnTx/>
                        <a:uFillTx/>
                        <a:latin typeface="Cambria Math" panose="02040503050406030204" pitchFamily="18" charset="0"/>
                      </a:rPr>
                      <m:t>𝑛</m:t>
                    </m:r>
                    <m:sSub>
                      <m:sSubPr>
                        <m:ctrlPr>
                          <a:rPr kumimoji="0" lang="en-US" sz="2800"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sSubPr>
                      <m:e>
                        <m:acc>
                          <m:accPr>
                            <m:chr m:val="̅"/>
                            <m:ctrlPr>
                              <a:rPr kumimoji="0" lang="en-US" sz="2800"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accPr>
                          <m:e>
                            <m:r>
                              <a:rPr lang="en-US" sz="2800" i="1" kern="0">
                                <a:solidFill>
                                  <a:sysClr val="windowText" lastClr="000000"/>
                                </a:solidFill>
                                <a:latin typeface="Cambria Math" panose="02040503050406030204" pitchFamily="18" charset="0"/>
                              </a:rPr>
                              <m:t>𝑥</m:t>
                            </m:r>
                          </m:e>
                        </m:acc>
                      </m:e>
                      <m:sub>
                        <m:r>
                          <a:rPr kumimoji="0" lang="en-US" sz="2800" b="0" i="1" u="none" strike="noStrike" kern="0" cap="none" spc="0" normalizeH="0" baseline="0" noProof="0" smtClean="0">
                            <a:ln>
                              <a:noFill/>
                            </a:ln>
                            <a:solidFill>
                              <a:sysClr val="windowText" lastClr="000000"/>
                            </a:solidFill>
                            <a:effectLst/>
                            <a:uLnTx/>
                            <a:uFillTx/>
                            <a:latin typeface="Cambria Math" panose="02040503050406030204" pitchFamily="18" charset="0"/>
                          </a:rPr>
                          <m:t>𝑘</m:t>
                        </m:r>
                      </m:sub>
                    </m:sSub>
                    <m:r>
                      <a:rPr kumimoji="0" lang="en-US" sz="2800" b="0" i="1" u="none" strike="noStrike" kern="0" cap="none" spc="0" normalizeH="0" baseline="0" noProof="0" smtClean="0">
                        <a:ln>
                          <a:noFill/>
                        </a:ln>
                        <a:solidFill>
                          <a:sysClr val="windowText" lastClr="000000"/>
                        </a:solidFill>
                        <a:effectLst/>
                        <a:uLnTx/>
                        <a:uFillTx/>
                        <a:latin typeface="Cambria Math" panose="02040503050406030204" pitchFamily="18" charset="0"/>
                      </a:rPr>
                      <m:t>=</m:t>
                    </m:r>
                    <m:nary>
                      <m:naryPr>
                        <m:chr m:val="∑"/>
                        <m:ctrlPr>
                          <a:rPr kumimoji="0" lang="en-US" sz="2800"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naryPr>
                      <m:sub>
                        <m:r>
                          <m:rPr>
                            <m:brk m:alnAt="23"/>
                          </m:rPr>
                          <a:rPr kumimoji="0" lang="en-US" sz="2800" b="0" i="1" u="none" strike="noStrike" kern="0" cap="none" spc="0" normalizeH="0" baseline="0" noProof="0" smtClean="0">
                            <a:ln>
                              <a:noFill/>
                            </a:ln>
                            <a:solidFill>
                              <a:sysClr val="windowText" lastClr="000000"/>
                            </a:solidFill>
                            <a:effectLst/>
                            <a:uLnTx/>
                            <a:uFillTx/>
                            <a:latin typeface="Cambria Math" panose="02040503050406030204" pitchFamily="18" charset="0"/>
                          </a:rPr>
                          <m:t>𝑖</m:t>
                        </m:r>
                        <m:r>
                          <a:rPr kumimoji="0" lang="en-US" sz="2800" b="0" i="1" u="none" strike="noStrike" kern="0" cap="none" spc="0" normalizeH="0" baseline="0" noProof="0" smtClean="0">
                            <a:ln>
                              <a:noFill/>
                            </a:ln>
                            <a:solidFill>
                              <a:sysClr val="windowText" lastClr="000000"/>
                            </a:solidFill>
                            <a:effectLst/>
                            <a:uLnTx/>
                            <a:uFillTx/>
                            <a:latin typeface="Cambria Math" panose="02040503050406030204" pitchFamily="18" charset="0"/>
                          </a:rPr>
                          <m:t>=1</m:t>
                        </m:r>
                      </m:sub>
                      <m:sup>
                        <m:r>
                          <a:rPr kumimoji="0" lang="en-US" sz="2800" b="0" i="1" u="none" strike="noStrike" kern="0" cap="none" spc="0" normalizeH="0" baseline="0" noProof="0" smtClean="0">
                            <a:ln>
                              <a:noFill/>
                            </a:ln>
                            <a:solidFill>
                              <a:sysClr val="windowText" lastClr="000000"/>
                            </a:solidFill>
                            <a:effectLst/>
                            <a:uLnTx/>
                            <a:uFillTx/>
                            <a:latin typeface="Cambria Math" panose="02040503050406030204" pitchFamily="18" charset="0"/>
                          </a:rPr>
                          <m:t>𝑛</m:t>
                        </m:r>
                      </m:sup>
                      <m:e>
                        <m:sSub>
                          <m:sSubPr>
                            <m:ctrlPr>
                              <a:rPr kumimoji="0" lang="en-US" sz="2800"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sz="2800" b="0" i="1" u="none" strike="noStrike" kern="0" cap="none" spc="0" normalizeH="0" baseline="0" noProof="0" smtClean="0">
                                <a:ln>
                                  <a:noFill/>
                                </a:ln>
                                <a:solidFill>
                                  <a:sysClr val="windowText" lastClr="000000"/>
                                </a:solidFill>
                                <a:effectLst/>
                                <a:uLnTx/>
                                <a:uFillTx/>
                                <a:latin typeface="Cambria Math" panose="02040503050406030204" pitchFamily="18" charset="0"/>
                              </a:rPr>
                              <m:t>𝑥</m:t>
                            </m:r>
                          </m:e>
                          <m:sub>
                            <m:r>
                              <a:rPr kumimoji="0" lang="en-US" sz="2800" b="0" i="1" u="none" strike="noStrike" kern="0" cap="none" spc="0" normalizeH="0" baseline="0" noProof="0" smtClean="0">
                                <a:ln>
                                  <a:noFill/>
                                </a:ln>
                                <a:solidFill>
                                  <a:sysClr val="windowText" lastClr="000000"/>
                                </a:solidFill>
                                <a:effectLst/>
                                <a:uLnTx/>
                                <a:uFillTx/>
                                <a:latin typeface="Cambria Math" panose="02040503050406030204" pitchFamily="18" charset="0"/>
                              </a:rPr>
                              <m:t>𝑖𝑘</m:t>
                            </m:r>
                          </m:sub>
                        </m:sSub>
                        <m:r>
                          <a:rPr kumimoji="0" lang="en-US" sz="2800" b="0" i="1" u="none" strike="noStrike" kern="0" cap="none" spc="0" normalizeH="0" baseline="0" noProof="0" smtClean="0">
                            <a:ln>
                              <a:noFill/>
                            </a:ln>
                            <a:solidFill>
                              <a:sysClr val="windowText" lastClr="000000"/>
                            </a:solidFill>
                            <a:effectLst/>
                            <a:uLnTx/>
                            <a:uFillTx/>
                            <a:latin typeface="Cambria Math" panose="02040503050406030204" pitchFamily="18" charset="0"/>
                          </a:rPr>
                          <m:t>=0</m:t>
                        </m:r>
                      </m:e>
                    </m:nary>
                    <m:r>
                      <a:rPr kumimoji="0" lang="en-US" sz="2800" b="0" i="0" u="none" strike="noStrike" kern="0" cap="none" spc="0" normalizeH="0" baseline="0" noProof="0" smtClean="0">
                        <a:ln>
                          <a:noFill/>
                        </a:ln>
                        <a:solidFill>
                          <a:sysClr val="windowText" lastClr="000000"/>
                        </a:solidFill>
                        <a:effectLst/>
                        <a:uLnTx/>
                        <a:uFillTx/>
                        <a:latin typeface="Cambria Math" panose="02040503050406030204" pitchFamily="18" charset="0"/>
                      </a:rPr>
                      <m:t> </m:t>
                    </m:r>
                  </m:oMath>
                </a14:m>
                <a:r>
                  <a:rPr kumimoji="0" lang="en-US" sz="28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cs typeface="Times New Roman" panose="02020603050405020304" pitchFamily="18" charset="0"/>
                  </a:rPr>
                  <a:t>for all </a:t>
                </a:r>
                <a14:m>
                  <m:oMath xmlns:m="http://schemas.openxmlformats.org/officeDocument/2006/math">
                    <m:r>
                      <a:rPr kumimoji="0" lang="en-US" sz="2800" b="0" i="1" u="none" strike="noStrike" kern="0" cap="none" spc="0" normalizeH="0" baseline="0" noProof="0" dirty="0" smtClean="0">
                        <a:ln>
                          <a:noFill/>
                        </a:ln>
                        <a:solidFill>
                          <a:sysClr val="windowText" lastClr="000000"/>
                        </a:solidFill>
                        <a:effectLst/>
                        <a:uLnTx/>
                        <a:uFillTx/>
                        <a:latin typeface="Cambria Math" panose="02040503050406030204" pitchFamily="18" charset="0"/>
                      </a:rPr>
                      <m:t>𝑘</m:t>
                    </m:r>
                    <m:r>
                      <a:rPr kumimoji="0" lang="en-US" sz="2800" b="0" i="1" u="none" strike="noStrike" kern="0" cap="none" spc="0" normalizeH="0" baseline="0" noProof="0" dirty="0" smtClean="0">
                        <a:ln>
                          <a:noFill/>
                        </a:ln>
                        <a:solidFill>
                          <a:sysClr val="windowText" lastClr="000000"/>
                        </a:solidFill>
                        <a:effectLst/>
                        <a:uLnTx/>
                        <a:uFillTx/>
                        <a:latin typeface="Cambria Math" panose="02040503050406030204" pitchFamily="18" charset="0"/>
                      </a:rPr>
                      <m:t>=1, 2, …,</m:t>
                    </m:r>
                    <m:r>
                      <a:rPr kumimoji="0" lang="en-US" sz="2800" b="0" i="1" u="none" strike="noStrike" kern="0" cap="none" spc="0" normalizeH="0" noProof="0" dirty="0" smtClean="0">
                        <a:ln>
                          <a:noFill/>
                        </a:ln>
                        <a:solidFill>
                          <a:sysClr val="windowText" lastClr="000000"/>
                        </a:solidFill>
                        <a:effectLst/>
                        <a:uLnTx/>
                        <a:uFillTx/>
                        <a:latin typeface="Cambria Math" panose="02040503050406030204" pitchFamily="18" charset="0"/>
                      </a:rPr>
                      <m:t>𝑚</m:t>
                    </m:r>
                  </m:oMath>
                </a14:m>
                <a:r>
                  <a:rPr kumimoji="0" lang="en-US" sz="2800" b="0" i="0" u="none" strike="noStrike" kern="0" cap="none" spc="0" normalizeH="0" noProof="0" dirty="0" smtClean="0">
                    <a:ln>
                      <a:noFill/>
                    </a:ln>
                    <a:solidFill>
                      <a:sysClr val="windowText" lastClr="000000"/>
                    </a:solidFill>
                    <a:effectLst/>
                    <a:uLnTx/>
                    <a:uFillTx/>
                  </a:rPr>
                  <a:t>.</a:t>
                </a:r>
                <a:endParaRPr kumimoji="0" lang="en-US" sz="2800" b="0" i="0" u="none" strike="noStrike" kern="0" cap="none" spc="0" normalizeH="0" baseline="0" noProof="0" dirty="0" smtClean="0">
                  <a:ln>
                    <a:noFill/>
                  </a:ln>
                  <a:solidFill>
                    <a:sysClr val="windowText" lastClr="000000"/>
                  </a:solidFill>
                  <a:effectLst/>
                  <a:uLnTx/>
                  <a:uFillTx/>
                </a:endParaRPr>
              </a:p>
            </p:txBody>
          </p:sp>
        </mc:Choice>
        <mc:Fallback xmlns="">
          <p:sp>
            <p:nvSpPr>
              <p:cNvPr id="14" name="Rectangle 13"/>
              <p:cNvSpPr>
                <a:spLocks noRot="1" noChangeAspect="1" noMove="1" noResize="1" noEditPoints="1" noAdjustHandles="1" noChangeArrowheads="1" noChangeShapeType="1" noTextEdit="1"/>
              </p:cNvSpPr>
              <p:nvPr/>
            </p:nvSpPr>
            <p:spPr>
              <a:xfrm>
                <a:off x="649004" y="4835799"/>
                <a:ext cx="11353943" cy="893963"/>
              </a:xfrm>
              <a:prstGeom prst="rect">
                <a:avLst/>
              </a:prstGeom>
              <a:blipFill rotWithShape="0">
                <a:blip r:embed="rId8"/>
                <a:stretch>
                  <a:fillRect l="-698" t="-5442" r="-1127" b="-18367"/>
                </a:stretch>
              </a:blipFill>
            </p:spPr>
            <p:txBody>
              <a:bodyPr/>
              <a:lstStyle/>
              <a:p>
                <a:r>
                  <a:rPr lang="en-US">
                    <a:noFill/>
                  </a:rPr>
                  <a:t> </a:t>
                </a:r>
              </a:p>
            </p:txBody>
          </p:sp>
        </mc:Fallback>
      </mc:AlternateContent>
    </p:spTree>
    <p:extLst>
      <p:ext uri="{BB962C8B-B14F-4D97-AF65-F5344CB8AC3E}">
        <p14:creationId xmlns:p14="http://schemas.microsoft.com/office/powerpoint/2010/main" val="7707002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83380" y="860128"/>
            <a:ext cx="3869644" cy="1435513"/>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1200069" y="3106044"/>
                <a:ext cx="3190745" cy="5548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𝑋</m:t>
                      </m:r>
                      <m:sSup>
                        <m:sSupPr>
                          <m:ctrlPr>
                            <a:rPr lang="en-US" sz="2800" i="1" dirty="0" smtClean="0">
                              <a:latin typeface="Cambria Math" panose="02040503050406030204" pitchFamily="18" charset="0"/>
                            </a:rPr>
                          </m:ctrlPr>
                        </m:sSupPr>
                        <m:e>
                          <m:r>
                            <a:rPr lang="en-US" sz="2800" i="1" dirty="0" smtClean="0">
                              <a:latin typeface="Cambria Math" panose="02040503050406030204" pitchFamily="18" charset="0"/>
                            </a:rPr>
                            <m:t>𝑋</m:t>
                          </m:r>
                        </m:e>
                        <m:sup>
                          <m:r>
                            <a:rPr lang="en-US" sz="2800" i="1" dirty="0" smtClean="0">
                              <a:latin typeface="Cambria Math" panose="02040503050406030204" pitchFamily="18" charset="0"/>
                            </a:rPr>
                            <m:t>𝑇</m:t>
                          </m:r>
                        </m:sup>
                      </m:sSup>
                      <m:r>
                        <a:rPr lang="en-US" sz="2800" i="1" dirty="0" smtClean="0">
                          <a:latin typeface="Cambria Math" panose="02040503050406030204" pitchFamily="18" charset="0"/>
                        </a:rPr>
                        <m:t>=</m:t>
                      </m:r>
                      <m:r>
                        <a:rPr lang="en-US" sz="2800" i="1" dirty="0" smtClean="0">
                          <a:latin typeface="Cambria Math" panose="02040503050406030204" pitchFamily="18" charset="0"/>
                        </a:rPr>
                        <m:t>𝐵</m:t>
                      </m:r>
                      <m:r>
                        <a:rPr lang="en-US" sz="2800" i="1" dirty="0" smtClean="0">
                          <a:latin typeface="Cambria Math" panose="02040503050406030204" pitchFamily="18" charset="0"/>
                        </a:rPr>
                        <m:t>=</m:t>
                      </m:r>
                      <m:sSub>
                        <m:sSubPr>
                          <m:ctrlPr>
                            <a:rPr lang="en-US" sz="2800" i="1" dirty="0" smtClean="0">
                              <a:latin typeface="Cambria Math" panose="02040503050406030204" pitchFamily="18" charset="0"/>
                            </a:rPr>
                          </m:ctrlPr>
                        </m:sSubPr>
                        <m:e>
                          <m:d>
                            <m:dPr>
                              <m:ctrlPr>
                                <a:rPr lang="en-US" sz="2800" i="1" dirty="0" smtClean="0">
                                  <a:latin typeface="Cambria Math" panose="02040503050406030204" pitchFamily="18" charset="0"/>
                                </a:rPr>
                              </m:ctrlPr>
                            </m:dPr>
                            <m:e>
                              <m:sSub>
                                <m:sSubPr>
                                  <m:ctrlPr>
                                    <a:rPr lang="en-US" sz="2800" i="1" dirty="0" err="1" smtClean="0">
                                      <a:latin typeface="Cambria Math" panose="02040503050406030204" pitchFamily="18" charset="0"/>
                                    </a:rPr>
                                  </m:ctrlPr>
                                </m:sSubPr>
                                <m:e>
                                  <m:r>
                                    <a:rPr lang="en-US" sz="2800" i="1" dirty="0" err="1" smtClean="0">
                                      <a:latin typeface="Cambria Math" panose="02040503050406030204" pitchFamily="18" charset="0"/>
                                    </a:rPr>
                                    <m:t>𝑏</m:t>
                                  </m:r>
                                </m:e>
                                <m:sub>
                                  <m:r>
                                    <a:rPr lang="en-US" sz="2800" i="1" dirty="0" err="1" smtClean="0">
                                      <a:latin typeface="Cambria Math" panose="02040503050406030204" pitchFamily="18" charset="0"/>
                                    </a:rPr>
                                    <m:t>𝑖𝑗</m:t>
                                  </m:r>
                                </m:sub>
                              </m:sSub>
                            </m:e>
                          </m:d>
                        </m:e>
                        <m:sub>
                          <m:r>
                            <a:rPr lang="en-US" sz="2800" i="1" dirty="0" err="1" smtClean="0">
                              <a:latin typeface="Cambria Math" panose="02040503050406030204" pitchFamily="18" charset="0"/>
                            </a:rPr>
                            <m:t>𝑛𝑥𝑛</m:t>
                          </m:r>
                        </m:sub>
                      </m:sSub>
                    </m:oMath>
                  </m:oMathPara>
                </a14:m>
                <a:endParaRPr lang="en-US"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1200069" y="3106044"/>
                <a:ext cx="3190745" cy="554832"/>
              </a:xfrm>
              <a:prstGeom prst="rect">
                <a:avLst/>
              </a:prstGeom>
              <a:blipFill rotWithShape="0">
                <a:blip r:embed="rId3"/>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4"/>
          <a:stretch>
            <a:fillRect/>
          </a:stretch>
        </p:blipFill>
        <p:spPr>
          <a:xfrm>
            <a:off x="5675847" y="779798"/>
            <a:ext cx="1882421" cy="1435745"/>
          </a:xfrm>
          <a:prstGeom prst="rect">
            <a:avLst/>
          </a:prstGeom>
        </p:spPr>
      </p:pic>
      <p:pic>
        <p:nvPicPr>
          <p:cNvPr id="8" name="Picture 7"/>
          <p:cNvPicPr>
            <a:picLocks noChangeAspect="1"/>
          </p:cNvPicPr>
          <p:nvPr/>
        </p:nvPicPr>
        <p:blipFill>
          <a:blip r:embed="rId5"/>
          <a:stretch>
            <a:fillRect/>
          </a:stretch>
        </p:blipFill>
        <p:spPr>
          <a:xfrm>
            <a:off x="5240195" y="3003505"/>
            <a:ext cx="6156492" cy="730116"/>
          </a:xfrm>
          <a:prstGeom prst="rect">
            <a:avLst/>
          </a:prstGeom>
        </p:spPr>
      </p:pic>
      <p:sp>
        <p:nvSpPr>
          <p:cNvPr id="10" name="Rectangle 9"/>
          <p:cNvSpPr/>
          <p:nvPr/>
        </p:nvSpPr>
        <p:spPr>
          <a:xfrm>
            <a:off x="475384" y="221387"/>
            <a:ext cx="5200463" cy="461665"/>
          </a:xfrm>
          <a:prstGeom prst="rect">
            <a:avLst/>
          </a:prstGeom>
        </p:spPr>
        <p:txBody>
          <a:bodyPr wrap="none">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kern="0" dirty="0" smtClean="0">
                <a:solidFill>
                  <a:prstClr val="black"/>
                </a:solidFill>
                <a:latin typeface="Times New Roman" panose="02020603050405020304" pitchFamily="18" charset="0"/>
                <a:cs typeface="Times New Roman" panose="02020603050405020304" pitchFamily="18" charset="0"/>
              </a:rPr>
              <a:t>Set up data matrix and distance matrix</a:t>
            </a:r>
            <a:endParaRPr kumimoji="0" lang="en-US" sz="1800" b="0" i="0" u="none" strike="noStrike" kern="0" cap="none" spc="0" normalizeH="0" baseline="0" noProof="0" dirty="0" smtClean="0">
              <a:ln>
                <a:noFill/>
              </a:ln>
              <a:solidFill>
                <a:sysClr val="windowText" lastClr="000000"/>
              </a:solidFill>
              <a:effectLst/>
              <a:uLnTx/>
              <a:uFillTx/>
            </a:endParaRPr>
          </a:p>
        </p:txBody>
      </p:sp>
      <p:sp>
        <p:nvSpPr>
          <p:cNvPr id="11" name="Rectangle 10"/>
          <p:cNvSpPr/>
          <p:nvPr/>
        </p:nvSpPr>
        <p:spPr>
          <a:xfrm>
            <a:off x="649004" y="2472717"/>
            <a:ext cx="8520281" cy="461665"/>
          </a:xfrm>
          <a:prstGeom prst="rect">
            <a:avLst/>
          </a:prstGeom>
        </p:spPr>
        <p:txBody>
          <a:bodyPr wrap="none">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kern="0" noProof="0" dirty="0" smtClean="0">
                <a:solidFill>
                  <a:prstClr val="black"/>
                </a:solidFill>
                <a:latin typeface="Times New Roman" panose="02020603050405020304" pitchFamily="18" charset="0"/>
                <a:cs typeface="Times New Roman" panose="02020603050405020304" pitchFamily="18" charset="0"/>
              </a:rPr>
              <a:t>Find the relationship between the data matrix and distance matrix</a:t>
            </a:r>
            <a:endParaRPr kumimoji="0" lang="en-US" sz="1800" b="0" i="0" u="none" strike="noStrike" kern="0" cap="none" spc="0" normalizeH="0" baseline="0" noProof="0" dirty="0" smtClean="0">
              <a:ln>
                <a:noFill/>
              </a:ln>
              <a:solidFill>
                <a:sysClr val="windowText" lastClr="000000"/>
              </a:solidFill>
              <a:effectLst/>
              <a:uLnTx/>
              <a:uFillTx/>
            </a:endParaRPr>
          </a:p>
        </p:txBody>
      </p:sp>
      <mc:AlternateContent xmlns:mc="http://schemas.openxmlformats.org/markup-compatibility/2006" xmlns:a14="http://schemas.microsoft.com/office/drawing/2010/main">
        <mc:Choice Requires="a14">
          <p:sp>
            <p:nvSpPr>
              <p:cNvPr id="12" name="Rectangle 11"/>
              <p:cNvSpPr/>
              <p:nvPr/>
            </p:nvSpPr>
            <p:spPr>
              <a:xfrm>
                <a:off x="1200069" y="3567247"/>
                <a:ext cx="2723750" cy="126855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solidFill>
                                <a:prstClr val="black"/>
                              </a:solidFill>
                              <a:latin typeface="Cambria Math" panose="02040503050406030204" pitchFamily="18" charset="0"/>
                            </a:rPr>
                          </m:ctrlPr>
                        </m:sSubPr>
                        <m:e>
                          <m:r>
                            <a:rPr lang="en-US" sz="2800" i="1" dirty="0" err="1">
                              <a:solidFill>
                                <a:prstClr val="black"/>
                              </a:solidFill>
                              <a:latin typeface="Cambria Math" panose="02040503050406030204" pitchFamily="18" charset="0"/>
                            </a:rPr>
                            <m:t>𝑏</m:t>
                          </m:r>
                        </m:e>
                        <m:sub>
                          <m:r>
                            <a:rPr lang="en-US" sz="2800" i="1" dirty="0" err="1">
                              <a:solidFill>
                                <a:prstClr val="black"/>
                              </a:solidFill>
                              <a:latin typeface="Cambria Math" panose="02040503050406030204" pitchFamily="18" charset="0"/>
                            </a:rPr>
                            <m:t>𝑖𝑗</m:t>
                          </m:r>
                        </m:sub>
                      </m:sSub>
                      <m:r>
                        <a:rPr lang="en-US" sz="2800" b="0" i="1" dirty="0" smtClean="0">
                          <a:solidFill>
                            <a:prstClr val="black"/>
                          </a:solidFill>
                          <a:latin typeface="Cambria Math" panose="02040503050406030204" pitchFamily="18" charset="0"/>
                        </a:rPr>
                        <m:t>=</m:t>
                      </m:r>
                      <m:nary>
                        <m:naryPr>
                          <m:chr m:val="∑"/>
                          <m:ctrlPr>
                            <a:rPr lang="en-US" sz="2800" b="0" i="1" dirty="0" smtClean="0">
                              <a:solidFill>
                                <a:prstClr val="black"/>
                              </a:solidFill>
                              <a:latin typeface="Cambria Math" panose="02040503050406030204" pitchFamily="18" charset="0"/>
                            </a:rPr>
                          </m:ctrlPr>
                        </m:naryPr>
                        <m:sub>
                          <m:r>
                            <m:rPr>
                              <m:brk m:alnAt="23"/>
                            </m:rPr>
                            <a:rPr lang="en-US" sz="2800" b="0" i="1" dirty="0" smtClean="0">
                              <a:solidFill>
                                <a:prstClr val="black"/>
                              </a:solidFill>
                              <a:latin typeface="Cambria Math" panose="02040503050406030204" pitchFamily="18" charset="0"/>
                            </a:rPr>
                            <m:t>𝑘</m:t>
                          </m:r>
                          <m:r>
                            <a:rPr lang="en-US" sz="2800" b="0" i="1" dirty="0" smtClean="0">
                              <a:solidFill>
                                <a:prstClr val="black"/>
                              </a:solidFill>
                              <a:latin typeface="Cambria Math" panose="02040503050406030204" pitchFamily="18" charset="0"/>
                            </a:rPr>
                            <m:t>=1</m:t>
                          </m:r>
                        </m:sub>
                        <m:sup>
                          <m:r>
                            <a:rPr lang="en-US" sz="2800" b="0" i="1" dirty="0" smtClean="0">
                              <a:solidFill>
                                <a:prstClr val="black"/>
                              </a:solidFill>
                              <a:latin typeface="Cambria Math" panose="02040503050406030204" pitchFamily="18" charset="0"/>
                            </a:rPr>
                            <m:t>𝑞</m:t>
                          </m:r>
                        </m:sup>
                        <m:e>
                          <m:sSub>
                            <m:sSubPr>
                              <m:ctrlPr>
                                <a:rPr lang="en-US" sz="2800" b="0" i="1" dirty="0" smtClean="0">
                                  <a:solidFill>
                                    <a:prstClr val="black"/>
                                  </a:solidFill>
                                  <a:latin typeface="Cambria Math" panose="02040503050406030204" pitchFamily="18" charset="0"/>
                                </a:rPr>
                              </m:ctrlPr>
                            </m:sSubPr>
                            <m:e>
                              <m:r>
                                <a:rPr lang="en-US" sz="2800" b="0" i="1" dirty="0" smtClean="0">
                                  <a:solidFill>
                                    <a:prstClr val="black"/>
                                  </a:solidFill>
                                  <a:latin typeface="Cambria Math" panose="02040503050406030204" pitchFamily="18" charset="0"/>
                                </a:rPr>
                                <m:t>𝑥</m:t>
                              </m:r>
                            </m:e>
                            <m:sub>
                              <m:r>
                                <a:rPr lang="en-US" sz="2800" b="0" i="1" dirty="0" smtClean="0">
                                  <a:solidFill>
                                    <a:prstClr val="black"/>
                                  </a:solidFill>
                                  <a:latin typeface="Cambria Math" panose="02040503050406030204" pitchFamily="18" charset="0"/>
                                </a:rPr>
                                <m:t>𝑖𝑘</m:t>
                              </m:r>
                            </m:sub>
                          </m:sSub>
                          <m:sSub>
                            <m:sSubPr>
                              <m:ctrlPr>
                                <a:rPr lang="en-US" sz="2800" b="0" i="1" dirty="0" smtClean="0">
                                  <a:solidFill>
                                    <a:prstClr val="black"/>
                                  </a:solidFill>
                                  <a:latin typeface="Cambria Math" panose="02040503050406030204" pitchFamily="18" charset="0"/>
                                </a:rPr>
                              </m:ctrlPr>
                            </m:sSubPr>
                            <m:e>
                              <m:r>
                                <a:rPr lang="en-US" sz="2800" b="0" i="1" dirty="0" smtClean="0">
                                  <a:solidFill>
                                    <a:prstClr val="black"/>
                                  </a:solidFill>
                                  <a:latin typeface="Cambria Math" panose="02040503050406030204" pitchFamily="18" charset="0"/>
                                </a:rPr>
                                <m:t>𝑥</m:t>
                              </m:r>
                            </m:e>
                            <m:sub>
                              <m:r>
                                <a:rPr lang="en-US" sz="2800" b="0" i="1" dirty="0" smtClean="0">
                                  <a:solidFill>
                                    <a:prstClr val="black"/>
                                  </a:solidFill>
                                  <a:latin typeface="Cambria Math" panose="02040503050406030204" pitchFamily="18" charset="0"/>
                                </a:rPr>
                                <m:t>𝑗𝑘</m:t>
                              </m:r>
                            </m:sub>
                          </m:sSub>
                        </m:e>
                      </m:nary>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1200069" y="3567247"/>
                <a:ext cx="2723750" cy="1268552"/>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5240195" y="3733621"/>
                <a:ext cx="6484083" cy="598112"/>
              </a:xfrm>
              <a:prstGeom prst="rect">
                <a:avLst/>
              </a:prstGeom>
            </p:spPr>
            <p:txBody>
              <a:bodyPr wrap="none">
                <a:spAutoFit/>
              </a:bodyPr>
              <a:lstStyle/>
              <a:p>
                <a14:m>
                  <m:oMath xmlns:m="http://schemas.openxmlformats.org/officeDocument/2006/math">
                    <m:sSubSup>
                      <m:sSubSupPr>
                        <m:ctrlPr>
                          <a:rPr lang="en-US" sz="2800" b="0" i="1" dirty="0" smtClean="0">
                            <a:solidFill>
                              <a:prstClr val="black"/>
                            </a:solidFill>
                            <a:latin typeface="Cambria Math" panose="02040503050406030204" pitchFamily="18" charset="0"/>
                          </a:rPr>
                        </m:ctrlPr>
                      </m:sSubSupPr>
                      <m:e>
                        <m:r>
                          <a:rPr lang="en-US" sz="2800" b="0" i="1" dirty="0" smtClean="0">
                            <a:solidFill>
                              <a:prstClr val="black"/>
                            </a:solidFill>
                            <a:latin typeface="Cambria Math" panose="02040503050406030204" pitchFamily="18" charset="0"/>
                          </a:rPr>
                          <m:t>𝑑</m:t>
                        </m:r>
                      </m:e>
                      <m:sub>
                        <m:r>
                          <a:rPr lang="en-US" sz="2800" i="1" dirty="0" err="1">
                            <a:solidFill>
                              <a:prstClr val="black"/>
                            </a:solidFill>
                            <a:latin typeface="Cambria Math" panose="02040503050406030204" pitchFamily="18" charset="0"/>
                          </a:rPr>
                          <m:t>𝑖𝑗</m:t>
                        </m:r>
                      </m:sub>
                      <m:sup>
                        <m:r>
                          <a:rPr lang="en-US" sz="2800" b="0" i="1" dirty="0" smtClean="0">
                            <a:solidFill>
                              <a:prstClr val="black"/>
                            </a:solidFill>
                            <a:latin typeface="Cambria Math" panose="02040503050406030204" pitchFamily="18" charset="0"/>
                          </a:rPr>
                          <m:t>2</m:t>
                        </m:r>
                      </m:sup>
                    </m:sSubSup>
                    <m:r>
                      <a:rPr lang="en-US" sz="2800" b="0" i="1" dirty="0" smtClean="0">
                        <a:solidFill>
                          <a:prstClr val="black"/>
                        </a:solidFill>
                        <a:latin typeface="Cambria Math" panose="02040503050406030204" pitchFamily="18" charset="0"/>
                      </a:rPr>
                      <m:t>=</m:t>
                    </m:r>
                    <m:nary>
                      <m:naryPr>
                        <m:chr m:val="∑"/>
                        <m:ctrlPr>
                          <a:rPr lang="en-US" sz="2800" b="0" i="1" dirty="0" smtClean="0">
                            <a:solidFill>
                              <a:prstClr val="black"/>
                            </a:solidFill>
                            <a:latin typeface="Cambria Math" panose="02040503050406030204" pitchFamily="18" charset="0"/>
                          </a:rPr>
                        </m:ctrlPr>
                      </m:naryPr>
                      <m:sub>
                        <m:r>
                          <m:rPr>
                            <m:brk m:alnAt="23"/>
                          </m:rPr>
                          <a:rPr lang="en-US" sz="2800" b="0" i="1" dirty="0" smtClean="0">
                            <a:solidFill>
                              <a:prstClr val="black"/>
                            </a:solidFill>
                            <a:latin typeface="Cambria Math" panose="02040503050406030204" pitchFamily="18" charset="0"/>
                          </a:rPr>
                          <m:t>𝑘</m:t>
                        </m:r>
                        <m:r>
                          <a:rPr lang="en-US" sz="2800" b="0" i="1" dirty="0" smtClean="0">
                            <a:solidFill>
                              <a:prstClr val="black"/>
                            </a:solidFill>
                            <a:latin typeface="Cambria Math" panose="02040503050406030204" pitchFamily="18" charset="0"/>
                          </a:rPr>
                          <m:t>=1</m:t>
                        </m:r>
                      </m:sub>
                      <m:sup>
                        <m:r>
                          <a:rPr lang="en-US" sz="2800" b="0" i="1" dirty="0" smtClean="0">
                            <a:solidFill>
                              <a:prstClr val="black"/>
                            </a:solidFill>
                            <a:latin typeface="Cambria Math" panose="02040503050406030204" pitchFamily="18" charset="0"/>
                          </a:rPr>
                          <m:t>𝑞</m:t>
                        </m:r>
                      </m:sup>
                      <m:e>
                        <m:sSup>
                          <m:sSupPr>
                            <m:ctrlPr>
                              <a:rPr lang="en-US" sz="2800" b="0" i="1" dirty="0" smtClean="0">
                                <a:solidFill>
                                  <a:prstClr val="black"/>
                                </a:solidFill>
                                <a:latin typeface="Cambria Math" panose="02040503050406030204" pitchFamily="18" charset="0"/>
                              </a:rPr>
                            </m:ctrlPr>
                          </m:sSupPr>
                          <m:e>
                            <m:sSub>
                              <m:sSubPr>
                                <m:ctrlPr>
                                  <a:rPr lang="en-US" sz="2800" i="1" dirty="0">
                                    <a:solidFill>
                                      <a:prstClr val="black"/>
                                    </a:solidFill>
                                    <a:latin typeface="Cambria Math" panose="02040503050406030204" pitchFamily="18" charset="0"/>
                                  </a:rPr>
                                </m:ctrlPr>
                              </m:sSubPr>
                              <m:e>
                                <m:r>
                                  <a:rPr lang="en-US" sz="2800" i="1" dirty="0">
                                    <a:solidFill>
                                      <a:prstClr val="black"/>
                                    </a:solidFill>
                                    <a:latin typeface="Cambria Math" panose="02040503050406030204" pitchFamily="18" charset="0"/>
                                  </a:rPr>
                                  <m:t>(</m:t>
                                </m:r>
                                <m:r>
                                  <a:rPr lang="en-US" sz="2800" i="1" dirty="0">
                                    <a:solidFill>
                                      <a:prstClr val="black"/>
                                    </a:solidFill>
                                    <a:latin typeface="Cambria Math" panose="02040503050406030204" pitchFamily="18" charset="0"/>
                                  </a:rPr>
                                  <m:t>𝑥</m:t>
                                </m:r>
                              </m:e>
                              <m:sub>
                                <m:r>
                                  <a:rPr lang="en-US" sz="2800" i="1" dirty="0">
                                    <a:solidFill>
                                      <a:prstClr val="black"/>
                                    </a:solidFill>
                                    <a:latin typeface="Cambria Math" panose="02040503050406030204" pitchFamily="18" charset="0"/>
                                  </a:rPr>
                                  <m:t>𝑖𝑘</m:t>
                                </m:r>
                              </m:sub>
                            </m:sSub>
                            <m:sSub>
                              <m:sSubPr>
                                <m:ctrlPr>
                                  <a:rPr lang="en-US" sz="2800" i="1" dirty="0">
                                    <a:solidFill>
                                      <a:prstClr val="black"/>
                                    </a:solidFill>
                                    <a:latin typeface="Cambria Math" panose="02040503050406030204" pitchFamily="18" charset="0"/>
                                  </a:rPr>
                                </m:ctrlPr>
                              </m:sSubPr>
                              <m:e>
                                <m:r>
                                  <a:rPr lang="en-US" sz="2800" i="1" dirty="0">
                                    <a:solidFill>
                                      <a:prstClr val="black"/>
                                    </a:solidFill>
                                    <a:latin typeface="Cambria Math" panose="02040503050406030204" pitchFamily="18" charset="0"/>
                                  </a:rPr>
                                  <m:t>−</m:t>
                                </m:r>
                                <m:r>
                                  <a:rPr lang="en-US" sz="2800" i="1" dirty="0">
                                    <a:solidFill>
                                      <a:prstClr val="black"/>
                                    </a:solidFill>
                                    <a:latin typeface="Cambria Math" panose="02040503050406030204" pitchFamily="18" charset="0"/>
                                  </a:rPr>
                                  <m:t>𝑥</m:t>
                                </m:r>
                              </m:e>
                              <m:sub>
                                <m:r>
                                  <a:rPr lang="en-US" sz="2800" i="1" dirty="0">
                                    <a:solidFill>
                                      <a:prstClr val="black"/>
                                    </a:solidFill>
                                    <a:latin typeface="Cambria Math" panose="02040503050406030204" pitchFamily="18" charset="0"/>
                                  </a:rPr>
                                  <m:t>𝑗𝑘</m:t>
                                </m:r>
                              </m:sub>
                            </m:sSub>
                            <m:r>
                              <a:rPr lang="en-US" sz="2800" i="1" dirty="0">
                                <a:solidFill>
                                  <a:prstClr val="black"/>
                                </a:solidFill>
                                <a:latin typeface="Cambria Math" panose="02040503050406030204" pitchFamily="18" charset="0"/>
                              </a:rPr>
                              <m:t>)</m:t>
                            </m:r>
                          </m:e>
                          <m:sup>
                            <m:r>
                              <a:rPr lang="en-US" sz="2800" b="0" i="1" dirty="0" smtClean="0">
                                <a:solidFill>
                                  <a:prstClr val="black"/>
                                </a:solidFill>
                                <a:latin typeface="Cambria Math" panose="02040503050406030204" pitchFamily="18" charset="0"/>
                              </a:rPr>
                              <m:t>2</m:t>
                            </m:r>
                          </m:sup>
                        </m:sSup>
                        <m:r>
                          <a:rPr lang="en-US" sz="2800" b="0" i="1" dirty="0" smtClean="0">
                            <a:solidFill>
                              <a:prstClr val="black"/>
                            </a:solidFill>
                            <a:latin typeface="Cambria Math" panose="02040503050406030204" pitchFamily="18" charset="0"/>
                          </a:rPr>
                          <m:t>=</m:t>
                        </m:r>
                        <m:sSub>
                          <m:sSubPr>
                            <m:ctrlPr>
                              <a:rPr lang="en-US" sz="2800" b="0" i="1" dirty="0" smtClean="0">
                                <a:solidFill>
                                  <a:prstClr val="black"/>
                                </a:solidFill>
                                <a:latin typeface="Cambria Math" panose="02040503050406030204" pitchFamily="18" charset="0"/>
                              </a:rPr>
                            </m:ctrlPr>
                          </m:sSubPr>
                          <m:e>
                            <m:r>
                              <a:rPr lang="en-US" sz="2800" b="0" i="1" dirty="0" smtClean="0">
                                <a:solidFill>
                                  <a:prstClr val="black"/>
                                </a:solidFill>
                                <a:latin typeface="Cambria Math" panose="02040503050406030204" pitchFamily="18" charset="0"/>
                              </a:rPr>
                              <m:t>𝑏</m:t>
                            </m:r>
                          </m:e>
                          <m:sub>
                            <m:r>
                              <a:rPr lang="en-US" sz="2800" b="0" i="1" dirty="0" smtClean="0">
                                <a:solidFill>
                                  <a:prstClr val="black"/>
                                </a:solidFill>
                                <a:latin typeface="Cambria Math" panose="02040503050406030204" pitchFamily="18" charset="0"/>
                              </a:rPr>
                              <m:t>𝑖𝑖</m:t>
                            </m:r>
                          </m:sub>
                        </m:sSub>
                        <m:r>
                          <a:rPr lang="en-US" sz="2800" b="0" i="1" dirty="0" smtClean="0">
                            <a:solidFill>
                              <a:prstClr val="black"/>
                            </a:solidFill>
                            <a:latin typeface="Cambria Math" panose="02040503050406030204" pitchFamily="18" charset="0"/>
                          </a:rPr>
                          <m:t>+</m:t>
                        </m:r>
                        <m:sSub>
                          <m:sSubPr>
                            <m:ctrlPr>
                              <a:rPr lang="en-US" sz="2800" b="0" i="1" dirty="0" smtClean="0">
                                <a:solidFill>
                                  <a:prstClr val="black"/>
                                </a:solidFill>
                                <a:latin typeface="Cambria Math" panose="02040503050406030204" pitchFamily="18" charset="0"/>
                              </a:rPr>
                            </m:ctrlPr>
                          </m:sSubPr>
                          <m:e>
                            <m:r>
                              <a:rPr lang="en-US" sz="2800" b="0" i="1" dirty="0" smtClean="0">
                                <a:solidFill>
                                  <a:prstClr val="black"/>
                                </a:solidFill>
                                <a:latin typeface="Cambria Math" panose="02040503050406030204" pitchFamily="18" charset="0"/>
                              </a:rPr>
                              <m:t>𝑏</m:t>
                            </m:r>
                          </m:e>
                          <m:sub>
                            <m:r>
                              <a:rPr lang="en-US" sz="2800" b="0" i="1" dirty="0" smtClean="0">
                                <a:solidFill>
                                  <a:prstClr val="black"/>
                                </a:solidFill>
                                <a:latin typeface="Cambria Math" panose="02040503050406030204" pitchFamily="18" charset="0"/>
                              </a:rPr>
                              <m:t>𝑗𝑗</m:t>
                            </m:r>
                          </m:sub>
                        </m:sSub>
                        <m:r>
                          <a:rPr lang="en-US" sz="2800" b="0" i="1" dirty="0" smtClean="0">
                            <a:solidFill>
                              <a:prstClr val="black"/>
                            </a:solidFill>
                            <a:latin typeface="Cambria Math" panose="02040503050406030204" pitchFamily="18" charset="0"/>
                          </a:rPr>
                          <m:t>−2</m:t>
                        </m:r>
                        <m:sSub>
                          <m:sSubPr>
                            <m:ctrlPr>
                              <a:rPr lang="en-US" sz="2800" b="0" i="1" dirty="0" smtClean="0">
                                <a:solidFill>
                                  <a:prstClr val="black"/>
                                </a:solidFill>
                                <a:latin typeface="Cambria Math" panose="02040503050406030204" pitchFamily="18" charset="0"/>
                              </a:rPr>
                            </m:ctrlPr>
                          </m:sSubPr>
                          <m:e>
                            <m:r>
                              <a:rPr lang="en-US" sz="2800" b="0" i="1" dirty="0" smtClean="0">
                                <a:solidFill>
                                  <a:prstClr val="black"/>
                                </a:solidFill>
                                <a:latin typeface="Cambria Math" panose="02040503050406030204" pitchFamily="18" charset="0"/>
                              </a:rPr>
                              <m:t>𝑏</m:t>
                            </m:r>
                          </m:e>
                          <m:sub>
                            <m:r>
                              <a:rPr lang="en-US" sz="2800" b="0" i="1" dirty="0" smtClean="0">
                                <a:solidFill>
                                  <a:prstClr val="black"/>
                                </a:solidFill>
                                <a:latin typeface="Cambria Math" panose="02040503050406030204" pitchFamily="18" charset="0"/>
                              </a:rPr>
                              <m:t>𝑖𝑗</m:t>
                            </m:r>
                          </m:sub>
                        </m:sSub>
                      </m:e>
                    </m:nary>
                  </m:oMath>
                </a14:m>
                <a:r>
                  <a:rPr lang="en-US" dirty="0" smtClean="0"/>
                  <a:t> </a:t>
                </a:r>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5240195" y="3733621"/>
                <a:ext cx="6484083" cy="598112"/>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649004" y="4835799"/>
                <a:ext cx="11353943" cy="893963"/>
              </a:xfrm>
              <a:prstGeom prst="rect">
                <a:avLst/>
              </a:prstGeom>
            </p:spPr>
            <p:txBody>
              <a:bodyPr wrap="square">
                <a:spAutoFit/>
              </a:bodyPr>
              <a:lstStyle/>
              <a:p>
                <a:pPr marL="285750" lvl="0" indent="-285750">
                  <a:buFont typeface="Arial" panose="020B0604020202020204" pitchFamily="34" charset="0"/>
                  <a:buChar char="•"/>
                </a:pPr>
                <a:r>
                  <a:rPr lang="en-US" sz="2400" kern="0" noProof="0" dirty="0" smtClean="0">
                    <a:solidFill>
                      <a:prstClr val="black"/>
                    </a:solidFill>
                    <a:latin typeface="Times New Roman" panose="02020603050405020304" pitchFamily="18" charset="0"/>
                    <a:cs typeface="Times New Roman" panose="02020603050405020304" pitchFamily="18" charset="0"/>
                  </a:rPr>
                  <a:t>No unique solution exists unless a location constraint is introduced. Usually the center of the points </a:t>
                </a:r>
                <a14:m>
                  <m:oMath xmlns:m="http://schemas.openxmlformats.org/officeDocument/2006/math">
                    <m:acc>
                      <m:accPr>
                        <m:chr m:val="̅"/>
                        <m:ctrlPr>
                          <a:rPr lang="en-US" sz="2400" i="1" kern="0" noProof="0" smtClean="0">
                            <a:solidFill>
                              <a:prstClr val="black"/>
                            </a:solidFill>
                            <a:latin typeface="Cambria Math" panose="02040503050406030204" pitchFamily="18" charset="0"/>
                            <a:cs typeface="Times New Roman" panose="02020603050405020304" pitchFamily="18" charset="0"/>
                          </a:rPr>
                        </m:ctrlPr>
                      </m:accPr>
                      <m:e>
                        <m:r>
                          <a:rPr lang="en-US" sz="2400" b="0" i="1" kern="0" noProof="0" smtClean="0">
                            <a:solidFill>
                              <a:prstClr val="black"/>
                            </a:solidFill>
                            <a:latin typeface="Cambria Math" panose="02040503050406030204" pitchFamily="18" charset="0"/>
                            <a:cs typeface="Times New Roman" panose="02020603050405020304" pitchFamily="18" charset="0"/>
                          </a:rPr>
                          <m:t>𝑋</m:t>
                        </m:r>
                      </m:e>
                    </m:acc>
                    <m:r>
                      <a:rPr lang="en-US" sz="2400" b="0" i="0" kern="0" noProof="0" smtClean="0">
                        <a:solidFill>
                          <a:prstClr val="black"/>
                        </a:solidFill>
                        <a:latin typeface="Cambria Math" panose="02040503050406030204" pitchFamily="18" charset="0"/>
                        <a:cs typeface="Times New Roman" panose="02020603050405020304" pitchFamily="18" charset="0"/>
                      </a:rPr>
                      <m:t>.</m:t>
                    </m:r>
                  </m:oMath>
                </a14:m>
                <a:r>
                  <a:rPr kumimoji="0" lang="en-US" sz="18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cs typeface="Times New Roman" panose="02020603050405020304" pitchFamily="18" charset="0"/>
                  </a:rPr>
                  <a:t>That is,</a:t>
                </a:r>
                <a:r>
                  <a:rPr kumimoji="0" lang="en-US" sz="1800" b="0" i="0" u="none" strike="noStrike" kern="0" cap="none" spc="0" normalizeH="0" baseline="0" noProof="0" dirty="0" smtClean="0">
                    <a:ln>
                      <a:noFill/>
                    </a:ln>
                    <a:solidFill>
                      <a:sysClr val="windowText" lastClr="000000"/>
                    </a:solidFill>
                    <a:effectLst/>
                    <a:uLnTx/>
                    <a:uFillTx/>
                  </a:rPr>
                  <a:t>  </a:t>
                </a:r>
                <a14:m>
                  <m:oMath xmlns:m="http://schemas.openxmlformats.org/officeDocument/2006/math">
                    <m:r>
                      <a:rPr kumimoji="0" lang="en-US" sz="2800" b="0" i="1" u="none" strike="noStrike" kern="0" cap="none" spc="0" normalizeH="0" baseline="0" noProof="0" smtClean="0">
                        <a:ln>
                          <a:noFill/>
                        </a:ln>
                        <a:solidFill>
                          <a:sysClr val="windowText" lastClr="000000"/>
                        </a:solidFill>
                        <a:effectLst/>
                        <a:uLnTx/>
                        <a:uFillTx/>
                        <a:latin typeface="Cambria Math" panose="02040503050406030204" pitchFamily="18" charset="0"/>
                      </a:rPr>
                      <m:t>𝑛</m:t>
                    </m:r>
                    <m:sSub>
                      <m:sSubPr>
                        <m:ctrlPr>
                          <a:rPr kumimoji="0" lang="en-US" sz="2800"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sSubPr>
                      <m:e>
                        <m:acc>
                          <m:accPr>
                            <m:chr m:val="̅"/>
                            <m:ctrlPr>
                              <a:rPr kumimoji="0" lang="en-US" sz="2800"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accPr>
                          <m:e>
                            <m:r>
                              <a:rPr lang="en-US" sz="2800" i="1" kern="0">
                                <a:solidFill>
                                  <a:sysClr val="windowText" lastClr="000000"/>
                                </a:solidFill>
                                <a:latin typeface="Cambria Math" panose="02040503050406030204" pitchFamily="18" charset="0"/>
                              </a:rPr>
                              <m:t>𝑥</m:t>
                            </m:r>
                          </m:e>
                        </m:acc>
                      </m:e>
                      <m:sub>
                        <m:r>
                          <a:rPr kumimoji="0" lang="en-US" sz="2800" b="0" i="1" u="none" strike="noStrike" kern="0" cap="none" spc="0" normalizeH="0" baseline="0" noProof="0" smtClean="0">
                            <a:ln>
                              <a:noFill/>
                            </a:ln>
                            <a:solidFill>
                              <a:sysClr val="windowText" lastClr="000000"/>
                            </a:solidFill>
                            <a:effectLst/>
                            <a:uLnTx/>
                            <a:uFillTx/>
                            <a:latin typeface="Cambria Math" panose="02040503050406030204" pitchFamily="18" charset="0"/>
                          </a:rPr>
                          <m:t>𝑘</m:t>
                        </m:r>
                      </m:sub>
                    </m:sSub>
                    <m:r>
                      <a:rPr kumimoji="0" lang="en-US" sz="2800" b="0" i="1" u="none" strike="noStrike" kern="0" cap="none" spc="0" normalizeH="0" baseline="0" noProof="0" smtClean="0">
                        <a:ln>
                          <a:noFill/>
                        </a:ln>
                        <a:solidFill>
                          <a:sysClr val="windowText" lastClr="000000"/>
                        </a:solidFill>
                        <a:effectLst/>
                        <a:uLnTx/>
                        <a:uFillTx/>
                        <a:latin typeface="Cambria Math" panose="02040503050406030204" pitchFamily="18" charset="0"/>
                      </a:rPr>
                      <m:t>=</m:t>
                    </m:r>
                    <m:nary>
                      <m:naryPr>
                        <m:chr m:val="∑"/>
                        <m:ctrlPr>
                          <a:rPr kumimoji="0" lang="en-US" sz="2800"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naryPr>
                      <m:sub>
                        <m:r>
                          <m:rPr>
                            <m:brk m:alnAt="23"/>
                          </m:rPr>
                          <a:rPr kumimoji="0" lang="en-US" sz="2800" b="0" i="1" u="none" strike="noStrike" kern="0" cap="none" spc="0" normalizeH="0" baseline="0" noProof="0" smtClean="0">
                            <a:ln>
                              <a:noFill/>
                            </a:ln>
                            <a:solidFill>
                              <a:sysClr val="windowText" lastClr="000000"/>
                            </a:solidFill>
                            <a:effectLst/>
                            <a:uLnTx/>
                            <a:uFillTx/>
                            <a:latin typeface="Cambria Math" panose="02040503050406030204" pitchFamily="18" charset="0"/>
                          </a:rPr>
                          <m:t>𝑖</m:t>
                        </m:r>
                        <m:r>
                          <a:rPr kumimoji="0" lang="en-US" sz="2800" b="0" i="1" u="none" strike="noStrike" kern="0" cap="none" spc="0" normalizeH="0" baseline="0" noProof="0" smtClean="0">
                            <a:ln>
                              <a:noFill/>
                            </a:ln>
                            <a:solidFill>
                              <a:sysClr val="windowText" lastClr="000000"/>
                            </a:solidFill>
                            <a:effectLst/>
                            <a:uLnTx/>
                            <a:uFillTx/>
                            <a:latin typeface="Cambria Math" panose="02040503050406030204" pitchFamily="18" charset="0"/>
                          </a:rPr>
                          <m:t>=1</m:t>
                        </m:r>
                      </m:sub>
                      <m:sup>
                        <m:r>
                          <a:rPr kumimoji="0" lang="en-US" sz="2800" b="0" i="1" u="none" strike="noStrike" kern="0" cap="none" spc="0" normalizeH="0" baseline="0" noProof="0" smtClean="0">
                            <a:ln>
                              <a:noFill/>
                            </a:ln>
                            <a:solidFill>
                              <a:sysClr val="windowText" lastClr="000000"/>
                            </a:solidFill>
                            <a:effectLst/>
                            <a:uLnTx/>
                            <a:uFillTx/>
                            <a:latin typeface="Cambria Math" panose="02040503050406030204" pitchFamily="18" charset="0"/>
                          </a:rPr>
                          <m:t>𝑛</m:t>
                        </m:r>
                      </m:sup>
                      <m:e>
                        <m:sSub>
                          <m:sSubPr>
                            <m:ctrlPr>
                              <a:rPr kumimoji="0" lang="en-US" sz="2800"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sz="2800" b="0" i="1" u="none" strike="noStrike" kern="0" cap="none" spc="0" normalizeH="0" baseline="0" noProof="0" smtClean="0">
                                <a:ln>
                                  <a:noFill/>
                                </a:ln>
                                <a:solidFill>
                                  <a:sysClr val="windowText" lastClr="000000"/>
                                </a:solidFill>
                                <a:effectLst/>
                                <a:uLnTx/>
                                <a:uFillTx/>
                                <a:latin typeface="Cambria Math" panose="02040503050406030204" pitchFamily="18" charset="0"/>
                              </a:rPr>
                              <m:t>𝑥</m:t>
                            </m:r>
                          </m:e>
                          <m:sub>
                            <m:r>
                              <a:rPr kumimoji="0" lang="en-US" sz="2800" b="0" i="1" u="none" strike="noStrike" kern="0" cap="none" spc="0" normalizeH="0" baseline="0" noProof="0" smtClean="0">
                                <a:ln>
                                  <a:noFill/>
                                </a:ln>
                                <a:solidFill>
                                  <a:sysClr val="windowText" lastClr="000000"/>
                                </a:solidFill>
                                <a:effectLst/>
                                <a:uLnTx/>
                                <a:uFillTx/>
                                <a:latin typeface="Cambria Math" panose="02040503050406030204" pitchFamily="18" charset="0"/>
                              </a:rPr>
                              <m:t>𝑖𝑘</m:t>
                            </m:r>
                          </m:sub>
                        </m:sSub>
                        <m:r>
                          <a:rPr kumimoji="0" lang="en-US" sz="2800" b="0" i="1" u="none" strike="noStrike" kern="0" cap="none" spc="0" normalizeH="0" baseline="0" noProof="0" smtClean="0">
                            <a:ln>
                              <a:noFill/>
                            </a:ln>
                            <a:solidFill>
                              <a:sysClr val="windowText" lastClr="000000"/>
                            </a:solidFill>
                            <a:effectLst/>
                            <a:uLnTx/>
                            <a:uFillTx/>
                            <a:latin typeface="Cambria Math" panose="02040503050406030204" pitchFamily="18" charset="0"/>
                          </a:rPr>
                          <m:t>=0</m:t>
                        </m:r>
                      </m:e>
                    </m:nary>
                    <m:r>
                      <a:rPr kumimoji="0" lang="en-US" sz="2800" b="0" i="0" u="none" strike="noStrike" kern="0" cap="none" spc="0" normalizeH="0" baseline="0" noProof="0" smtClean="0">
                        <a:ln>
                          <a:noFill/>
                        </a:ln>
                        <a:solidFill>
                          <a:sysClr val="windowText" lastClr="000000"/>
                        </a:solidFill>
                        <a:effectLst/>
                        <a:uLnTx/>
                        <a:uFillTx/>
                        <a:latin typeface="Cambria Math" panose="02040503050406030204" pitchFamily="18" charset="0"/>
                      </a:rPr>
                      <m:t> </m:t>
                    </m:r>
                  </m:oMath>
                </a14:m>
                <a:r>
                  <a:rPr kumimoji="0" lang="en-US" sz="2800" b="0" i="0" u="none" strike="noStrike" kern="0" cap="none" spc="0" normalizeH="0" baseline="0" noProof="0" dirty="0" smtClean="0">
                    <a:ln>
                      <a:noFill/>
                    </a:ln>
                    <a:solidFill>
                      <a:sysClr val="windowText" lastClr="000000"/>
                    </a:solidFill>
                    <a:effectLst/>
                    <a:uLnTx/>
                    <a:uFillTx/>
                    <a:latin typeface="Times New Roman" panose="02020603050405020304" pitchFamily="18" charset="0"/>
                    <a:cs typeface="Times New Roman" panose="02020603050405020304" pitchFamily="18" charset="0"/>
                  </a:rPr>
                  <a:t>for all </a:t>
                </a:r>
                <a14:m>
                  <m:oMath xmlns:m="http://schemas.openxmlformats.org/officeDocument/2006/math">
                    <m:r>
                      <a:rPr kumimoji="0" lang="en-US" sz="2800" b="0" i="1" u="none" strike="noStrike" kern="0" cap="none" spc="0" normalizeH="0" baseline="0" noProof="0" dirty="0" smtClean="0">
                        <a:ln>
                          <a:noFill/>
                        </a:ln>
                        <a:solidFill>
                          <a:sysClr val="windowText" lastClr="000000"/>
                        </a:solidFill>
                        <a:effectLst/>
                        <a:uLnTx/>
                        <a:uFillTx/>
                        <a:latin typeface="Cambria Math" panose="02040503050406030204" pitchFamily="18" charset="0"/>
                      </a:rPr>
                      <m:t>𝑘</m:t>
                    </m:r>
                    <m:r>
                      <a:rPr kumimoji="0" lang="en-US" sz="2800" b="0" i="1" u="none" strike="noStrike" kern="0" cap="none" spc="0" normalizeH="0" baseline="0" noProof="0" dirty="0" smtClean="0">
                        <a:ln>
                          <a:noFill/>
                        </a:ln>
                        <a:solidFill>
                          <a:sysClr val="windowText" lastClr="000000"/>
                        </a:solidFill>
                        <a:effectLst/>
                        <a:uLnTx/>
                        <a:uFillTx/>
                        <a:latin typeface="Cambria Math" panose="02040503050406030204" pitchFamily="18" charset="0"/>
                      </a:rPr>
                      <m:t>=1, 2, …,</m:t>
                    </m:r>
                    <m:r>
                      <a:rPr kumimoji="0" lang="en-US" sz="2800" b="0" i="1" u="none" strike="noStrike" kern="0" cap="none" spc="0" normalizeH="0" noProof="0" dirty="0" smtClean="0">
                        <a:ln>
                          <a:noFill/>
                        </a:ln>
                        <a:solidFill>
                          <a:sysClr val="windowText" lastClr="000000"/>
                        </a:solidFill>
                        <a:effectLst/>
                        <a:uLnTx/>
                        <a:uFillTx/>
                        <a:latin typeface="Cambria Math" panose="02040503050406030204" pitchFamily="18" charset="0"/>
                      </a:rPr>
                      <m:t>𝑚</m:t>
                    </m:r>
                  </m:oMath>
                </a14:m>
                <a:r>
                  <a:rPr kumimoji="0" lang="en-US" sz="2800" b="0" i="0" u="none" strike="noStrike" kern="0" cap="none" spc="0" normalizeH="0" noProof="0" dirty="0" smtClean="0">
                    <a:ln>
                      <a:noFill/>
                    </a:ln>
                    <a:solidFill>
                      <a:sysClr val="windowText" lastClr="000000"/>
                    </a:solidFill>
                    <a:effectLst/>
                    <a:uLnTx/>
                    <a:uFillTx/>
                  </a:rPr>
                  <a:t>.</a:t>
                </a:r>
                <a:endParaRPr kumimoji="0" lang="en-US" sz="2800" b="0" i="0" u="none" strike="noStrike" kern="0" cap="none" spc="0" normalizeH="0" baseline="0" noProof="0" dirty="0" smtClean="0">
                  <a:ln>
                    <a:noFill/>
                  </a:ln>
                  <a:solidFill>
                    <a:sysClr val="windowText" lastClr="000000"/>
                  </a:solidFill>
                  <a:effectLst/>
                  <a:uLnTx/>
                  <a:uFillTx/>
                </a:endParaRPr>
              </a:p>
            </p:txBody>
          </p:sp>
        </mc:Choice>
        <mc:Fallback xmlns="">
          <p:sp>
            <p:nvSpPr>
              <p:cNvPr id="14" name="Rectangle 13"/>
              <p:cNvSpPr>
                <a:spLocks noRot="1" noChangeAspect="1" noMove="1" noResize="1" noEditPoints="1" noAdjustHandles="1" noChangeArrowheads="1" noChangeShapeType="1" noTextEdit="1"/>
              </p:cNvSpPr>
              <p:nvPr/>
            </p:nvSpPr>
            <p:spPr>
              <a:xfrm>
                <a:off x="649004" y="4835799"/>
                <a:ext cx="11353943" cy="893963"/>
              </a:xfrm>
              <a:prstGeom prst="rect">
                <a:avLst/>
              </a:prstGeom>
              <a:blipFill rotWithShape="0">
                <a:blip r:embed="rId8"/>
                <a:stretch>
                  <a:fillRect l="-698" t="-5442" r="-1127" b="-18367"/>
                </a:stretch>
              </a:blipFill>
            </p:spPr>
            <p:txBody>
              <a:bodyPr/>
              <a:lstStyle/>
              <a:p>
                <a:r>
                  <a:rPr lang="en-US">
                    <a:noFill/>
                  </a:rPr>
                  <a:t> </a:t>
                </a:r>
              </a:p>
            </p:txBody>
          </p:sp>
        </mc:Fallback>
      </mc:AlternateContent>
    </p:spTree>
    <p:extLst>
      <p:ext uri="{BB962C8B-B14F-4D97-AF65-F5344CB8AC3E}">
        <p14:creationId xmlns:p14="http://schemas.microsoft.com/office/powerpoint/2010/main" val="1228650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686" y="-57873"/>
            <a:ext cx="12205686" cy="1415772"/>
          </a:xfrm>
          <a:prstGeom prst="rect">
            <a:avLst/>
          </a:prstGeom>
        </p:spPr>
        <p:txBody>
          <a:bodyPr wrap="square">
            <a:spAutoFit/>
          </a:bodyPr>
          <a:lstStyle/>
          <a:p>
            <a:endParaRPr lang="en-US" sz="2800" dirty="0" smtClean="0">
              <a:latin typeface="Times New Roman" panose="02020603050405020304" pitchFamily="18" charset="0"/>
              <a:cs typeface="Times New Roman" panose="02020603050405020304" pitchFamily="18" charset="0"/>
            </a:endParaRPr>
          </a:p>
          <a:p>
            <a:pPr marL="457200" indent="-457200" algn="ctr">
              <a:buFont typeface="Arial" panose="020B0604020202020204" pitchFamily="34" charset="0"/>
              <a:buChar char="•"/>
            </a:pPr>
            <a:endParaRPr lang="en-US" sz="3200" b="1" dirty="0" smtClean="0">
              <a:solidFill>
                <a:srgbClr val="C00000"/>
              </a:solidFill>
              <a:latin typeface="Times New Roman" panose="02020603050405020304" pitchFamily="18" charset="0"/>
              <a:cs typeface="Times New Roman" panose="02020603050405020304" pitchFamily="18" charset="0"/>
            </a:endParaRPr>
          </a:p>
          <a:p>
            <a:r>
              <a:rPr lang="en-US" sz="2600" dirty="0" smtClean="0">
                <a:latin typeface="Times New Roman" panose="02020603050405020304" pitchFamily="18" charset="0"/>
                <a:cs typeface="Times New Roman" panose="02020603050405020304" pitchFamily="18" charset="0"/>
              </a:rPr>
              <a:t>		</a:t>
            </a:r>
          </a:p>
        </p:txBody>
      </p:sp>
      <p:cxnSp>
        <p:nvCxnSpPr>
          <p:cNvPr id="9" name="Straight Arrow Connector 8"/>
          <p:cNvCxnSpPr/>
          <p:nvPr/>
        </p:nvCxnSpPr>
        <p:spPr>
          <a:xfrm flipH="1">
            <a:off x="5184702" y="3671135"/>
            <a:ext cx="2169831" cy="12643"/>
          </a:xfrm>
          <a:prstGeom prst="straightConnector1">
            <a:avLst/>
          </a:prstGeom>
          <a:ln w="793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8685806" y="2369342"/>
            <a:ext cx="2997937" cy="584775"/>
          </a:xfrm>
          <a:prstGeom prst="rect">
            <a:avLst/>
          </a:prstGeom>
          <a:ln w="28575">
            <a:solidFill>
              <a:schemeClr val="accent1"/>
            </a:solidFill>
          </a:ln>
        </p:spPr>
        <p:txBody>
          <a:bodyPr wrap="none">
            <a:spAutoFit/>
          </a:bodyPr>
          <a:lstStyle/>
          <a:p>
            <a:pPr lvl="0"/>
            <a:r>
              <a:rPr lang="en-US" sz="3200" dirty="0" smtClean="0">
                <a:solidFill>
                  <a:srgbClr val="C00000"/>
                </a:solidFill>
                <a:latin typeface="Times New Roman" panose="02020603050405020304" pitchFamily="18" charset="0"/>
                <a:cs typeface="Times New Roman" panose="02020603050405020304" pitchFamily="18" charset="0"/>
              </a:rPr>
              <a:t>Proximity matrix</a:t>
            </a:r>
            <a:endParaRPr lang="en-US" sz="3200" dirty="0">
              <a:solidFill>
                <a:srgbClr val="C00000"/>
              </a:solidFill>
              <a:latin typeface="Times New Roman" panose="02020603050405020304" pitchFamily="18" charset="0"/>
              <a:cs typeface="Times New Roman" panose="02020603050405020304" pitchFamily="18" charset="0"/>
            </a:endParaRPr>
          </a:p>
        </p:txBody>
      </p:sp>
      <p:grpSp>
        <p:nvGrpSpPr>
          <p:cNvPr id="3" name="Group 2"/>
          <p:cNvGrpSpPr/>
          <p:nvPr/>
        </p:nvGrpSpPr>
        <p:grpSpPr>
          <a:xfrm>
            <a:off x="274938" y="351159"/>
            <a:ext cx="10708700" cy="659584"/>
            <a:chOff x="539007" y="2791598"/>
            <a:chExt cx="10708700" cy="659584"/>
          </a:xfrm>
        </p:grpSpPr>
        <mc:AlternateContent xmlns:mc="http://schemas.openxmlformats.org/markup-compatibility/2006" xmlns:a14="http://schemas.microsoft.com/office/drawing/2010/main">
          <mc:Choice Requires="a14">
            <p:sp>
              <p:nvSpPr>
                <p:cNvPr id="11" name="Rectangle 10"/>
                <p:cNvSpPr/>
                <p:nvPr/>
              </p:nvSpPr>
              <p:spPr>
                <a:xfrm>
                  <a:off x="539007" y="2853154"/>
                  <a:ext cx="1709892" cy="523220"/>
                </a:xfrm>
                <a:prstGeom prst="rect">
                  <a:avLst/>
                </a:prstGeom>
              </p:spPr>
              <p:txBody>
                <a:bodyPr wrap="none">
                  <a:spAutoFit/>
                </a:bodyPr>
                <a:lstStyle/>
                <a:p>
                  <a:r>
                    <a:rPr lang="en-US" sz="2800" dirty="0" smtClean="0">
                      <a:solidFill>
                        <a:srgbClr val="0070C0"/>
                      </a:solidFill>
                      <a:latin typeface="Times New Roman" panose="02020603050405020304" pitchFamily="18" charset="0"/>
                      <a:cs typeface="Times New Roman" panose="02020603050405020304" pitchFamily="18" charset="0"/>
                    </a:rPr>
                    <a:t>Original </a:t>
                  </a:r>
                  <a14:m>
                    <m:oMath xmlns:m="http://schemas.openxmlformats.org/officeDocument/2006/math">
                      <m:r>
                        <a:rPr lang="en-US" sz="2800" i="1" dirty="0">
                          <a:solidFill>
                            <a:srgbClr val="0070C0"/>
                          </a:solidFill>
                          <a:latin typeface="Cambria Math" panose="02040503050406030204" pitchFamily="18" charset="0"/>
                          <a:cs typeface="Times New Roman" panose="02020603050405020304" pitchFamily="18" charset="0"/>
                        </a:rPr>
                        <m:t>𝑋</m:t>
                      </m:r>
                    </m:oMath>
                  </a14:m>
                  <a:endParaRPr lang="en-US" sz="2800" dirty="0">
                    <a:latin typeface="Times New Roman" panose="02020603050405020304" pitchFamily="18" charset="0"/>
                    <a:cs typeface="Times New Roman" panose="02020603050405020304" pitchFamily="18"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539007" y="2853154"/>
                  <a:ext cx="1709892" cy="523220"/>
                </a:xfrm>
                <a:prstGeom prst="rect">
                  <a:avLst/>
                </a:prstGeom>
                <a:blipFill rotWithShape="0">
                  <a:blip r:embed="rId2"/>
                  <a:stretch>
                    <a:fillRect l="-7117" t="-11628" b="-31395"/>
                  </a:stretch>
                </a:blipFill>
              </p:spPr>
              <p:txBody>
                <a:bodyPr/>
                <a:lstStyle/>
                <a:p>
                  <a:r>
                    <a:rPr lang="en-US">
                      <a:noFill/>
                    </a:rPr>
                    <a:t> </a:t>
                  </a:r>
                </a:p>
              </p:txBody>
            </p:sp>
          </mc:Fallback>
        </mc:AlternateContent>
        <p:cxnSp>
          <p:nvCxnSpPr>
            <p:cNvPr id="14" name="Straight Arrow Connector 13"/>
            <p:cNvCxnSpPr/>
            <p:nvPr/>
          </p:nvCxnSpPr>
          <p:spPr>
            <a:xfrm flipV="1">
              <a:off x="2281046" y="3114764"/>
              <a:ext cx="1381125" cy="1"/>
            </a:xfrm>
            <a:prstGeom prst="straightConnector1">
              <a:avLst/>
            </a:prstGeom>
            <a:ln w="793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8211299" y="2866407"/>
                  <a:ext cx="3036408"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3200" b="0" i="0" dirty="0" smtClean="0">
                            <a:solidFill>
                              <a:srgbClr val="0070C0"/>
                            </a:solidFill>
                            <a:latin typeface="Cambria Math" panose="02040503050406030204" pitchFamily="18" charset="0"/>
                            <a:cs typeface="Times New Roman" panose="02020603050405020304" pitchFamily="18" charset="0"/>
                          </a:rPr>
                          <m:t>Distance</m:t>
                        </m:r>
                        <m:r>
                          <a:rPr lang="en-US" sz="3200" b="0" i="0" dirty="0" smtClean="0">
                            <a:solidFill>
                              <a:srgbClr val="0070C0"/>
                            </a:solidFill>
                            <a:latin typeface="Cambria Math" panose="02040503050406030204" pitchFamily="18" charset="0"/>
                            <a:cs typeface="Times New Roman" panose="02020603050405020304" pitchFamily="18" charset="0"/>
                          </a:rPr>
                          <m:t> </m:t>
                        </m:r>
                        <m:r>
                          <m:rPr>
                            <m:sty m:val="p"/>
                          </m:rPr>
                          <a:rPr lang="en-US" sz="3200" b="0" i="0" dirty="0" smtClean="0">
                            <a:solidFill>
                              <a:srgbClr val="0070C0"/>
                            </a:solidFill>
                            <a:latin typeface="Cambria Math" panose="02040503050406030204" pitchFamily="18" charset="0"/>
                            <a:cs typeface="Times New Roman" panose="02020603050405020304" pitchFamily="18" charset="0"/>
                          </a:rPr>
                          <m:t>Matrix</m:t>
                        </m:r>
                      </m:oMath>
                    </m:oMathPara>
                  </a14:m>
                  <a:endParaRPr lang="en-US" sz="3200" dirty="0"/>
                </a:p>
              </p:txBody>
            </p:sp>
          </mc:Choice>
          <mc:Fallback xmlns="">
            <p:sp>
              <p:nvSpPr>
                <p:cNvPr id="17" name="Rectangle 16"/>
                <p:cNvSpPr>
                  <a:spLocks noRot="1" noChangeAspect="1" noMove="1" noResize="1" noEditPoints="1" noAdjustHandles="1" noChangeArrowheads="1" noChangeShapeType="1" noTextEdit="1"/>
                </p:cNvSpPr>
                <p:nvPr/>
              </p:nvSpPr>
              <p:spPr>
                <a:xfrm>
                  <a:off x="8211299" y="2866407"/>
                  <a:ext cx="3036408" cy="584775"/>
                </a:xfrm>
                <a:prstGeom prst="rect">
                  <a:avLst/>
                </a:prstGeom>
                <a:blipFill rotWithShape="0">
                  <a:blip r:embed="rId3"/>
                  <a:stretch>
                    <a:fillRect/>
                  </a:stretch>
                </a:blipFill>
              </p:spPr>
              <p:txBody>
                <a:bodyPr/>
                <a:lstStyle/>
                <a:p>
                  <a:r>
                    <a:rPr lang="en-US">
                      <a:noFill/>
                    </a:rPr>
                    <a:t> </a:t>
                  </a:r>
                </a:p>
              </p:txBody>
            </p:sp>
          </mc:Fallback>
        </mc:AlternateContent>
        <p:sp>
          <p:nvSpPr>
            <p:cNvPr id="18" name="Rectangle 17"/>
            <p:cNvSpPr/>
            <p:nvPr/>
          </p:nvSpPr>
          <p:spPr>
            <a:xfrm>
              <a:off x="3808193" y="2791598"/>
              <a:ext cx="2785891" cy="646331"/>
            </a:xfrm>
            <a:prstGeom prst="rect">
              <a:avLst/>
            </a:prstGeom>
          </p:spPr>
          <p:txBody>
            <a:bodyPr wrap="none">
              <a:spAutoFit/>
            </a:bodyPr>
            <a:lstStyle/>
            <a:p>
              <a:pPr lvl="0"/>
              <a:r>
                <a:rPr lang="en-US" sz="3600" dirty="0" smtClean="0">
                  <a:solidFill>
                    <a:srgbClr val="0070C0"/>
                  </a:solidFill>
                  <a:latin typeface="Times New Roman" panose="02020603050405020304" pitchFamily="18" charset="0"/>
                  <a:cs typeface="Times New Roman" panose="02020603050405020304" pitchFamily="18" charset="0"/>
                </a:rPr>
                <a:t>Visualize data</a:t>
              </a:r>
              <a:endParaRPr lang="en-US" sz="3600" dirty="0">
                <a:solidFill>
                  <a:srgbClr val="0070C0"/>
                </a:solidFill>
                <a:latin typeface="Times New Roman" panose="02020603050405020304" pitchFamily="18" charset="0"/>
                <a:cs typeface="Times New Roman" panose="02020603050405020304" pitchFamily="18" charset="0"/>
              </a:endParaRPr>
            </a:p>
          </p:txBody>
        </p:sp>
        <p:cxnSp>
          <p:nvCxnSpPr>
            <p:cNvPr id="22" name="Straight Arrow Connector 21"/>
            <p:cNvCxnSpPr/>
            <p:nvPr/>
          </p:nvCxnSpPr>
          <p:spPr>
            <a:xfrm flipV="1">
              <a:off x="6712129" y="3229815"/>
              <a:ext cx="1381125" cy="1"/>
            </a:xfrm>
            <a:prstGeom prst="straightConnector1">
              <a:avLst/>
            </a:prstGeom>
            <a:ln w="79375">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p:cNvPicPr>
            <a:picLocks noChangeAspect="1"/>
          </p:cNvPicPr>
          <p:nvPr/>
        </p:nvPicPr>
        <p:blipFill>
          <a:blip r:embed="rId4"/>
          <a:stretch>
            <a:fillRect/>
          </a:stretch>
        </p:blipFill>
        <p:spPr>
          <a:xfrm>
            <a:off x="8793665" y="4125749"/>
            <a:ext cx="2552453" cy="1946786"/>
          </a:xfrm>
          <a:prstGeom prst="rect">
            <a:avLst/>
          </a:prstGeom>
        </p:spPr>
      </p:pic>
      <p:sp>
        <p:nvSpPr>
          <p:cNvPr id="24" name="Rectangle 23"/>
          <p:cNvSpPr/>
          <p:nvPr/>
        </p:nvSpPr>
        <p:spPr>
          <a:xfrm>
            <a:off x="130502" y="2869430"/>
            <a:ext cx="5121125" cy="2062103"/>
          </a:xfrm>
          <a:prstGeom prst="rect">
            <a:avLst/>
          </a:prstGeom>
          <a:ln w="25400">
            <a:solidFill>
              <a:srgbClr val="C00000"/>
            </a:solidFill>
          </a:ln>
        </p:spPr>
        <p:txBody>
          <a:bodyPr wrap="square">
            <a:spAutoFit/>
          </a:bodyPr>
          <a:lstStyle/>
          <a:p>
            <a:r>
              <a:rPr lang="en-US" sz="3200" dirty="0" smtClean="0">
                <a:solidFill>
                  <a:srgbClr val="0070C0"/>
                </a:solidFill>
                <a:latin typeface="Times New Roman" panose="02020603050405020304" pitchFamily="18" charset="0"/>
                <a:cs typeface="Times New Roman" panose="02020603050405020304" pitchFamily="18" charset="0"/>
              </a:rPr>
              <a:t>Reconstruct </a:t>
            </a:r>
            <a:r>
              <a:rPr lang="en-US" sz="3200" dirty="0">
                <a:solidFill>
                  <a:srgbClr val="0070C0"/>
                </a:solidFill>
                <a:latin typeface="Times New Roman" panose="02020603050405020304" pitchFamily="18" charset="0"/>
                <a:cs typeface="Times New Roman" panose="02020603050405020304" pitchFamily="18" charset="0"/>
              </a:rPr>
              <a:t>a map as closely as </a:t>
            </a:r>
            <a:r>
              <a:rPr lang="en-US" sz="3200" dirty="0" smtClean="0">
                <a:solidFill>
                  <a:srgbClr val="0070C0"/>
                </a:solidFill>
                <a:latin typeface="Times New Roman" panose="02020603050405020304" pitchFamily="18" charset="0"/>
                <a:cs typeface="Times New Roman" panose="02020603050405020304" pitchFamily="18" charset="0"/>
              </a:rPr>
              <a:t>possible representing original data with small # </a:t>
            </a:r>
            <a:r>
              <a:rPr lang="en-US" sz="3200" dirty="0">
                <a:solidFill>
                  <a:srgbClr val="0070C0"/>
                </a:solidFill>
                <a:latin typeface="Times New Roman" panose="02020603050405020304" pitchFamily="18" charset="0"/>
                <a:cs typeface="Times New Roman" panose="02020603050405020304" pitchFamily="18" charset="0"/>
              </a:rPr>
              <a:t>of dimension </a:t>
            </a:r>
            <a:r>
              <a:rPr lang="en-US" sz="3200" dirty="0" smtClean="0">
                <a:solidFill>
                  <a:srgbClr val="0070C0"/>
                </a:solidFill>
                <a:latin typeface="Times New Roman" panose="02020603050405020304" pitchFamily="18" charset="0"/>
                <a:cs typeface="Times New Roman" panose="02020603050405020304" pitchFamily="18" charset="0"/>
              </a:rPr>
              <a:t>located</a:t>
            </a:r>
            <a:endParaRPr lang="en-US" sz="3200" dirty="0">
              <a:solidFill>
                <a:srgbClr val="C00000"/>
              </a:solidFill>
              <a:latin typeface="Times New Roman" panose="02020603050405020304" pitchFamily="18" charset="0"/>
              <a:cs typeface="Times New Roman" panose="02020603050405020304" pitchFamily="18" charset="0"/>
            </a:endParaRPr>
          </a:p>
        </p:txBody>
      </p:sp>
      <p:sp>
        <p:nvSpPr>
          <p:cNvPr id="21" name="Rectangle 20"/>
          <p:cNvSpPr/>
          <p:nvPr/>
        </p:nvSpPr>
        <p:spPr>
          <a:xfrm>
            <a:off x="7549418" y="3238762"/>
            <a:ext cx="4657044" cy="830997"/>
          </a:xfrm>
          <a:prstGeom prst="rect">
            <a:avLst/>
          </a:prstGeom>
          <a:ln w="22225">
            <a:solidFill>
              <a:schemeClr val="accent1"/>
            </a:solidFill>
          </a:ln>
        </p:spPr>
        <p:txBody>
          <a:bodyPr wrap="none">
            <a:spAutoFit/>
          </a:bodyPr>
          <a:lstStyle/>
          <a:p>
            <a:pPr algn="ctr"/>
            <a:r>
              <a:rPr lang="en-US" sz="2400" dirty="0" smtClean="0">
                <a:solidFill>
                  <a:prstClr val="black"/>
                </a:solidFill>
                <a:latin typeface="Times New Roman" panose="02020603050405020304" pitchFamily="18" charset="0"/>
                <a:cs typeface="Times New Roman" panose="02020603050405020304" pitchFamily="18" charset="0"/>
              </a:rPr>
              <a:t>Distance, Dissimilarity or Similarity</a:t>
            </a:r>
          </a:p>
          <a:p>
            <a:pPr algn="ctr"/>
            <a:r>
              <a:rPr lang="en-US" sz="2400" dirty="0" smtClean="0">
                <a:solidFill>
                  <a:prstClr val="black"/>
                </a:solidFill>
                <a:latin typeface="Times New Roman" panose="02020603050405020304" pitchFamily="18" charset="0"/>
                <a:cs typeface="Times New Roman" panose="02020603050405020304" pitchFamily="18" charset="0"/>
              </a:rPr>
              <a:t> </a:t>
            </a:r>
            <a:r>
              <a:rPr lang="en-US" sz="2400" dirty="0">
                <a:solidFill>
                  <a:prstClr val="black"/>
                </a:solidFill>
                <a:latin typeface="Times New Roman" panose="02020603050405020304" pitchFamily="18" charset="0"/>
                <a:cs typeface="Times New Roman" panose="02020603050405020304" pitchFamily="18" charset="0"/>
              </a:rPr>
              <a:t>matrices </a:t>
            </a:r>
            <a:endParaRPr lang="en-US" dirty="0"/>
          </a:p>
        </p:txBody>
      </p:sp>
      <mc:AlternateContent xmlns:mc="http://schemas.openxmlformats.org/markup-compatibility/2006" xmlns:a14="http://schemas.microsoft.com/office/drawing/2010/main">
        <mc:Choice Requires="a14">
          <p:sp>
            <p:nvSpPr>
              <p:cNvPr id="6" name="Rectangle 5"/>
              <p:cNvSpPr/>
              <p:nvPr/>
            </p:nvSpPr>
            <p:spPr>
              <a:xfrm>
                <a:off x="5332569" y="2837683"/>
                <a:ext cx="1930721" cy="584775"/>
              </a:xfrm>
              <a:prstGeom prst="rect">
                <a:avLst/>
              </a:prstGeom>
            </p:spPr>
            <p:txBody>
              <a:bodyPr wrap="none">
                <a:spAutoFit/>
              </a:bodyPr>
              <a:lstStyle/>
              <a:p>
                <a:r>
                  <a:rPr lang="en-US" sz="3200" dirty="0" smtClean="0">
                    <a:solidFill>
                      <a:srgbClr val="C00000"/>
                    </a:solidFill>
                    <a:latin typeface="Times New Roman" panose="02020603050405020304" pitchFamily="18" charset="0"/>
                    <a:cs typeface="Times New Roman" panose="02020603050405020304" pitchFamily="18" charset="0"/>
                  </a:rPr>
                  <a:t>Recover </a:t>
                </a:r>
                <a14:m>
                  <m:oMath xmlns:m="http://schemas.openxmlformats.org/officeDocument/2006/math">
                    <m:r>
                      <a:rPr lang="en-US" sz="3200" i="1" dirty="0">
                        <a:solidFill>
                          <a:srgbClr val="C00000"/>
                        </a:solidFill>
                        <a:latin typeface="Cambria Math" panose="02040503050406030204" pitchFamily="18" charset="0"/>
                        <a:cs typeface="Times New Roman" panose="02020603050405020304" pitchFamily="18" charset="0"/>
                      </a:rPr>
                      <m:t>𝑋</m:t>
                    </m:r>
                  </m:oMath>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5332569" y="2837683"/>
                <a:ext cx="1930721" cy="584775"/>
              </a:xfrm>
              <a:prstGeom prst="rect">
                <a:avLst/>
              </a:prstGeom>
              <a:blipFill rotWithShape="0">
                <a:blip r:embed="rId8"/>
                <a:stretch>
                  <a:fillRect l="-8228" t="-14583" b="-31250"/>
                </a:stretch>
              </a:blipFill>
            </p:spPr>
            <p:txBody>
              <a:bodyPr/>
              <a:lstStyle/>
              <a:p>
                <a:r>
                  <a:rPr lang="en-US">
                    <a:noFill/>
                  </a:rPr>
                  <a:t> </a:t>
                </a:r>
              </a:p>
            </p:txBody>
          </p:sp>
        </mc:Fallback>
      </mc:AlternateContent>
      <p:sp>
        <p:nvSpPr>
          <p:cNvPr id="2" name="Rectangle 1"/>
          <p:cNvSpPr/>
          <p:nvPr/>
        </p:nvSpPr>
        <p:spPr>
          <a:xfrm>
            <a:off x="130502" y="1270188"/>
            <a:ext cx="11970882" cy="1015663"/>
          </a:xfrm>
          <a:prstGeom prst="rect">
            <a:avLst/>
          </a:prstGeom>
        </p:spPr>
        <p:txBody>
          <a:bodyPr wrap="square">
            <a:spAutoFit/>
          </a:bodyPr>
          <a:lstStyle/>
          <a:p>
            <a:pPr lvl="0"/>
            <a:r>
              <a:rPr lang="en-US" sz="3200" b="1" dirty="0">
                <a:solidFill>
                  <a:srgbClr val="C00000"/>
                </a:solidFill>
                <a:latin typeface="Times New Roman" panose="02020603050405020304" pitchFamily="18" charset="0"/>
                <a:cs typeface="Times New Roman" panose="02020603050405020304" pitchFamily="18" charset="0"/>
              </a:rPr>
              <a:t>Multidimensional scaling (MDS) </a:t>
            </a:r>
            <a:r>
              <a:rPr lang="en-US" sz="3200" dirty="0">
                <a:solidFill>
                  <a:prstClr val="black"/>
                </a:solidFill>
                <a:latin typeface="Times New Roman" panose="02020603050405020304" pitchFamily="18" charset="0"/>
                <a:cs typeface="Times New Roman" panose="02020603050405020304" pitchFamily="18" charset="0"/>
              </a:rPr>
              <a:t>essentially </a:t>
            </a:r>
            <a:r>
              <a:rPr lang="en-US" sz="3200" dirty="0">
                <a:solidFill>
                  <a:srgbClr val="0070C0"/>
                </a:solidFill>
                <a:latin typeface="Times New Roman" panose="02020603050405020304" pitchFamily="18" charset="0"/>
                <a:cs typeface="Times New Roman" panose="02020603050405020304" pitchFamily="18" charset="0"/>
              </a:rPr>
              <a:t>reverses that </a:t>
            </a:r>
            <a:r>
              <a:rPr lang="en-US" sz="3200" dirty="0" smtClean="0">
                <a:solidFill>
                  <a:srgbClr val="0070C0"/>
                </a:solidFill>
                <a:latin typeface="Times New Roman" panose="02020603050405020304" pitchFamily="18" charset="0"/>
                <a:cs typeface="Times New Roman" panose="02020603050405020304" pitchFamily="18" charset="0"/>
              </a:rPr>
              <a:t>process</a:t>
            </a:r>
            <a:r>
              <a:rPr lang="en-US" sz="3200" dirty="0" smtClean="0">
                <a:solidFill>
                  <a:prstClr val="black"/>
                </a:solidFill>
                <a:latin typeface="Times New Roman" panose="02020603050405020304" pitchFamily="18" charset="0"/>
                <a:cs typeface="Times New Roman" panose="02020603050405020304" pitchFamily="18" charset="0"/>
              </a:rPr>
              <a:t>:  </a:t>
            </a:r>
            <a:endParaRPr lang="en-US" sz="3200" dirty="0">
              <a:solidFill>
                <a:prstClr val="black"/>
              </a:solidFill>
              <a:latin typeface="Times New Roman" panose="02020603050405020304" pitchFamily="18" charset="0"/>
              <a:cs typeface="Times New Roman" panose="02020603050405020304" pitchFamily="18" charset="0"/>
            </a:endParaRPr>
          </a:p>
          <a:p>
            <a:pPr lvl="0"/>
            <a:endParaRPr lang="en-US" sz="2800"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8344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Rectangle 9"/>
              <p:cNvSpPr/>
              <p:nvPr/>
            </p:nvSpPr>
            <p:spPr>
              <a:xfrm>
                <a:off x="649004" y="221387"/>
                <a:ext cx="6903044" cy="491417"/>
              </a:xfrm>
              <a:prstGeom prst="rect">
                <a:avLst/>
              </a:prstGeom>
            </p:spPr>
            <p:txBody>
              <a:bodyPr wrap="none">
                <a:spAutoFit/>
              </a:bodyPr>
              <a:lstStyle/>
              <a:p>
                <a:pPr marL="285750" indent="-285750">
                  <a:buFont typeface="Arial" panose="020B0604020202020204" pitchFamily="34" charset="0"/>
                  <a:buChar char="•"/>
                  <a:defRPr/>
                </a:pPr>
                <a:r>
                  <a:rPr lang="en-US" sz="2400" kern="0" dirty="0" smtClean="0">
                    <a:solidFill>
                      <a:prstClr val="black"/>
                    </a:solidFill>
                    <a:latin typeface="Times New Roman" panose="02020603050405020304" pitchFamily="18" charset="0"/>
                    <a:cs typeface="Times New Roman" panose="02020603050405020304" pitchFamily="18" charset="0"/>
                  </a:rPr>
                  <a:t>Find the relationship between </a:t>
                </a:r>
                <a14:m>
                  <m:oMath xmlns:m="http://schemas.openxmlformats.org/officeDocument/2006/math">
                    <m:r>
                      <a:rPr lang="en-US" sz="2400" i="1" kern="0" dirty="0" smtClean="0">
                        <a:solidFill>
                          <a:prstClr val="black"/>
                        </a:solidFill>
                        <a:latin typeface="Cambria Math" panose="02040503050406030204" pitchFamily="18" charset="0"/>
                        <a:cs typeface="Times New Roman" panose="02020603050405020304" pitchFamily="18" charset="0"/>
                      </a:rPr>
                      <m:t>𝐵</m:t>
                    </m:r>
                    <m:r>
                      <a:rPr lang="en-US" sz="2400" i="1" kern="0" dirty="0" smtClean="0">
                        <a:solidFill>
                          <a:prstClr val="black"/>
                        </a:solidFill>
                        <a:latin typeface="Cambria Math" panose="02040503050406030204" pitchFamily="18" charset="0"/>
                        <a:cs typeface="Times New Roman" panose="02020603050405020304" pitchFamily="18" charset="0"/>
                      </a:rPr>
                      <m:t>=</m:t>
                    </m:r>
                    <m:sSub>
                      <m:sSubPr>
                        <m:ctrlPr>
                          <a:rPr lang="en-US" sz="2400" i="1" kern="0" dirty="0" smtClean="0">
                            <a:solidFill>
                              <a:prstClr val="black"/>
                            </a:solidFill>
                            <a:latin typeface="Cambria Math" panose="02040503050406030204" pitchFamily="18" charset="0"/>
                            <a:cs typeface="Times New Roman" panose="02020603050405020304" pitchFamily="18" charset="0"/>
                          </a:rPr>
                        </m:ctrlPr>
                      </m:sSubPr>
                      <m:e>
                        <m:r>
                          <a:rPr lang="en-US" sz="2400" i="1" kern="0" dirty="0" smtClean="0">
                            <a:solidFill>
                              <a:prstClr val="black"/>
                            </a:solidFill>
                            <a:latin typeface="Cambria Math" panose="02040503050406030204" pitchFamily="18" charset="0"/>
                            <a:cs typeface="Times New Roman" panose="02020603050405020304" pitchFamily="18" charset="0"/>
                          </a:rPr>
                          <m:t>𝑏</m:t>
                        </m:r>
                      </m:e>
                      <m:sub>
                        <m:r>
                          <a:rPr lang="en-US" sz="2400" i="1" kern="0" dirty="0" smtClean="0">
                            <a:solidFill>
                              <a:prstClr val="black"/>
                            </a:solidFill>
                            <a:latin typeface="Cambria Math" panose="02040503050406030204" pitchFamily="18" charset="0"/>
                            <a:cs typeface="Times New Roman" panose="02020603050405020304" pitchFamily="18" charset="0"/>
                          </a:rPr>
                          <m:t>𝑖𝑗</m:t>
                        </m:r>
                      </m:sub>
                    </m:sSub>
                  </m:oMath>
                </a14:m>
                <a:r>
                  <a:rPr lang="en-US" sz="2400" kern="0" dirty="0" smtClean="0">
                    <a:solidFill>
                      <a:prstClr val="black"/>
                    </a:solidFill>
                    <a:latin typeface="Times New Roman" panose="02020603050405020304" pitchFamily="18" charset="0"/>
                    <a:cs typeface="Times New Roman" panose="02020603050405020304" pitchFamily="18" charset="0"/>
                  </a:rPr>
                  <a:t> and </a:t>
                </a:r>
                <a14:m>
                  <m:oMath xmlns:m="http://schemas.openxmlformats.org/officeDocument/2006/math">
                    <m:r>
                      <a:rPr lang="en-US" sz="2400" i="1" kern="0" dirty="0" smtClean="0">
                        <a:solidFill>
                          <a:prstClr val="black"/>
                        </a:solidFill>
                        <a:latin typeface="Cambria Math" panose="02040503050406030204" pitchFamily="18" charset="0"/>
                        <a:cs typeface="Times New Roman" panose="02020603050405020304" pitchFamily="18" charset="0"/>
                      </a:rPr>
                      <m:t>𝐷</m:t>
                    </m:r>
                    <m:r>
                      <a:rPr lang="en-US" sz="2400" i="1" kern="0" dirty="0" smtClean="0">
                        <a:solidFill>
                          <a:prstClr val="black"/>
                        </a:solidFill>
                        <a:latin typeface="Cambria Math" panose="02040503050406030204" pitchFamily="18" charset="0"/>
                        <a:cs typeface="Times New Roman" panose="02020603050405020304" pitchFamily="18" charset="0"/>
                      </a:rPr>
                      <m:t>=</m:t>
                    </m:r>
                    <m:sSub>
                      <m:sSubPr>
                        <m:ctrlPr>
                          <a:rPr lang="en-US" sz="2400" i="1" kern="0" dirty="0" smtClean="0">
                            <a:solidFill>
                              <a:prstClr val="black"/>
                            </a:solidFill>
                            <a:latin typeface="Cambria Math" panose="02040503050406030204" pitchFamily="18" charset="0"/>
                            <a:cs typeface="Times New Roman" panose="02020603050405020304" pitchFamily="18" charset="0"/>
                          </a:rPr>
                        </m:ctrlPr>
                      </m:sSubPr>
                      <m:e>
                        <m:r>
                          <a:rPr lang="en-US" sz="2400" i="1" kern="0" dirty="0" smtClean="0">
                            <a:solidFill>
                              <a:prstClr val="black"/>
                            </a:solidFill>
                            <a:latin typeface="Cambria Math" panose="02040503050406030204" pitchFamily="18" charset="0"/>
                            <a:cs typeface="Times New Roman" panose="02020603050405020304" pitchFamily="18" charset="0"/>
                          </a:rPr>
                          <m:t>𝑑</m:t>
                        </m:r>
                      </m:e>
                      <m:sub>
                        <m:r>
                          <a:rPr lang="en-US" sz="2400" i="1" kern="0" dirty="0" smtClean="0">
                            <a:solidFill>
                              <a:prstClr val="black"/>
                            </a:solidFill>
                            <a:latin typeface="Cambria Math" panose="02040503050406030204" pitchFamily="18" charset="0"/>
                            <a:cs typeface="Times New Roman" panose="02020603050405020304" pitchFamily="18" charset="0"/>
                          </a:rPr>
                          <m:t>𝑖𝑗</m:t>
                        </m:r>
                      </m:sub>
                    </m:sSub>
                  </m:oMath>
                </a14:m>
                <a:endParaRPr lang="en-US" kern="0" dirty="0">
                  <a:solidFill>
                    <a:sysClr val="windowText" lastClr="000000"/>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649004" y="221387"/>
                <a:ext cx="6903044" cy="491417"/>
              </a:xfrm>
              <a:prstGeom prst="rect">
                <a:avLst/>
              </a:prstGeom>
              <a:blipFill rotWithShape="0">
                <a:blip r:embed="rId2"/>
                <a:stretch>
                  <a:fillRect l="-1147" t="-9877" b="-20988"/>
                </a:stretch>
              </a:blipFill>
            </p:spPr>
            <p:txBody>
              <a:bodyPr/>
              <a:lstStyle/>
              <a:p>
                <a:r>
                  <a:rPr lang="en-US">
                    <a:noFill/>
                  </a:rPr>
                  <a:t> </a:t>
                </a:r>
              </a:p>
            </p:txBody>
          </p:sp>
        </mc:Fallback>
      </mc:AlternateContent>
      <p:pic>
        <p:nvPicPr>
          <p:cNvPr id="2" name="Picture 1"/>
          <p:cNvPicPr>
            <a:picLocks noChangeAspect="1"/>
          </p:cNvPicPr>
          <p:nvPr/>
        </p:nvPicPr>
        <p:blipFill>
          <a:blip r:embed="rId3"/>
          <a:stretch>
            <a:fillRect/>
          </a:stretch>
        </p:blipFill>
        <p:spPr>
          <a:xfrm>
            <a:off x="649004" y="821209"/>
            <a:ext cx="10468361" cy="5789987"/>
          </a:xfrm>
          <a:prstGeom prst="rect">
            <a:avLst/>
          </a:prstGeom>
        </p:spPr>
      </p:pic>
    </p:spTree>
    <p:extLst>
      <p:ext uri="{BB962C8B-B14F-4D97-AF65-F5344CB8AC3E}">
        <p14:creationId xmlns:p14="http://schemas.microsoft.com/office/powerpoint/2010/main" val="17150885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Rectangle 9"/>
              <p:cNvSpPr/>
              <p:nvPr/>
            </p:nvSpPr>
            <p:spPr>
              <a:xfrm>
                <a:off x="649004" y="221387"/>
                <a:ext cx="6903044" cy="491417"/>
              </a:xfrm>
              <a:prstGeom prst="rect">
                <a:avLst/>
              </a:prstGeom>
            </p:spPr>
            <p:txBody>
              <a:bodyPr wrap="none">
                <a:spAutoFit/>
              </a:bodyPr>
              <a:lstStyle/>
              <a:p>
                <a:pPr marL="285750" lvl="0" indent="-285750">
                  <a:buFont typeface="Arial" panose="020B0604020202020204" pitchFamily="34" charset="0"/>
                  <a:buChar char="•"/>
                  <a:defRPr/>
                </a:pPr>
                <a:r>
                  <a:rPr lang="en-US" sz="2400" kern="0" dirty="0" smtClean="0">
                    <a:solidFill>
                      <a:prstClr val="black"/>
                    </a:solidFill>
                    <a:latin typeface="Times New Roman" panose="02020603050405020304" pitchFamily="18" charset="0"/>
                    <a:cs typeface="Times New Roman" panose="02020603050405020304" pitchFamily="18" charset="0"/>
                  </a:rPr>
                  <a:t>Find the relationship between </a:t>
                </a:r>
                <a14:m>
                  <m:oMath xmlns:m="http://schemas.openxmlformats.org/officeDocument/2006/math">
                    <m:r>
                      <a:rPr lang="en-US" sz="2400" i="1" kern="0" dirty="0" smtClean="0">
                        <a:solidFill>
                          <a:prstClr val="black"/>
                        </a:solidFill>
                        <a:latin typeface="Cambria Math" panose="02040503050406030204" pitchFamily="18" charset="0"/>
                        <a:cs typeface="Times New Roman" panose="02020603050405020304" pitchFamily="18" charset="0"/>
                      </a:rPr>
                      <m:t>𝐵</m:t>
                    </m:r>
                    <m:r>
                      <a:rPr lang="en-US" sz="2400" b="0" i="1" kern="0" dirty="0" smtClean="0">
                        <a:solidFill>
                          <a:prstClr val="black"/>
                        </a:solidFill>
                        <a:latin typeface="Cambria Math" panose="02040503050406030204" pitchFamily="18" charset="0"/>
                        <a:cs typeface="Times New Roman" panose="02020603050405020304" pitchFamily="18" charset="0"/>
                      </a:rPr>
                      <m:t>=</m:t>
                    </m:r>
                    <m:sSub>
                      <m:sSubPr>
                        <m:ctrlPr>
                          <a:rPr lang="en-US" sz="2400" b="0" i="1" kern="0" dirty="0" smtClean="0">
                            <a:solidFill>
                              <a:prstClr val="black"/>
                            </a:solidFill>
                            <a:latin typeface="Cambria Math" panose="02040503050406030204" pitchFamily="18" charset="0"/>
                            <a:cs typeface="Times New Roman" panose="02020603050405020304" pitchFamily="18" charset="0"/>
                          </a:rPr>
                        </m:ctrlPr>
                      </m:sSubPr>
                      <m:e>
                        <m:r>
                          <a:rPr lang="en-US" sz="2400" b="0" i="1" kern="0" dirty="0" smtClean="0">
                            <a:solidFill>
                              <a:prstClr val="black"/>
                            </a:solidFill>
                            <a:latin typeface="Cambria Math" panose="02040503050406030204" pitchFamily="18" charset="0"/>
                            <a:cs typeface="Times New Roman" panose="02020603050405020304" pitchFamily="18" charset="0"/>
                          </a:rPr>
                          <m:t>𝑏</m:t>
                        </m:r>
                      </m:e>
                      <m:sub>
                        <m:r>
                          <a:rPr lang="en-US" sz="2400" b="0" i="1" kern="0" dirty="0" smtClean="0">
                            <a:solidFill>
                              <a:prstClr val="black"/>
                            </a:solidFill>
                            <a:latin typeface="Cambria Math" panose="02040503050406030204" pitchFamily="18" charset="0"/>
                            <a:cs typeface="Times New Roman" panose="02020603050405020304" pitchFamily="18" charset="0"/>
                          </a:rPr>
                          <m:t>𝑖𝑗</m:t>
                        </m:r>
                      </m:sub>
                    </m:sSub>
                  </m:oMath>
                </a14:m>
                <a:r>
                  <a:rPr lang="en-US" sz="2400" kern="0" dirty="0" smtClean="0">
                    <a:solidFill>
                      <a:prstClr val="black"/>
                    </a:solidFill>
                    <a:latin typeface="Times New Roman" panose="02020603050405020304" pitchFamily="18" charset="0"/>
                    <a:cs typeface="Times New Roman" panose="02020603050405020304" pitchFamily="18" charset="0"/>
                  </a:rPr>
                  <a:t> and </a:t>
                </a:r>
                <a14:m>
                  <m:oMath xmlns:m="http://schemas.openxmlformats.org/officeDocument/2006/math">
                    <m:r>
                      <a:rPr lang="en-US" sz="2400" i="1" kern="0" dirty="0" smtClean="0">
                        <a:solidFill>
                          <a:prstClr val="black"/>
                        </a:solidFill>
                        <a:latin typeface="Cambria Math" panose="02040503050406030204" pitchFamily="18" charset="0"/>
                        <a:cs typeface="Times New Roman" panose="02020603050405020304" pitchFamily="18" charset="0"/>
                      </a:rPr>
                      <m:t>𝐷</m:t>
                    </m:r>
                    <m:r>
                      <a:rPr lang="en-US" sz="2400" b="0" i="1" kern="0" dirty="0" smtClean="0">
                        <a:solidFill>
                          <a:prstClr val="black"/>
                        </a:solidFill>
                        <a:latin typeface="Cambria Math" panose="02040503050406030204" pitchFamily="18" charset="0"/>
                        <a:cs typeface="Times New Roman" panose="02020603050405020304" pitchFamily="18" charset="0"/>
                      </a:rPr>
                      <m:t>=</m:t>
                    </m:r>
                    <m:sSub>
                      <m:sSubPr>
                        <m:ctrlPr>
                          <a:rPr lang="en-US" sz="2400" b="0" i="1" kern="0" dirty="0" smtClean="0">
                            <a:solidFill>
                              <a:prstClr val="black"/>
                            </a:solidFill>
                            <a:latin typeface="Cambria Math" panose="02040503050406030204" pitchFamily="18" charset="0"/>
                            <a:cs typeface="Times New Roman" panose="02020603050405020304" pitchFamily="18" charset="0"/>
                          </a:rPr>
                        </m:ctrlPr>
                      </m:sSubPr>
                      <m:e>
                        <m:r>
                          <a:rPr lang="en-US" sz="2400" b="0" i="1" kern="0" dirty="0" smtClean="0">
                            <a:solidFill>
                              <a:prstClr val="black"/>
                            </a:solidFill>
                            <a:latin typeface="Cambria Math" panose="02040503050406030204" pitchFamily="18" charset="0"/>
                            <a:cs typeface="Times New Roman" panose="02020603050405020304" pitchFamily="18" charset="0"/>
                          </a:rPr>
                          <m:t>𝑑</m:t>
                        </m:r>
                      </m:e>
                      <m:sub>
                        <m:r>
                          <a:rPr lang="en-US" sz="2400" b="0" i="1" kern="0" dirty="0" smtClean="0">
                            <a:solidFill>
                              <a:prstClr val="black"/>
                            </a:solidFill>
                            <a:latin typeface="Cambria Math" panose="02040503050406030204" pitchFamily="18" charset="0"/>
                            <a:cs typeface="Times New Roman" panose="02020603050405020304" pitchFamily="18" charset="0"/>
                          </a:rPr>
                          <m:t>𝑖𝑗</m:t>
                        </m:r>
                      </m:sub>
                    </m:sSub>
                  </m:oMath>
                </a14:m>
                <a:endParaRPr lang="en-US" kern="0" dirty="0">
                  <a:solidFill>
                    <a:sysClr val="windowText" lastClr="000000"/>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649004" y="221387"/>
                <a:ext cx="6903044" cy="491417"/>
              </a:xfrm>
              <a:prstGeom prst="rect">
                <a:avLst/>
              </a:prstGeom>
              <a:blipFill rotWithShape="0">
                <a:blip r:embed="rId2"/>
                <a:stretch>
                  <a:fillRect l="-1147" t="-9877" b="-20988"/>
                </a:stretch>
              </a:blipFill>
            </p:spPr>
            <p:txBody>
              <a:bodyPr/>
              <a:lstStyle/>
              <a:p>
                <a:r>
                  <a:rPr lang="en-US">
                    <a:noFill/>
                  </a:rPr>
                  <a:t> </a:t>
                </a:r>
              </a:p>
            </p:txBody>
          </p:sp>
        </mc:Fallback>
      </mc:AlternateContent>
      <p:pic>
        <p:nvPicPr>
          <p:cNvPr id="2" name="Picture 1"/>
          <p:cNvPicPr>
            <a:picLocks noChangeAspect="1"/>
          </p:cNvPicPr>
          <p:nvPr/>
        </p:nvPicPr>
        <p:blipFill>
          <a:blip r:embed="rId3"/>
          <a:stretch>
            <a:fillRect/>
          </a:stretch>
        </p:blipFill>
        <p:spPr>
          <a:xfrm>
            <a:off x="173222" y="1008678"/>
            <a:ext cx="11845555" cy="4840644"/>
          </a:xfrm>
          <a:prstGeom prst="rect">
            <a:avLst/>
          </a:prstGeom>
        </p:spPr>
      </p:pic>
    </p:spTree>
    <p:extLst>
      <p:ext uri="{BB962C8B-B14F-4D97-AF65-F5344CB8AC3E}">
        <p14:creationId xmlns:p14="http://schemas.microsoft.com/office/powerpoint/2010/main" val="4234994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Rectangle 9"/>
              <p:cNvSpPr/>
              <p:nvPr/>
            </p:nvSpPr>
            <p:spPr>
              <a:xfrm>
                <a:off x="649004" y="221387"/>
                <a:ext cx="6903044" cy="491417"/>
              </a:xfrm>
              <a:prstGeom prst="rect">
                <a:avLst/>
              </a:prstGeom>
            </p:spPr>
            <p:txBody>
              <a:bodyPr wrap="none">
                <a:spAutoFit/>
              </a:bodyPr>
              <a:lstStyle/>
              <a:p>
                <a:pPr marL="285750" lvl="0" indent="-285750">
                  <a:buFont typeface="Arial" panose="020B0604020202020204" pitchFamily="34" charset="0"/>
                  <a:buChar char="•"/>
                  <a:defRPr/>
                </a:pPr>
                <a:r>
                  <a:rPr lang="en-US" sz="2400" kern="0" dirty="0" smtClean="0">
                    <a:solidFill>
                      <a:prstClr val="black"/>
                    </a:solidFill>
                    <a:latin typeface="Times New Roman" panose="02020603050405020304" pitchFamily="18" charset="0"/>
                    <a:cs typeface="Times New Roman" panose="02020603050405020304" pitchFamily="18" charset="0"/>
                  </a:rPr>
                  <a:t>Find the relationship between </a:t>
                </a:r>
                <a14:m>
                  <m:oMath xmlns:m="http://schemas.openxmlformats.org/officeDocument/2006/math">
                    <m:r>
                      <a:rPr lang="en-US" sz="2400" i="1" kern="0" dirty="0" smtClean="0">
                        <a:solidFill>
                          <a:prstClr val="black"/>
                        </a:solidFill>
                        <a:latin typeface="Cambria Math" panose="02040503050406030204" pitchFamily="18" charset="0"/>
                        <a:cs typeface="Times New Roman" panose="02020603050405020304" pitchFamily="18" charset="0"/>
                      </a:rPr>
                      <m:t>𝐵</m:t>
                    </m:r>
                    <m:r>
                      <a:rPr lang="en-US" sz="2400" b="0" i="1" kern="0" dirty="0" smtClean="0">
                        <a:solidFill>
                          <a:prstClr val="black"/>
                        </a:solidFill>
                        <a:latin typeface="Cambria Math" panose="02040503050406030204" pitchFamily="18" charset="0"/>
                        <a:cs typeface="Times New Roman" panose="02020603050405020304" pitchFamily="18" charset="0"/>
                      </a:rPr>
                      <m:t>=</m:t>
                    </m:r>
                    <m:sSub>
                      <m:sSubPr>
                        <m:ctrlPr>
                          <a:rPr lang="en-US" sz="2400" b="0" i="1" kern="0" dirty="0" smtClean="0">
                            <a:solidFill>
                              <a:prstClr val="black"/>
                            </a:solidFill>
                            <a:latin typeface="Cambria Math" panose="02040503050406030204" pitchFamily="18" charset="0"/>
                            <a:cs typeface="Times New Roman" panose="02020603050405020304" pitchFamily="18" charset="0"/>
                          </a:rPr>
                        </m:ctrlPr>
                      </m:sSubPr>
                      <m:e>
                        <m:r>
                          <a:rPr lang="en-US" sz="2400" b="0" i="1" kern="0" dirty="0" smtClean="0">
                            <a:solidFill>
                              <a:prstClr val="black"/>
                            </a:solidFill>
                            <a:latin typeface="Cambria Math" panose="02040503050406030204" pitchFamily="18" charset="0"/>
                            <a:cs typeface="Times New Roman" panose="02020603050405020304" pitchFamily="18" charset="0"/>
                          </a:rPr>
                          <m:t>𝑏</m:t>
                        </m:r>
                      </m:e>
                      <m:sub>
                        <m:r>
                          <a:rPr lang="en-US" sz="2400" b="0" i="1" kern="0" dirty="0" smtClean="0">
                            <a:solidFill>
                              <a:prstClr val="black"/>
                            </a:solidFill>
                            <a:latin typeface="Cambria Math" panose="02040503050406030204" pitchFamily="18" charset="0"/>
                            <a:cs typeface="Times New Roman" panose="02020603050405020304" pitchFamily="18" charset="0"/>
                          </a:rPr>
                          <m:t>𝑖𝑗</m:t>
                        </m:r>
                      </m:sub>
                    </m:sSub>
                  </m:oMath>
                </a14:m>
                <a:r>
                  <a:rPr lang="en-US" sz="2400" kern="0" dirty="0" smtClean="0">
                    <a:solidFill>
                      <a:prstClr val="black"/>
                    </a:solidFill>
                    <a:latin typeface="Times New Roman" panose="02020603050405020304" pitchFamily="18" charset="0"/>
                    <a:cs typeface="Times New Roman" panose="02020603050405020304" pitchFamily="18" charset="0"/>
                  </a:rPr>
                  <a:t> and </a:t>
                </a:r>
                <a14:m>
                  <m:oMath xmlns:m="http://schemas.openxmlformats.org/officeDocument/2006/math">
                    <m:r>
                      <a:rPr lang="en-US" sz="2400" i="1" kern="0" dirty="0" smtClean="0">
                        <a:solidFill>
                          <a:prstClr val="black"/>
                        </a:solidFill>
                        <a:latin typeface="Cambria Math" panose="02040503050406030204" pitchFamily="18" charset="0"/>
                        <a:cs typeface="Times New Roman" panose="02020603050405020304" pitchFamily="18" charset="0"/>
                      </a:rPr>
                      <m:t>𝐷</m:t>
                    </m:r>
                    <m:r>
                      <a:rPr lang="en-US" sz="2400" b="0" i="1" kern="0" dirty="0" smtClean="0">
                        <a:solidFill>
                          <a:prstClr val="black"/>
                        </a:solidFill>
                        <a:latin typeface="Cambria Math" panose="02040503050406030204" pitchFamily="18" charset="0"/>
                        <a:cs typeface="Times New Roman" panose="02020603050405020304" pitchFamily="18" charset="0"/>
                      </a:rPr>
                      <m:t>=</m:t>
                    </m:r>
                    <m:sSub>
                      <m:sSubPr>
                        <m:ctrlPr>
                          <a:rPr lang="en-US" sz="2400" b="0" i="1" kern="0" dirty="0" smtClean="0">
                            <a:solidFill>
                              <a:prstClr val="black"/>
                            </a:solidFill>
                            <a:latin typeface="Cambria Math" panose="02040503050406030204" pitchFamily="18" charset="0"/>
                            <a:cs typeface="Times New Roman" panose="02020603050405020304" pitchFamily="18" charset="0"/>
                          </a:rPr>
                        </m:ctrlPr>
                      </m:sSubPr>
                      <m:e>
                        <m:r>
                          <a:rPr lang="en-US" sz="2400" b="0" i="1" kern="0" dirty="0" smtClean="0">
                            <a:solidFill>
                              <a:prstClr val="black"/>
                            </a:solidFill>
                            <a:latin typeface="Cambria Math" panose="02040503050406030204" pitchFamily="18" charset="0"/>
                            <a:cs typeface="Times New Roman" panose="02020603050405020304" pitchFamily="18" charset="0"/>
                          </a:rPr>
                          <m:t>𝑑</m:t>
                        </m:r>
                      </m:e>
                      <m:sub>
                        <m:r>
                          <a:rPr lang="en-US" sz="2400" b="0" i="1" kern="0" dirty="0" smtClean="0">
                            <a:solidFill>
                              <a:prstClr val="black"/>
                            </a:solidFill>
                            <a:latin typeface="Cambria Math" panose="02040503050406030204" pitchFamily="18" charset="0"/>
                            <a:cs typeface="Times New Roman" panose="02020603050405020304" pitchFamily="18" charset="0"/>
                          </a:rPr>
                          <m:t>𝑖𝑗</m:t>
                        </m:r>
                      </m:sub>
                    </m:sSub>
                  </m:oMath>
                </a14:m>
                <a:endParaRPr lang="en-US" kern="0" dirty="0">
                  <a:solidFill>
                    <a:sysClr val="windowText" lastClr="000000"/>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649004" y="221387"/>
                <a:ext cx="6903044" cy="491417"/>
              </a:xfrm>
              <a:prstGeom prst="rect">
                <a:avLst/>
              </a:prstGeom>
              <a:blipFill rotWithShape="0">
                <a:blip r:embed="rId2"/>
                <a:stretch>
                  <a:fillRect l="-1147" t="-9877" b="-20988"/>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762685" y="1081116"/>
            <a:ext cx="10571380" cy="3743268"/>
          </a:xfrm>
          <a:prstGeom prst="rect">
            <a:avLst/>
          </a:prstGeom>
        </p:spPr>
      </p:pic>
    </p:spTree>
    <p:extLst>
      <p:ext uri="{BB962C8B-B14F-4D97-AF65-F5344CB8AC3E}">
        <p14:creationId xmlns:p14="http://schemas.microsoft.com/office/powerpoint/2010/main" val="8233477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Rectangle 9"/>
              <p:cNvSpPr/>
              <p:nvPr/>
            </p:nvSpPr>
            <p:spPr>
              <a:xfrm>
                <a:off x="649004" y="221387"/>
                <a:ext cx="6903044" cy="491417"/>
              </a:xfrm>
              <a:prstGeom prst="rect">
                <a:avLst/>
              </a:prstGeom>
            </p:spPr>
            <p:txBody>
              <a:bodyPr wrap="none">
                <a:spAutoFit/>
              </a:bodyPr>
              <a:lstStyle/>
              <a:p>
                <a:pPr marL="285750" lvl="0" indent="-285750">
                  <a:buFont typeface="Arial" panose="020B0604020202020204" pitchFamily="34" charset="0"/>
                  <a:buChar char="•"/>
                  <a:defRPr/>
                </a:pPr>
                <a:r>
                  <a:rPr lang="en-US" sz="2400" kern="0" dirty="0" smtClean="0">
                    <a:solidFill>
                      <a:prstClr val="black"/>
                    </a:solidFill>
                    <a:latin typeface="Times New Roman" panose="02020603050405020304" pitchFamily="18" charset="0"/>
                    <a:cs typeface="Times New Roman" panose="02020603050405020304" pitchFamily="18" charset="0"/>
                  </a:rPr>
                  <a:t>Find the relationship between </a:t>
                </a:r>
                <a14:m>
                  <m:oMath xmlns:m="http://schemas.openxmlformats.org/officeDocument/2006/math">
                    <m:r>
                      <a:rPr lang="en-US" sz="2400" i="1" kern="0" dirty="0" smtClean="0">
                        <a:solidFill>
                          <a:prstClr val="black"/>
                        </a:solidFill>
                        <a:latin typeface="Cambria Math" panose="02040503050406030204" pitchFamily="18" charset="0"/>
                        <a:cs typeface="Times New Roman" panose="02020603050405020304" pitchFamily="18" charset="0"/>
                      </a:rPr>
                      <m:t>𝐵</m:t>
                    </m:r>
                    <m:r>
                      <a:rPr lang="en-US" sz="2400" b="0" i="1" kern="0" dirty="0" smtClean="0">
                        <a:solidFill>
                          <a:prstClr val="black"/>
                        </a:solidFill>
                        <a:latin typeface="Cambria Math" panose="02040503050406030204" pitchFamily="18" charset="0"/>
                        <a:cs typeface="Times New Roman" panose="02020603050405020304" pitchFamily="18" charset="0"/>
                      </a:rPr>
                      <m:t>=</m:t>
                    </m:r>
                    <m:sSub>
                      <m:sSubPr>
                        <m:ctrlPr>
                          <a:rPr lang="en-US" sz="2400" b="0" i="1" kern="0" dirty="0" smtClean="0">
                            <a:solidFill>
                              <a:prstClr val="black"/>
                            </a:solidFill>
                            <a:latin typeface="Cambria Math" panose="02040503050406030204" pitchFamily="18" charset="0"/>
                            <a:cs typeface="Times New Roman" panose="02020603050405020304" pitchFamily="18" charset="0"/>
                          </a:rPr>
                        </m:ctrlPr>
                      </m:sSubPr>
                      <m:e>
                        <m:r>
                          <a:rPr lang="en-US" sz="2400" b="0" i="1" kern="0" dirty="0" smtClean="0">
                            <a:solidFill>
                              <a:prstClr val="black"/>
                            </a:solidFill>
                            <a:latin typeface="Cambria Math" panose="02040503050406030204" pitchFamily="18" charset="0"/>
                            <a:cs typeface="Times New Roman" panose="02020603050405020304" pitchFamily="18" charset="0"/>
                          </a:rPr>
                          <m:t>𝑏</m:t>
                        </m:r>
                      </m:e>
                      <m:sub>
                        <m:r>
                          <a:rPr lang="en-US" sz="2400" b="0" i="1" kern="0" dirty="0" smtClean="0">
                            <a:solidFill>
                              <a:prstClr val="black"/>
                            </a:solidFill>
                            <a:latin typeface="Cambria Math" panose="02040503050406030204" pitchFamily="18" charset="0"/>
                            <a:cs typeface="Times New Roman" panose="02020603050405020304" pitchFamily="18" charset="0"/>
                          </a:rPr>
                          <m:t>𝑖𝑗</m:t>
                        </m:r>
                      </m:sub>
                    </m:sSub>
                  </m:oMath>
                </a14:m>
                <a:r>
                  <a:rPr lang="en-US" sz="2400" kern="0" dirty="0" smtClean="0">
                    <a:solidFill>
                      <a:prstClr val="black"/>
                    </a:solidFill>
                    <a:latin typeface="Times New Roman" panose="02020603050405020304" pitchFamily="18" charset="0"/>
                    <a:cs typeface="Times New Roman" panose="02020603050405020304" pitchFamily="18" charset="0"/>
                  </a:rPr>
                  <a:t> and </a:t>
                </a:r>
                <a14:m>
                  <m:oMath xmlns:m="http://schemas.openxmlformats.org/officeDocument/2006/math">
                    <m:r>
                      <a:rPr lang="en-US" sz="2400" i="1" kern="0" dirty="0" smtClean="0">
                        <a:solidFill>
                          <a:prstClr val="black"/>
                        </a:solidFill>
                        <a:latin typeface="Cambria Math" panose="02040503050406030204" pitchFamily="18" charset="0"/>
                        <a:cs typeface="Times New Roman" panose="02020603050405020304" pitchFamily="18" charset="0"/>
                      </a:rPr>
                      <m:t>𝐷</m:t>
                    </m:r>
                    <m:r>
                      <a:rPr lang="en-US" sz="2400" b="0" i="1" kern="0" dirty="0" smtClean="0">
                        <a:solidFill>
                          <a:prstClr val="black"/>
                        </a:solidFill>
                        <a:latin typeface="Cambria Math" panose="02040503050406030204" pitchFamily="18" charset="0"/>
                        <a:cs typeface="Times New Roman" panose="02020603050405020304" pitchFamily="18" charset="0"/>
                      </a:rPr>
                      <m:t>=</m:t>
                    </m:r>
                    <m:sSub>
                      <m:sSubPr>
                        <m:ctrlPr>
                          <a:rPr lang="en-US" sz="2400" b="0" i="1" kern="0" dirty="0" smtClean="0">
                            <a:solidFill>
                              <a:prstClr val="black"/>
                            </a:solidFill>
                            <a:latin typeface="Cambria Math" panose="02040503050406030204" pitchFamily="18" charset="0"/>
                            <a:cs typeface="Times New Roman" panose="02020603050405020304" pitchFamily="18" charset="0"/>
                          </a:rPr>
                        </m:ctrlPr>
                      </m:sSubPr>
                      <m:e>
                        <m:r>
                          <a:rPr lang="en-US" sz="2400" b="0" i="1" kern="0" dirty="0" smtClean="0">
                            <a:solidFill>
                              <a:prstClr val="black"/>
                            </a:solidFill>
                            <a:latin typeface="Cambria Math" panose="02040503050406030204" pitchFamily="18" charset="0"/>
                            <a:cs typeface="Times New Roman" panose="02020603050405020304" pitchFamily="18" charset="0"/>
                          </a:rPr>
                          <m:t>𝑑</m:t>
                        </m:r>
                      </m:e>
                      <m:sub>
                        <m:r>
                          <a:rPr lang="en-US" sz="2400" b="0" i="1" kern="0" dirty="0" smtClean="0">
                            <a:solidFill>
                              <a:prstClr val="black"/>
                            </a:solidFill>
                            <a:latin typeface="Cambria Math" panose="02040503050406030204" pitchFamily="18" charset="0"/>
                            <a:cs typeface="Times New Roman" panose="02020603050405020304" pitchFamily="18" charset="0"/>
                          </a:rPr>
                          <m:t>𝑖𝑗</m:t>
                        </m:r>
                      </m:sub>
                    </m:sSub>
                  </m:oMath>
                </a14:m>
                <a:endParaRPr lang="en-US" kern="0" dirty="0">
                  <a:solidFill>
                    <a:sysClr val="windowText" lastClr="000000"/>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649004" y="221387"/>
                <a:ext cx="6903044" cy="491417"/>
              </a:xfrm>
              <a:prstGeom prst="rect">
                <a:avLst/>
              </a:prstGeom>
              <a:blipFill rotWithShape="0">
                <a:blip r:embed="rId2"/>
                <a:stretch>
                  <a:fillRect l="-1147" t="-9877" b="-20988"/>
                </a:stretch>
              </a:blipFill>
            </p:spPr>
            <p:txBody>
              <a:bodyPr/>
              <a:lstStyle/>
              <a:p>
                <a:r>
                  <a:rPr lang="en-US">
                    <a:noFill/>
                  </a:rPr>
                  <a:t> </a:t>
                </a:r>
              </a:p>
            </p:txBody>
          </p:sp>
        </mc:Fallback>
      </mc:AlternateContent>
      <p:pic>
        <p:nvPicPr>
          <p:cNvPr id="2" name="Picture 1"/>
          <p:cNvPicPr>
            <a:picLocks noChangeAspect="1"/>
          </p:cNvPicPr>
          <p:nvPr/>
        </p:nvPicPr>
        <p:blipFill>
          <a:blip r:embed="rId3"/>
          <a:stretch>
            <a:fillRect/>
          </a:stretch>
        </p:blipFill>
        <p:spPr>
          <a:xfrm>
            <a:off x="504825" y="813615"/>
            <a:ext cx="11052163" cy="5923112"/>
          </a:xfrm>
          <a:prstGeom prst="rect">
            <a:avLst/>
          </a:prstGeom>
        </p:spPr>
      </p:pic>
    </p:spTree>
    <p:extLst>
      <p:ext uri="{BB962C8B-B14F-4D97-AF65-F5344CB8AC3E}">
        <p14:creationId xmlns:p14="http://schemas.microsoft.com/office/powerpoint/2010/main" val="3355738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Rectangle 9"/>
              <p:cNvSpPr/>
              <p:nvPr/>
            </p:nvSpPr>
            <p:spPr>
              <a:xfrm>
                <a:off x="649004" y="221387"/>
                <a:ext cx="6903044" cy="491417"/>
              </a:xfrm>
              <a:prstGeom prst="rect">
                <a:avLst/>
              </a:prstGeom>
            </p:spPr>
            <p:txBody>
              <a:bodyPr wrap="none">
                <a:spAutoFit/>
              </a:bodyPr>
              <a:lstStyle/>
              <a:p>
                <a:pPr marL="285750" lvl="0" indent="-285750">
                  <a:buFont typeface="Arial" panose="020B0604020202020204" pitchFamily="34" charset="0"/>
                  <a:buChar char="•"/>
                  <a:defRPr/>
                </a:pPr>
                <a:r>
                  <a:rPr lang="en-US" sz="2400" kern="0" dirty="0" smtClean="0">
                    <a:solidFill>
                      <a:prstClr val="black"/>
                    </a:solidFill>
                    <a:latin typeface="Times New Roman" panose="02020603050405020304" pitchFamily="18" charset="0"/>
                    <a:cs typeface="Times New Roman" panose="02020603050405020304" pitchFamily="18" charset="0"/>
                  </a:rPr>
                  <a:t>Find the relationship between </a:t>
                </a:r>
                <a14:m>
                  <m:oMath xmlns:m="http://schemas.openxmlformats.org/officeDocument/2006/math">
                    <m:r>
                      <a:rPr lang="en-US" sz="2400" i="1" kern="0" dirty="0" smtClean="0">
                        <a:solidFill>
                          <a:prstClr val="black"/>
                        </a:solidFill>
                        <a:latin typeface="Cambria Math" panose="02040503050406030204" pitchFamily="18" charset="0"/>
                        <a:cs typeface="Times New Roman" panose="02020603050405020304" pitchFamily="18" charset="0"/>
                      </a:rPr>
                      <m:t>𝐵</m:t>
                    </m:r>
                    <m:r>
                      <a:rPr lang="en-US" sz="2400" b="0" i="1" kern="0" dirty="0" smtClean="0">
                        <a:solidFill>
                          <a:prstClr val="black"/>
                        </a:solidFill>
                        <a:latin typeface="Cambria Math" panose="02040503050406030204" pitchFamily="18" charset="0"/>
                        <a:cs typeface="Times New Roman" panose="02020603050405020304" pitchFamily="18" charset="0"/>
                      </a:rPr>
                      <m:t>=</m:t>
                    </m:r>
                    <m:sSub>
                      <m:sSubPr>
                        <m:ctrlPr>
                          <a:rPr lang="en-US" sz="2400" b="0" i="1" kern="0" dirty="0" smtClean="0">
                            <a:solidFill>
                              <a:prstClr val="black"/>
                            </a:solidFill>
                            <a:latin typeface="Cambria Math" panose="02040503050406030204" pitchFamily="18" charset="0"/>
                            <a:cs typeface="Times New Roman" panose="02020603050405020304" pitchFamily="18" charset="0"/>
                          </a:rPr>
                        </m:ctrlPr>
                      </m:sSubPr>
                      <m:e>
                        <m:r>
                          <a:rPr lang="en-US" sz="2400" b="0" i="1" kern="0" dirty="0" smtClean="0">
                            <a:solidFill>
                              <a:prstClr val="black"/>
                            </a:solidFill>
                            <a:latin typeface="Cambria Math" panose="02040503050406030204" pitchFamily="18" charset="0"/>
                            <a:cs typeface="Times New Roman" panose="02020603050405020304" pitchFamily="18" charset="0"/>
                          </a:rPr>
                          <m:t>𝑏</m:t>
                        </m:r>
                      </m:e>
                      <m:sub>
                        <m:r>
                          <a:rPr lang="en-US" sz="2400" b="0" i="1" kern="0" dirty="0" smtClean="0">
                            <a:solidFill>
                              <a:prstClr val="black"/>
                            </a:solidFill>
                            <a:latin typeface="Cambria Math" panose="02040503050406030204" pitchFamily="18" charset="0"/>
                            <a:cs typeface="Times New Roman" panose="02020603050405020304" pitchFamily="18" charset="0"/>
                          </a:rPr>
                          <m:t>𝑖𝑗</m:t>
                        </m:r>
                      </m:sub>
                    </m:sSub>
                  </m:oMath>
                </a14:m>
                <a:r>
                  <a:rPr lang="en-US" sz="2400" kern="0" dirty="0" smtClean="0">
                    <a:solidFill>
                      <a:prstClr val="black"/>
                    </a:solidFill>
                    <a:latin typeface="Times New Roman" panose="02020603050405020304" pitchFamily="18" charset="0"/>
                    <a:cs typeface="Times New Roman" panose="02020603050405020304" pitchFamily="18" charset="0"/>
                  </a:rPr>
                  <a:t> and </a:t>
                </a:r>
                <a14:m>
                  <m:oMath xmlns:m="http://schemas.openxmlformats.org/officeDocument/2006/math">
                    <m:r>
                      <a:rPr lang="en-US" sz="2400" i="1" kern="0" dirty="0" smtClean="0">
                        <a:solidFill>
                          <a:prstClr val="black"/>
                        </a:solidFill>
                        <a:latin typeface="Cambria Math" panose="02040503050406030204" pitchFamily="18" charset="0"/>
                        <a:cs typeface="Times New Roman" panose="02020603050405020304" pitchFamily="18" charset="0"/>
                      </a:rPr>
                      <m:t>𝐷</m:t>
                    </m:r>
                    <m:r>
                      <a:rPr lang="en-US" sz="2400" b="0" i="1" kern="0" dirty="0" smtClean="0">
                        <a:solidFill>
                          <a:prstClr val="black"/>
                        </a:solidFill>
                        <a:latin typeface="Cambria Math" panose="02040503050406030204" pitchFamily="18" charset="0"/>
                        <a:cs typeface="Times New Roman" panose="02020603050405020304" pitchFamily="18" charset="0"/>
                      </a:rPr>
                      <m:t>=</m:t>
                    </m:r>
                    <m:sSub>
                      <m:sSubPr>
                        <m:ctrlPr>
                          <a:rPr lang="en-US" sz="2400" b="0" i="1" kern="0" dirty="0" smtClean="0">
                            <a:solidFill>
                              <a:prstClr val="black"/>
                            </a:solidFill>
                            <a:latin typeface="Cambria Math" panose="02040503050406030204" pitchFamily="18" charset="0"/>
                            <a:cs typeface="Times New Roman" panose="02020603050405020304" pitchFamily="18" charset="0"/>
                          </a:rPr>
                        </m:ctrlPr>
                      </m:sSubPr>
                      <m:e>
                        <m:r>
                          <a:rPr lang="en-US" sz="2400" b="0" i="1" kern="0" dirty="0" smtClean="0">
                            <a:solidFill>
                              <a:prstClr val="black"/>
                            </a:solidFill>
                            <a:latin typeface="Cambria Math" panose="02040503050406030204" pitchFamily="18" charset="0"/>
                            <a:cs typeface="Times New Roman" panose="02020603050405020304" pitchFamily="18" charset="0"/>
                          </a:rPr>
                          <m:t>𝑑</m:t>
                        </m:r>
                      </m:e>
                      <m:sub>
                        <m:r>
                          <a:rPr lang="en-US" sz="2400" b="0" i="1" kern="0" dirty="0" smtClean="0">
                            <a:solidFill>
                              <a:prstClr val="black"/>
                            </a:solidFill>
                            <a:latin typeface="Cambria Math" panose="02040503050406030204" pitchFamily="18" charset="0"/>
                            <a:cs typeface="Times New Roman" panose="02020603050405020304" pitchFamily="18" charset="0"/>
                          </a:rPr>
                          <m:t>𝑖𝑗</m:t>
                        </m:r>
                      </m:sub>
                    </m:sSub>
                  </m:oMath>
                </a14:m>
                <a:endParaRPr lang="en-US" kern="0" dirty="0">
                  <a:solidFill>
                    <a:sysClr val="windowText" lastClr="000000"/>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649004" y="221387"/>
                <a:ext cx="6903044" cy="491417"/>
              </a:xfrm>
              <a:prstGeom prst="rect">
                <a:avLst/>
              </a:prstGeom>
              <a:blipFill rotWithShape="0">
                <a:blip r:embed="rId2"/>
                <a:stretch>
                  <a:fillRect l="-1147" t="-9877" b="-20988"/>
                </a:stretch>
              </a:blipFill>
            </p:spPr>
            <p:txBody>
              <a:bodyPr/>
              <a:lstStyle/>
              <a:p>
                <a:r>
                  <a:rPr lang="en-US">
                    <a:noFill/>
                  </a:rPr>
                  <a:t> </a:t>
                </a:r>
              </a:p>
            </p:txBody>
          </p:sp>
        </mc:Fallback>
      </mc:AlternateContent>
      <p:pic>
        <p:nvPicPr>
          <p:cNvPr id="2" name="Picture 1"/>
          <p:cNvPicPr>
            <a:picLocks noChangeAspect="1"/>
          </p:cNvPicPr>
          <p:nvPr/>
        </p:nvPicPr>
        <p:blipFill>
          <a:blip r:embed="rId3"/>
          <a:stretch>
            <a:fillRect/>
          </a:stretch>
        </p:blipFill>
        <p:spPr>
          <a:xfrm>
            <a:off x="742949" y="912699"/>
            <a:ext cx="9806263" cy="5486838"/>
          </a:xfrm>
          <a:prstGeom prst="rect">
            <a:avLst/>
          </a:prstGeom>
        </p:spPr>
      </p:pic>
    </p:spTree>
    <p:extLst>
      <p:ext uri="{BB962C8B-B14F-4D97-AF65-F5344CB8AC3E}">
        <p14:creationId xmlns:p14="http://schemas.microsoft.com/office/powerpoint/2010/main" val="2397430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37828" y="528051"/>
            <a:ext cx="5392823" cy="523220"/>
          </a:xfrm>
          <a:prstGeom prst="rect">
            <a:avLst/>
          </a:prstGeom>
        </p:spPr>
        <p:txBody>
          <a:bodyPr wrap="none">
            <a:spAutoFit/>
          </a:bodyPr>
          <a:lstStyle/>
          <a:p>
            <a:r>
              <a:rPr lang="en-US" sz="2800" b="0" i="0" u="none" strike="noStrike" baseline="0" dirty="0" smtClean="0">
                <a:latin typeface="Times New Roman" panose="02020603050405020304" pitchFamily="18" charset="0"/>
                <a:cs typeface="Times New Roman" panose="02020603050405020304" pitchFamily="18" charset="0"/>
              </a:rPr>
              <a:t>Chapter 4 Multidimensional Scaling</a:t>
            </a:r>
            <a:endParaRPr lang="en-US" sz="2800" dirty="0">
              <a:latin typeface="Times New Roman" panose="02020603050405020304" pitchFamily="18" charset="0"/>
              <a:cs typeface="Times New Roman" panose="02020603050405020304" pitchFamily="18" charset="0"/>
            </a:endParaRPr>
          </a:p>
        </p:txBody>
      </p:sp>
      <p:cxnSp>
        <p:nvCxnSpPr>
          <p:cNvPr id="9" name="Straight Arrow Connector 8"/>
          <p:cNvCxnSpPr/>
          <p:nvPr/>
        </p:nvCxnSpPr>
        <p:spPr>
          <a:xfrm flipV="1">
            <a:off x="2959649" y="4652468"/>
            <a:ext cx="1381125" cy="1"/>
          </a:xfrm>
          <a:prstGeom prst="straightConnector1">
            <a:avLst/>
          </a:prstGeom>
          <a:ln w="79375">
            <a:tailEnd type="triangle"/>
          </a:ln>
        </p:spPr>
        <p:style>
          <a:lnRef idx="1">
            <a:schemeClr val="accent1"/>
          </a:lnRef>
          <a:fillRef idx="0">
            <a:schemeClr val="accent1"/>
          </a:fillRef>
          <a:effectRef idx="0">
            <a:schemeClr val="accent1"/>
          </a:effectRef>
          <a:fontRef idx="minor">
            <a:schemeClr val="tx1"/>
          </a:fontRef>
        </p:style>
      </p:cxnSp>
      <p:graphicFrame>
        <p:nvGraphicFramePr>
          <p:cNvPr id="13" name="Table 12"/>
          <p:cNvGraphicFramePr>
            <a:graphicFrameLocks noGrp="1"/>
          </p:cNvGraphicFramePr>
          <p:nvPr>
            <p:extLst>
              <p:ext uri="{D42A27DB-BD31-4B8C-83A1-F6EECF244321}">
                <p14:modId xmlns:p14="http://schemas.microsoft.com/office/powerpoint/2010/main" val="1572999330"/>
              </p:ext>
            </p:extLst>
          </p:nvPr>
        </p:nvGraphicFramePr>
        <p:xfrm>
          <a:off x="485775" y="3556046"/>
          <a:ext cx="2752053" cy="2851113"/>
        </p:xfrm>
        <a:graphic>
          <a:graphicData uri="http://schemas.openxmlformats.org/drawingml/2006/table">
            <a:tbl>
              <a:tblPr/>
              <a:tblGrid>
                <a:gridCol w="917351"/>
                <a:gridCol w="917351"/>
                <a:gridCol w="917351"/>
              </a:tblGrid>
              <a:tr h="336513">
                <a:tc>
                  <a:txBody>
                    <a:bodyPr/>
                    <a:lstStyle/>
                    <a:p>
                      <a:pPr algn="ctr" fontAlgn="b"/>
                      <a:r>
                        <a:rPr lang="en-US" sz="2000" b="1" i="0" u="none" strike="noStrike" dirty="0">
                          <a:solidFill>
                            <a:srgbClr val="0070C0"/>
                          </a:solidFill>
                          <a:effectLst/>
                          <a:latin typeface="Calibri" panose="020F0502020204030204" pitchFamily="34" charset="0"/>
                        </a:rPr>
                        <a:t> </a:t>
                      </a:r>
                      <a:r>
                        <a:rPr lang="en-US" sz="2000" b="1" i="0" u="none" strike="noStrike" dirty="0" smtClean="0">
                          <a:solidFill>
                            <a:srgbClr val="0070C0"/>
                          </a:solidFill>
                          <a:effectLst/>
                          <a:latin typeface="Calibri" panose="020F0502020204030204" pitchFamily="34" charset="0"/>
                        </a:rPr>
                        <a:t>Data X</a:t>
                      </a:r>
                      <a:endParaRPr lang="en-US" sz="2000" b="1" i="0" u="none" strike="noStrike" dirty="0">
                        <a:solidFill>
                          <a:srgbClr val="0070C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panose="020F0502020204030204" pitchFamily="34" charset="0"/>
                        </a:rPr>
                        <a:t>X1</a:t>
                      </a:r>
                      <a:endParaRPr lang="en-US" sz="20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panose="020F0502020204030204" pitchFamily="34" charset="0"/>
                        </a:rPr>
                        <a:t>X2</a:t>
                      </a:r>
                      <a:endParaRPr lang="en-US" sz="20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0234">
                <a:tc>
                  <a:txBody>
                    <a:bodyPr/>
                    <a:lstStyle/>
                    <a:p>
                      <a:pPr algn="ctr" fontAlgn="b"/>
                      <a:r>
                        <a:rPr lang="en-US" sz="2000" b="0" i="0" u="none" strike="noStrike">
                          <a:solidFill>
                            <a:srgbClr val="000000"/>
                          </a:solidFill>
                          <a:effectLst/>
                          <a:latin typeface="Calibri" panose="020F0502020204030204" pitchFamily="34" charset="0"/>
                        </a:rPr>
                        <a:t>b1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0234">
                <a:tc>
                  <a:txBody>
                    <a:bodyPr/>
                    <a:lstStyle/>
                    <a:p>
                      <a:pPr algn="ctr" fontAlgn="b"/>
                      <a:r>
                        <a:rPr lang="en-US" sz="2000" b="0" i="0" u="none" strike="noStrike">
                          <a:solidFill>
                            <a:srgbClr val="000000"/>
                          </a:solidFill>
                          <a:effectLst/>
                          <a:latin typeface="Calibri" panose="020F0502020204030204" pitchFamily="34" charset="0"/>
                        </a:rPr>
                        <a:t>b2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0234">
                <a:tc>
                  <a:txBody>
                    <a:bodyPr/>
                    <a:lstStyle/>
                    <a:p>
                      <a:pPr algn="ctr" fontAlgn="b"/>
                      <a:r>
                        <a:rPr lang="en-US" sz="2000" b="0" i="0" u="none" strike="noStrike">
                          <a:solidFill>
                            <a:srgbClr val="000000"/>
                          </a:solidFill>
                          <a:effectLst/>
                          <a:latin typeface="Calibri" panose="020F0502020204030204" pitchFamily="34" charset="0"/>
                        </a:rPr>
                        <a:t>b3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0234">
                <a:tc>
                  <a:txBody>
                    <a:bodyPr/>
                    <a:lstStyle/>
                    <a:p>
                      <a:pPr algn="ctr" fontAlgn="b"/>
                      <a:r>
                        <a:rPr lang="en-US" sz="20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0234">
                <a:tc>
                  <a:txBody>
                    <a:bodyPr/>
                    <a:lstStyle/>
                    <a:p>
                      <a:pPr algn="ctr" fontAlgn="b"/>
                      <a:r>
                        <a:rPr lang="en-US" sz="20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0234">
                <a:tc>
                  <a:txBody>
                    <a:bodyPr/>
                    <a:lstStyle/>
                    <a:p>
                      <a:pPr algn="ctr" fontAlgn="b"/>
                      <a:r>
                        <a:rPr lang="en-US" sz="20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0234">
                <a:tc>
                  <a:txBody>
                    <a:bodyPr/>
                    <a:lstStyle/>
                    <a:p>
                      <a:pPr algn="ctr" fontAlgn="b"/>
                      <a:r>
                        <a:rPr lang="en-US" sz="20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0234">
                <a:tc>
                  <a:txBody>
                    <a:bodyPr/>
                    <a:lstStyle/>
                    <a:p>
                      <a:pPr algn="ctr" fontAlgn="b"/>
                      <a:r>
                        <a:rPr lang="en-US" sz="20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pic>
        <p:nvPicPr>
          <p:cNvPr id="2" name="Picture 1"/>
          <p:cNvPicPr>
            <a:picLocks noChangeAspect="1"/>
          </p:cNvPicPr>
          <p:nvPr/>
        </p:nvPicPr>
        <p:blipFill>
          <a:blip r:embed="rId2"/>
          <a:stretch>
            <a:fillRect/>
          </a:stretch>
        </p:blipFill>
        <p:spPr>
          <a:xfrm>
            <a:off x="4421735" y="3790212"/>
            <a:ext cx="2877825" cy="1922568"/>
          </a:xfrm>
          <a:prstGeom prst="rect">
            <a:avLst/>
          </a:prstGeom>
        </p:spPr>
      </p:pic>
      <p:pic>
        <p:nvPicPr>
          <p:cNvPr id="3" name="Picture 2"/>
          <p:cNvPicPr>
            <a:picLocks noChangeAspect="1"/>
          </p:cNvPicPr>
          <p:nvPr/>
        </p:nvPicPr>
        <p:blipFill>
          <a:blip r:embed="rId3"/>
          <a:stretch>
            <a:fillRect/>
          </a:stretch>
        </p:blipFill>
        <p:spPr>
          <a:xfrm>
            <a:off x="8984214" y="83150"/>
            <a:ext cx="3192234" cy="1707518"/>
          </a:xfrm>
          <a:prstGeom prst="rect">
            <a:avLst/>
          </a:prstGeom>
        </p:spPr>
      </p:pic>
      <p:cxnSp>
        <p:nvCxnSpPr>
          <p:cNvPr id="10" name="Straight Arrow Connector 9"/>
          <p:cNvCxnSpPr/>
          <p:nvPr/>
        </p:nvCxnSpPr>
        <p:spPr>
          <a:xfrm>
            <a:off x="7442427" y="4641571"/>
            <a:ext cx="1228413" cy="7012"/>
          </a:xfrm>
          <a:prstGeom prst="straightConnector1">
            <a:avLst/>
          </a:prstGeom>
          <a:ln w="793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Rectangle 6"/>
              <p:cNvSpPr/>
              <p:nvPr/>
            </p:nvSpPr>
            <p:spPr>
              <a:xfrm>
                <a:off x="805225" y="2407825"/>
                <a:ext cx="1858586" cy="584775"/>
              </a:xfrm>
              <a:prstGeom prst="rect">
                <a:avLst/>
              </a:prstGeom>
            </p:spPr>
            <p:txBody>
              <a:bodyPr wrap="none">
                <a:spAutoFit/>
              </a:bodyPr>
              <a:lstStyle/>
              <a:p>
                <a:r>
                  <a:rPr lang="en-US" sz="3200" dirty="0" smtClean="0">
                    <a:solidFill>
                      <a:srgbClr val="0070C0"/>
                    </a:solidFill>
                    <a:cs typeface="Times New Roman" panose="02020603050405020304" pitchFamily="18" charset="0"/>
                  </a:rPr>
                  <a:t>Original </a:t>
                </a:r>
                <a14:m>
                  <m:oMath xmlns:m="http://schemas.openxmlformats.org/officeDocument/2006/math">
                    <m:r>
                      <a:rPr lang="en-US" sz="3200" i="1" dirty="0">
                        <a:solidFill>
                          <a:srgbClr val="0070C0"/>
                        </a:solidFill>
                        <a:latin typeface="Cambria Math" panose="02040503050406030204" pitchFamily="18" charset="0"/>
                        <a:cs typeface="Times New Roman" panose="02020603050405020304" pitchFamily="18" charset="0"/>
                      </a:rPr>
                      <m:t>𝑋</m:t>
                    </m:r>
                  </m:oMath>
                </a14:m>
                <a:endParaRPr lang="en-US" sz="3200" dirty="0"/>
              </a:p>
            </p:txBody>
          </p:sp>
        </mc:Choice>
        <mc:Fallback xmlns="">
          <p:sp>
            <p:nvSpPr>
              <p:cNvPr id="7" name="Rectangle 6"/>
              <p:cNvSpPr>
                <a:spLocks noRot="1" noChangeAspect="1" noMove="1" noResize="1" noEditPoints="1" noAdjustHandles="1" noChangeArrowheads="1" noChangeShapeType="1" noTextEdit="1"/>
              </p:cNvSpPr>
              <p:nvPr/>
            </p:nvSpPr>
            <p:spPr>
              <a:xfrm>
                <a:off x="805225" y="2407825"/>
                <a:ext cx="1858586" cy="584775"/>
              </a:xfrm>
              <a:prstGeom prst="rect">
                <a:avLst/>
              </a:prstGeom>
              <a:blipFill rotWithShape="0">
                <a:blip r:embed="rId4"/>
                <a:stretch>
                  <a:fillRect l="-8197" t="-12500" b="-34375"/>
                </a:stretch>
              </a:blipFill>
            </p:spPr>
            <p:txBody>
              <a:bodyPr/>
              <a:lstStyle/>
              <a:p>
                <a:r>
                  <a:rPr lang="en-US">
                    <a:noFill/>
                  </a:rPr>
                  <a:t> </a:t>
                </a:r>
              </a:p>
            </p:txBody>
          </p:sp>
        </mc:Fallback>
      </mc:AlternateContent>
      <p:cxnSp>
        <p:nvCxnSpPr>
          <p:cNvPr id="11" name="Straight Arrow Connector 10"/>
          <p:cNvCxnSpPr/>
          <p:nvPr/>
        </p:nvCxnSpPr>
        <p:spPr>
          <a:xfrm flipV="1">
            <a:off x="3237828" y="2721064"/>
            <a:ext cx="1381125" cy="1"/>
          </a:xfrm>
          <a:prstGeom prst="straightConnector1">
            <a:avLst/>
          </a:prstGeom>
          <a:ln w="793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p:cNvSpPr/>
              <p:nvPr/>
            </p:nvSpPr>
            <p:spPr>
              <a:xfrm>
                <a:off x="5113875" y="2418439"/>
                <a:ext cx="1156086" cy="646331"/>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m:rPr>
                          <m:sty m:val="p"/>
                        </m:rPr>
                        <a:rPr lang="en-US" sz="3600" b="0" i="0" dirty="0" smtClean="0">
                          <a:solidFill>
                            <a:srgbClr val="0070C0"/>
                          </a:solidFill>
                          <a:latin typeface="Cambria Math" panose="02040503050406030204" pitchFamily="18" charset="0"/>
                          <a:cs typeface="Times New Roman" panose="02020603050405020304" pitchFamily="18" charset="0"/>
                        </a:rPr>
                        <m:t>map</m:t>
                      </m:r>
                    </m:oMath>
                  </m:oMathPara>
                </a14:m>
                <a:endParaRPr lang="en-US" sz="3600" dirty="0">
                  <a:solidFill>
                    <a:prstClr val="black"/>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5113875" y="2418439"/>
                <a:ext cx="1156086" cy="646331"/>
              </a:xfrm>
              <a:prstGeom prst="rect">
                <a:avLst/>
              </a:prstGeom>
              <a:blipFill rotWithShape="0">
                <a:blip r:embed="rId5"/>
                <a:stretch>
                  <a:fillRect/>
                </a:stretch>
              </a:blipFill>
            </p:spPr>
            <p:txBody>
              <a:bodyPr/>
              <a:lstStyle/>
              <a:p>
                <a:r>
                  <a:rPr lang="en-US">
                    <a:noFill/>
                  </a:rPr>
                  <a:t> </a:t>
                </a:r>
              </a:p>
            </p:txBody>
          </p:sp>
        </mc:Fallback>
      </mc:AlternateContent>
      <p:cxnSp>
        <p:nvCxnSpPr>
          <p:cNvPr id="14" name="Straight Arrow Connector 13"/>
          <p:cNvCxnSpPr/>
          <p:nvPr/>
        </p:nvCxnSpPr>
        <p:spPr>
          <a:xfrm flipV="1">
            <a:off x="6675509" y="2721064"/>
            <a:ext cx="1381125" cy="1"/>
          </a:xfrm>
          <a:prstGeom prst="straightConnector1">
            <a:avLst/>
          </a:prstGeom>
          <a:ln w="793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p:cNvSpPr/>
              <p:nvPr/>
            </p:nvSpPr>
            <p:spPr>
              <a:xfrm>
                <a:off x="8630651" y="2479995"/>
                <a:ext cx="3036408"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3200" b="0" i="0" dirty="0" smtClean="0">
                          <a:solidFill>
                            <a:srgbClr val="0070C0"/>
                          </a:solidFill>
                          <a:latin typeface="Cambria Math" panose="02040503050406030204" pitchFamily="18" charset="0"/>
                          <a:cs typeface="Times New Roman" panose="02020603050405020304" pitchFamily="18" charset="0"/>
                        </a:rPr>
                        <m:t>Distance</m:t>
                      </m:r>
                      <m:r>
                        <a:rPr lang="en-US" sz="3200" b="0" i="0" dirty="0" smtClean="0">
                          <a:solidFill>
                            <a:srgbClr val="0070C0"/>
                          </a:solidFill>
                          <a:latin typeface="Cambria Math" panose="02040503050406030204" pitchFamily="18" charset="0"/>
                          <a:cs typeface="Times New Roman" panose="02020603050405020304" pitchFamily="18" charset="0"/>
                        </a:rPr>
                        <m:t> </m:t>
                      </m:r>
                      <m:r>
                        <m:rPr>
                          <m:sty m:val="p"/>
                        </m:rPr>
                        <a:rPr lang="en-US" sz="3200" b="0" i="0" dirty="0" smtClean="0">
                          <a:solidFill>
                            <a:srgbClr val="0070C0"/>
                          </a:solidFill>
                          <a:latin typeface="Cambria Math" panose="02040503050406030204" pitchFamily="18" charset="0"/>
                          <a:cs typeface="Times New Roman" panose="02020603050405020304" pitchFamily="18" charset="0"/>
                        </a:rPr>
                        <m:t>Matrix</m:t>
                      </m:r>
                    </m:oMath>
                  </m:oMathPara>
                </a14:m>
                <a:endParaRPr lang="en-US" sz="3200" dirty="0"/>
              </a:p>
            </p:txBody>
          </p:sp>
        </mc:Choice>
        <mc:Fallback xmlns="">
          <p:sp>
            <p:nvSpPr>
              <p:cNvPr id="15" name="Rectangle 14"/>
              <p:cNvSpPr>
                <a:spLocks noRot="1" noChangeAspect="1" noMove="1" noResize="1" noEditPoints="1" noAdjustHandles="1" noChangeArrowheads="1" noChangeShapeType="1" noTextEdit="1"/>
              </p:cNvSpPr>
              <p:nvPr/>
            </p:nvSpPr>
            <p:spPr>
              <a:xfrm>
                <a:off x="8630651" y="2479995"/>
                <a:ext cx="3036408" cy="584775"/>
              </a:xfrm>
              <a:prstGeom prst="rect">
                <a:avLst/>
              </a:prstGeom>
              <a:blipFill rotWithShape="0">
                <a:blip r:embed="rId6"/>
                <a:stretch>
                  <a:fillRect/>
                </a:stretch>
              </a:blipFill>
            </p:spPr>
            <p:txBody>
              <a:bodyPr/>
              <a:lstStyle/>
              <a:p>
                <a:r>
                  <a:rPr lang="en-US">
                    <a:noFill/>
                  </a:rPr>
                  <a:t> </a:t>
                </a:r>
              </a:p>
            </p:txBody>
          </p:sp>
        </mc:Fallback>
      </mc:AlternateContent>
      <p:pic>
        <p:nvPicPr>
          <p:cNvPr id="5" name="Picture 4"/>
          <p:cNvPicPr>
            <a:picLocks noChangeAspect="1"/>
          </p:cNvPicPr>
          <p:nvPr/>
        </p:nvPicPr>
        <p:blipFill>
          <a:blip r:embed="rId7"/>
          <a:stretch>
            <a:fillRect/>
          </a:stretch>
        </p:blipFill>
        <p:spPr>
          <a:xfrm>
            <a:off x="8895231" y="3543740"/>
            <a:ext cx="2644728" cy="2094982"/>
          </a:xfrm>
          <a:prstGeom prst="rect">
            <a:avLst/>
          </a:prstGeom>
        </p:spPr>
      </p:pic>
    </p:spTree>
    <p:extLst>
      <p:ext uri="{BB962C8B-B14F-4D97-AF65-F5344CB8AC3E}">
        <p14:creationId xmlns:p14="http://schemas.microsoft.com/office/powerpoint/2010/main" val="17012486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Rectangle 9"/>
              <p:cNvSpPr/>
              <p:nvPr/>
            </p:nvSpPr>
            <p:spPr>
              <a:xfrm>
                <a:off x="649004" y="221387"/>
                <a:ext cx="6903044" cy="491417"/>
              </a:xfrm>
              <a:prstGeom prst="rect">
                <a:avLst/>
              </a:prstGeom>
            </p:spPr>
            <p:txBody>
              <a:bodyPr wrap="none">
                <a:spAutoFit/>
              </a:bodyPr>
              <a:lstStyle/>
              <a:p>
                <a:pPr marL="285750" lvl="0" indent="-285750">
                  <a:buFont typeface="Arial" panose="020B0604020202020204" pitchFamily="34" charset="0"/>
                  <a:buChar char="•"/>
                  <a:defRPr/>
                </a:pPr>
                <a:r>
                  <a:rPr lang="en-US" sz="2400" kern="0" dirty="0" smtClean="0">
                    <a:solidFill>
                      <a:prstClr val="black"/>
                    </a:solidFill>
                    <a:latin typeface="Times New Roman" panose="02020603050405020304" pitchFamily="18" charset="0"/>
                    <a:cs typeface="Times New Roman" panose="02020603050405020304" pitchFamily="18" charset="0"/>
                  </a:rPr>
                  <a:t>Find the relationship between </a:t>
                </a:r>
                <a14:m>
                  <m:oMath xmlns:m="http://schemas.openxmlformats.org/officeDocument/2006/math">
                    <m:r>
                      <a:rPr lang="en-US" sz="2400" i="1" kern="0" dirty="0" smtClean="0">
                        <a:solidFill>
                          <a:prstClr val="black"/>
                        </a:solidFill>
                        <a:latin typeface="Cambria Math" panose="02040503050406030204" pitchFamily="18" charset="0"/>
                        <a:cs typeface="Times New Roman" panose="02020603050405020304" pitchFamily="18" charset="0"/>
                      </a:rPr>
                      <m:t>𝐵</m:t>
                    </m:r>
                    <m:r>
                      <a:rPr lang="en-US" sz="2400" b="0" i="1" kern="0" dirty="0" smtClean="0">
                        <a:solidFill>
                          <a:prstClr val="black"/>
                        </a:solidFill>
                        <a:latin typeface="Cambria Math" panose="02040503050406030204" pitchFamily="18" charset="0"/>
                        <a:cs typeface="Times New Roman" panose="02020603050405020304" pitchFamily="18" charset="0"/>
                      </a:rPr>
                      <m:t>=</m:t>
                    </m:r>
                    <m:sSub>
                      <m:sSubPr>
                        <m:ctrlPr>
                          <a:rPr lang="en-US" sz="2400" b="0" i="1" kern="0" dirty="0" smtClean="0">
                            <a:solidFill>
                              <a:prstClr val="black"/>
                            </a:solidFill>
                            <a:latin typeface="Cambria Math" panose="02040503050406030204" pitchFamily="18" charset="0"/>
                            <a:cs typeface="Times New Roman" panose="02020603050405020304" pitchFamily="18" charset="0"/>
                          </a:rPr>
                        </m:ctrlPr>
                      </m:sSubPr>
                      <m:e>
                        <m:r>
                          <a:rPr lang="en-US" sz="2400" b="0" i="1" kern="0" dirty="0" smtClean="0">
                            <a:solidFill>
                              <a:prstClr val="black"/>
                            </a:solidFill>
                            <a:latin typeface="Cambria Math" panose="02040503050406030204" pitchFamily="18" charset="0"/>
                            <a:cs typeface="Times New Roman" panose="02020603050405020304" pitchFamily="18" charset="0"/>
                          </a:rPr>
                          <m:t>𝑏</m:t>
                        </m:r>
                      </m:e>
                      <m:sub>
                        <m:r>
                          <a:rPr lang="en-US" sz="2400" b="0" i="1" kern="0" dirty="0" smtClean="0">
                            <a:solidFill>
                              <a:prstClr val="black"/>
                            </a:solidFill>
                            <a:latin typeface="Cambria Math" panose="02040503050406030204" pitchFamily="18" charset="0"/>
                            <a:cs typeface="Times New Roman" panose="02020603050405020304" pitchFamily="18" charset="0"/>
                          </a:rPr>
                          <m:t>𝑖𝑗</m:t>
                        </m:r>
                      </m:sub>
                    </m:sSub>
                  </m:oMath>
                </a14:m>
                <a:r>
                  <a:rPr lang="en-US" sz="2400" kern="0" dirty="0" smtClean="0">
                    <a:solidFill>
                      <a:prstClr val="black"/>
                    </a:solidFill>
                    <a:latin typeface="Times New Roman" panose="02020603050405020304" pitchFamily="18" charset="0"/>
                    <a:cs typeface="Times New Roman" panose="02020603050405020304" pitchFamily="18" charset="0"/>
                  </a:rPr>
                  <a:t> and </a:t>
                </a:r>
                <a14:m>
                  <m:oMath xmlns:m="http://schemas.openxmlformats.org/officeDocument/2006/math">
                    <m:r>
                      <a:rPr lang="en-US" sz="2400" i="1" kern="0" dirty="0" smtClean="0">
                        <a:solidFill>
                          <a:prstClr val="black"/>
                        </a:solidFill>
                        <a:latin typeface="Cambria Math" panose="02040503050406030204" pitchFamily="18" charset="0"/>
                        <a:cs typeface="Times New Roman" panose="02020603050405020304" pitchFamily="18" charset="0"/>
                      </a:rPr>
                      <m:t>𝐷</m:t>
                    </m:r>
                    <m:r>
                      <a:rPr lang="en-US" sz="2400" b="0" i="1" kern="0" dirty="0" smtClean="0">
                        <a:solidFill>
                          <a:prstClr val="black"/>
                        </a:solidFill>
                        <a:latin typeface="Cambria Math" panose="02040503050406030204" pitchFamily="18" charset="0"/>
                        <a:cs typeface="Times New Roman" panose="02020603050405020304" pitchFamily="18" charset="0"/>
                      </a:rPr>
                      <m:t>=</m:t>
                    </m:r>
                    <m:sSub>
                      <m:sSubPr>
                        <m:ctrlPr>
                          <a:rPr lang="en-US" sz="2400" b="0" i="1" kern="0" dirty="0" smtClean="0">
                            <a:solidFill>
                              <a:prstClr val="black"/>
                            </a:solidFill>
                            <a:latin typeface="Cambria Math" panose="02040503050406030204" pitchFamily="18" charset="0"/>
                            <a:cs typeface="Times New Roman" panose="02020603050405020304" pitchFamily="18" charset="0"/>
                          </a:rPr>
                        </m:ctrlPr>
                      </m:sSubPr>
                      <m:e>
                        <m:r>
                          <a:rPr lang="en-US" sz="2400" b="0" i="1" kern="0" dirty="0" smtClean="0">
                            <a:solidFill>
                              <a:prstClr val="black"/>
                            </a:solidFill>
                            <a:latin typeface="Cambria Math" panose="02040503050406030204" pitchFamily="18" charset="0"/>
                            <a:cs typeface="Times New Roman" panose="02020603050405020304" pitchFamily="18" charset="0"/>
                          </a:rPr>
                          <m:t>𝑑</m:t>
                        </m:r>
                      </m:e>
                      <m:sub>
                        <m:r>
                          <a:rPr lang="en-US" sz="2400" b="0" i="1" kern="0" dirty="0" smtClean="0">
                            <a:solidFill>
                              <a:prstClr val="black"/>
                            </a:solidFill>
                            <a:latin typeface="Cambria Math" panose="02040503050406030204" pitchFamily="18" charset="0"/>
                            <a:cs typeface="Times New Roman" panose="02020603050405020304" pitchFamily="18" charset="0"/>
                          </a:rPr>
                          <m:t>𝑖𝑗</m:t>
                        </m:r>
                      </m:sub>
                    </m:sSub>
                  </m:oMath>
                </a14:m>
                <a:endParaRPr lang="en-US" kern="0" dirty="0">
                  <a:solidFill>
                    <a:sysClr val="windowText" lastClr="000000"/>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649004" y="221387"/>
                <a:ext cx="6903044" cy="491417"/>
              </a:xfrm>
              <a:prstGeom prst="rect">
                <a:avLst/>
              </a:prstGeom>
              <a:blipFill rotWithShape="0">
                <a:blip r:embed="rId2"/>
                <a:stretch>
                  <a:fillRect l="-1147" t="-9877" b="-20988"/>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621317" y="1362277"/>
            <a:ext cx="10949365" cy="4133446"/>
          </a:xfrm>
          <a:prstGeom prst="rect">
            <a:avLst/>
          </a:prstGeom>
        </p:spPr>
      </p:pic>
    </p:spTree>
    <p:extLst>
      <p:ext uri="{BB962C8B-B14F-4D97-AF65-F5344CB8AC3E}">
        <p14:creationId xmlns:p14="http://schemas.microsoft.com/office/powerpoint/2010/main" val="4204806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Rectangle 9"/>
              <p:cNvSpPr/>
              <p:nvPr/>
            </p:nvSpPr>
            <p:spPr>
              <a:xfrm>
                <a:off x="649004" y="221387"/>
                <a:ext cx="6903044" cy="491417"/>
              </a:xfrm>
              <a:prstGeom prst="rect">
                <a:avLst/>
              </a:prstGeom>
            </p:spPr>
            <p:txBody>
              <a:bodyPr wrap="none">
                <a:spAutoFit/>
              </a:bodyPr>
              <a:lstStyle/>
              <a:p>
                <a:pPr marL="285750" lvl="0" indent="-285750">
                  <a:buFont typeface="Arial" panose="020B0604020202020204" pitchFamily="34" charset="0"/>
                  <a:buChar char="•"/>
                  <a:defRPr/>
                </a:pPr>
                <a:r>
                  <a:rPr lang="en-US" sz="2400" kern="0" dirty="0" smtClean="0">
                    <a:solidFill>
                      <a:prstClr val="black"/>
                    </a:solidFill>
                    <a:latin typeface="Times New Roman" panose="02020603050405020304" pitchFamily="18" charset="0"/>
                    <a:cs typeface="Times New Roman" panose="02020603050405020304" pitchFamily="18" charset="0"/>
                  </a:rPr>
                  <a:t>Find the relationship between </a:t>
                </a:r>
                <a14:m>
                  <m:oMath xmlns:m="http://schemas.openxmlformats.org/officeDocument/2006/math">
                    <m:r>
                      <a:rPr lang="en-US" sz="2400" i="1" kern="0" dirty="0" smtClean="0">
                        <a:solidFill>
                          <a:prstClr val="black"/>
                        </a:solidFill>
                        <a:latin typeface="Cambria Math" panose="02040503050406030204" pitchFamily="18" charset="0"/>
                        <a:cs typeface="Times New Roman" panose="02020603050405020304" pitchFamily="18" charset="0"/>
                      </a:rPr>
                      <m:t>𝐵</m:t>
                    </m:r>
                    <m:r>
                      <a:rPr lang="en-US" sz="2400" b="0" i="1" kern="0" dirty="0" smtClean="0">
                        <a:solidFill>
                          <a:prstClr val="black"/>
                        </a:solidFill>
                        <a:latin typeface="Cambria Math" panose="02040503050406030204" pitchFamily="18" charset="0"/>
                        <a:cs typeface="Times New Roman" panose="02020603050405020304" pitchFamily="18" charset="0"/>
                      </a:rPr>
                      <m:t>=</m:t>
                    </m:r>
                    <m:sSub>
                      <m:sSubPr>
                        <m:ctrlPr>
                          <a:rPr lang="en-US" sz="2400" b="0" i="1" kern="0" dirty="0" smtClean="0">
                            <a:solidFill>
                              <a:prstClr val="black"/>
                            </a:solidFill>
                            <a:latin typeface="Cambria Math" panose="02040503050406030204" pitchFamily="18" charset="0"/>
                            <a:cs typeface="Times New Roman" panose="02020603050405020304" pitchFamily="18" charset="0"/>
                          </a:rPr>
                        </m:ctrlPr>
                      </m:sSubPr>
                      <m:e>
                        <m:r>
                          <a:rPr lang="en-US" sz="2400" b="0" i="1" kern="0" dirty="0" smtClean="0">
                            <a:solidFill>
                              <a:prstClr val="black"/>
                            </a:solidFill>
                            <a:latin typeface="Cambria Math" panose="02040503050406030204" pitchFamily="18" charset="0"/>
                            <a:cs typeface="Times New Roman" panose="02020603050405020304" pitchFamily="18" charset="0"/>
                          </a:rPr>
                          <m:t>𝑏</m:t>
                        </m:r>
                      </m:e>
                      <m:sub>
                        <m:r>
                          <a:rPr lang="en-US" sz="2400" b="0" i="1" kern="0" dirty="0" smtClean="0">
                            <a:solidFill>
                              <a:prstClr val="black"/>
                            </a:solidFill>
                            <a:latin typeface="Cambria Math" panose="02040503050406030204" pitchFamily="18" charset="0"/>
                            <a:cs typeface="Times New Roman" panose="02020603050405020304" pitchFamily="18" charset="0"/>
                          </a:rPr>
                          <m:t>𝑖𝑗</m:t>
                        </m:r>
                      </m:sub>
                    </m:sSub>
                  </m:oMath>
                </a14:m>
                <a:r>
                  <a:rPr lang="en-US" sz="2400" kern="0" dirty="0" smtClean="0">
                    <a:solidFill>
                      <a:prstClr val="black"/>
                    </a:solidFill>
                    <a:latin typeface="Times New Roman" panose="02020603050405020304" pitchFamily="18" charset="0"/>
                    <a:cs typeface="Times New Roman" panose="02020603050405020304" pitchFamily="18" charset="0"/>
                  </a:rPr>
                  <a:t> and </a:t>
                </a:r>
                <a14:m>
                  <m:oMath xmlns:m="http://schemas.openxmlformats.org/officeDocument/2006/math">
                    <m:r>
                      <a:rPr lang="en-US" sz="2400" i="1" kern="0" dirty="0" smtClean="0">
                        <a:solidFill>
                          <a:prstClr val="black"/>
                        </a:solidFill>
                        <a:latin typeface="Cambria Math" panose="02040503050406030204" pitchFamily="18" charset="0"/>
                        <a:cs typeface="Times New Roman" panose="02020603050405020304" pitchFamily="18" charset="0"/>
                      </a:rPr>
                      <m:t>𝐷</m:t>
                    </m:r>
                    <m:r>
                      <a:rPr lang="en-US" sz="2400" b="0" i="1" kern="0" dirty="0" smtClean="0">
                        <a:solidFill>
                          <a:prstClr val="black"/>
                        </a:solidFill>
                        <a:latin typeface="Cambria Math" panose="02040503050406030204" pitchFamily="18" charset="0"/>
                        <a:cs typeface="Times New Roman" panose="02020603050405020304" pitchFamily="18" charset="0"/>
                      </a:rPr>
                      <m:t>=</m:t>
                    </m:r>
                    <m:sSub>
                      <m:sSubPr>
                        <m:ctrlPr>
                          <a:rPr lang="en-US" sz="2400" b="0" i="1" kern="0" dirty="0" smtClean="0">
                            <a:solidFill>
                              <a:prstClr val="black"/>
                            </a:solidFill>
                            <a:latin typeface="Cambria Math" panose="02040503050406030204" pitchFamily="18" charset="0"/>
                            <a:cs typeface="Times New Roman" panose="02020603050405020304" pitchFamily="18" charset="0"/>
                          </a:rPr>
                        </m:ctrlPr>
                      </m:sSubPr>
                      <m:e>
                        <m:r>
                          <a:rPr lang="en-US" sz="2400" b="0" i="1" kern="0" dirty="0" smtClean="0">
                            <a:solidFill>
                              <a:prstClr val="black"/>
                            </a:solidFill>
                            <a:latin typeface="Cambria Math" panose="02040503050406030204" pitchFamily="18" charset="0"/>
                            <a:cs typeface="Times New Roman" panose="02020603050405020304" pitchFamily="18" charset="0"/>
                          </a:rPr>
                          <m:t>𝑑</m:t>
                        </m:r>
                      </m:e>
                      <m:sub>
                        <m:r>
                          <a:rPr lang="en-US" sz="2400" b="0" i="1" kern="0" dirty="0" smtClean="0">
                            <a:solidFill>
                              <a:prstClr val="black"/>
                            </a:solidFill>
                            <a:latin typeface="Cambria Math" panose="02040503050406030204" pitchFamily="18" charset="0"/>
                            <a:cs typeface="Times New Roman" panose="02020603050405020304" pitchFamily="18" charset="0"/>
                          </a:rPr>
                          <m:t>𝑖𝑗</m:t>
                        </m:r>
                      </m:sub>
                    </m:sSub>
                  </m:oMath>
                </a14:m>
                <a:endParaRPr lang="en-US" kern="0" dirty="0">
                  <a:solidFill>
                    <a:sysClr val="windowText" lastClr="000000"/>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649004" y="221387"/>
                <a:ext cx="6903044" cy="491417"/>
              </a:xfrm>
              <a:prstGeom prst="rect">
                <a:avLst/>
              </a:prstGeom>
              <a:blipFill rotWithShape="0">
                <a:blip r:embed="rId2"/>
                <a:stretch>
                  <a:fillRect l="-1147" t="-9877" b="-20988"/>
                </a:stretch>
              </a:blipFill>
            </p:spPr>
            <p:txBody>
              <a:bodyPr/>
              <a:lstStyle/>
              <a:p>
                <a:r>
                  <a:rPr lang="en-US">
                    <a:noFill/>
                  </a:rPr>
                  <a:t> </a:t>
                </a:r>
              </a:p>
            </p:txBody>
          </p:sp>
        </mc:Fallback>
      </mc:AlternateContent>
      <p:pic>
        <p:nvPicPr>
          <p:cNvPr id="2" name="Picture 1"/>
          <p:cNvPicPr>
            <a:picLocks noChangeAspect="1"/>
          </p:cNvPicPr>
          <p:nvPr/>
        </p:nvPicPr>
        <p:blipFill>
          <a:blip r:embed="rId3"/>
          <a:stretch>
            <a:fillRect/>
          </a:stretch>
        </p:blipFill>
        <p:spPr>
          <a:xfrm>
            <a:off x="1238250" y="937452"/>
            <a:ext cx="8675416" cy="5597735"/>
          </a:xfrm>
          <a:prstGeom prst="rect">
            <a:avLst/>
          </a:prstGeom>
        </p:spPr>
      </p:pic>
    </p:spTree>
    <p:extLst>
      <p:ext uri="{BB962C8B-B14F-4D97-AF65-F5344CB8AC3E}">
        <p14:creationId xmlns:p14="http://schemas.microsoft.com/office/powerpoint/2010/main" val="2662364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81023" y="61899"/>
                <a:ext cx="12199715" cy="4470583"/>
              </a:xfrm>
              <a:prstGeom prst="rect">
                <a:avLst/>
              </a:prstGeom>
            </p:spPr>
            <p:txBody>
              <a:bodyPr wrap="square">
                <a:spAutoFit/>
              </a:bodyPr>
              <a:lstStyle/>
              <a:p>
                <a:pPr algn="ctr"/>
                <a:r>
                  <a:rPr lang="en-US" sz="2800" b="0" i="0" u="none" strike="noStrike" baseline="0" dirty="0" smtClean="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Mathematics behind Classical MDS</a:t>
                </a:r>
              </a:p>
              <a:p>
                <a:endParaRPr lang="en-US" sz="2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Assume the distance matrix </a:t>
                </a:r>
                <a14:m>
                  <m:oMath xmlns:m="http://schemas.openxmlformats.org/officeDocument/2006/math">
                    <m:r>
                      <a:rPr lang="en-US" sz="2800" b="1" i="1" dirty="0" smtClean="0">
                        <a:latin typeface="Cambria Math" panose="02040503050406030204" pitchFamily="18" charset="0"/>
                        <a:cs typeface="Times New Roman" panose="02020603050405020304" pitchFamily="18" charset="0"/>
                      </a:rPr>
                      <m:t>𝑫</m:t>
                    </m:r>
                    <m:r>
                      <a:rPr lang="en-US" sz="2800" b="0" i="1" dirty="0" smtClean="0">
                        <a:latin typeface="Cambria Math" panose="02040503050406030204" pitchFamily="18" charset="0"/>
                        <a:cs typeface="Times New Roman" panose="02020603050405020304" pitchFamily="18" charset="0"/>
                      </a:rPr>
                      <m:t>=</m:t>
                    </m:r>
                    <m:sSub>
                      <m:sSubPr>
                        <m:ctrlPr>
                          <a:rPr lang="en-US" sz="2800" b="0" i="1" dirty="0" smtClean="0">
                            <a:latin typeface="Cambria Math" panose="02040503050406030204" pitchFamily="18" charset="0"/>
                            <a:cs typeface="Times New Roman" panose="02020603050405020304" pitchFamily="18" charset="0"/>
                          </a:rPr>
                        </m:ctrlPr>
                      </m:sSubPr>
                      <m:e>
                        <m:r>
                          <a:rPr lang="en-US" sz="2800" b="0" i="1" dirty="0" smtClean="0">
                            <a:latin typeface="Cambria Math" panose="02040503050406030204" pitchFamily="18" charset="0"/>
                            <a:cs typeface="Times New Roman" panose="02020603050405020304" pitchFamily="18" charset="0"/>
                          </a:rPr>
                          <m:t>𝑑</m:t>
                        </m:r>
                      </m:e>
                      <m:sub>
                        <m:r>
                          <a:rPr lang="en-US" sz="2800" b="0" i="1" dirty="0" smtClean="0">
                            <a:latin typeface="Cambria Math" panose="02040503050406030204" pitchFamily="18" charset="0"/>
                            <a:cs typeface="Times New Roman" panose="02020603050405020304" pitchFamily="18" charset="0"/>
                          </a:rPr>
                          <m:t>𝑖𝑗</m:t>
                        </m:r>
                      </m:sub>
                    </m:sSub>
                  </m:oMath>
                </a14:m>
                <a:r>
                  <a:rPr lang="en-US" sz="2800" dirty="0" smtClean="0">
                    <a:latin typeface="Times New Roman" panose="02020603050405020304" pitchFamily="18" charset="0"/>
                    <a:cs typeface="Times New Roman" panose="02020603050405020304" pitchFamily="18" charset="0"/>
                  </a:rPr>
                  <a:t> contains Euclidean distances derived from an (unknown) data matrix </a:t>
                </a:r>
                <a14:m>
                  <m:oMath xmlns:m="http://schemas.openxmlformats.org/officeDocument/2006/math">
                    <m:r>
                      <a:rPr lang="en-US" sz="2800" i="1" dirty="0" smtClean="0">
                        <a:latin typeface="Cambria Math" panose="02040503050406030204" pitchFamily="18" charset="0"/>
                        <a:cs typeface="Times New Roman" panose="02020603050405020304" pitchFamily="18" charset="0"/>
                      </a:rPr>
                      <m:t>𝑋</m:t>
                    </m:r>
                  </m:oMath>
                </a14:m>
                <a:r>
                  <a:rPr lang="en-US" sz="2800" dirty="0" smtClean="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endParaRPr lang="en-US" sz="28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Define the </a:t>
                </a:r>
                <a14:m>
                  <m:oMath xmlns:m="http://schemas.openxmlformats.org/officeDocument/2006/math">
                    <m:r>
                      <a:rPr lang="en-US" sz="2800" i="1" dirty="0" smtClean="0">
                        <a:latin typeface="Cambria Math" panose="02040503050406030204" pitchFamily="18" charset="0"/>
                      </a:rPr>
                      <m:t>𝑛</m:t>
                    </m:r>
                    <m:r>
                      <a:rPr lang="en-US" sz="2800" i="1" dirty="0" smtClean="0">
                        <a:latin typeface="Cambria Math" panose="02040503050406030204" pitchFamily="18" charset="0"/>
                      </a:rPr>
                      <m:t> × </m:t>
                    </m:r>
                    <m:r>
                      <a:rPr lang="en-US" sz="2800" i="1" dirty="0" smtClean="0">
                        <a:latin typeface="Cambria Math" panose="02040503050406030204" pitchFamily="18" charset="0"/>
                      </a:rPr>
                      <m:t>𝑛</m:t>
                    </m:r>
                    <m:r>
                      <a:rPr lang="en-US" sz="2800" i="1" dirty="0" smtClean="0">
                        <a:latin typeface="Cambria Math" panose="02040503050406030204" pitchFamily="18" charset="0"/>
                      </a:rPr>
                      <m:t> </m:t>
                    </m:r>
                  </m:oMath>
                </a14:m>
                <a:r>
                  <a:rPr lang="en-US" sz="2800" dirty="0" smtClean="0">
                    <a:latin typeface="Times New Roman" panose="02020603050405020304" pitchFamily="18" charset="0"/>
                    <a:cs typeface="Times New Roman" panose="02020603050405020304" pitchFamily="18" charset="0"/>
                  </a:rPr>
                  <a:t>matrix </a:t>
                </a:r>
                <a14:m>
                  <m:oMath xmlns:m="http://schemas.openxmlformats.org/officeDocument/2006/math">
                    <m:r>
                      <a:rPr lang="en-US" sz="2800" b="1" i="1" dirty="0" smtClean="0">
                        <a:latin typeface="Cambria Math" panose="02040503050406030204" pitchFamily="18" charset="0"/>
                        <a:cs typeface="Times New Roman" panose="02020603050405020304" pitchFamily="18" charset="0"/>
                      </a:rPr>
                      <m:t>𝑩</m:t>
                    </m:r>
                    <m:r>
                      <a:rPr lang="en-US" sz="2800" i="1" dirty="0" smtClean="0">
                        <a:latin typeface="Cambria Math" panose="02040503050406030204" pitchFamily="18" charset="0"/>
                        <a:cs typeface="Times New Roman" panose="02020603050405020304" pitchFamily="18" charset="0"/>
                      </a:rPr>
                      <m:t> = </m:t>
                    </m:r>
                    <m:r>
                      <a:rPr lang="en-US" sz="2800" b="1" i="1" dirty="0" smtClean="0">
                        <a:latin typeface="Cambria Math" panose="02040503050406030204" pitchFamily="18" charset="0"/>
                        <a:cs typeface="Times New Roman" panose="02020603050405020304" pitchFamily="18" charset="0"/>
                      </a:rPr>
                      <m:t>𝑿</m:t>
                    </m:r>
                    <m:sSup>
                      <m:sSupPr>
                        <m:ctrlPr>
                          <a:rPr lang="en-US" sz="2800" b="1" i="1" dirty="0" smtClean="0">
                            <a:latin typeface="Cambria Math" panose="02040503050406030204" pitchFamily="18" charset="0"/>
                            <a:cs typeface="Times New Roman" panose="02020603050405020304" pitchFamily="18" charset="0"/>
                          </a:rPr>
                        </m:ctrlPr>
                      </m:sSupPr>
                      <m:e>
                        <m:r>
                          <a:rPr lang="en-US" sz="2800" b="1" i="1" dirty="0" smtClean="0">
                            <a:latin typeface="Cambria Math" panose="02040503050406030204" pitchFamily="18" charset="0"/>
                            <a:cs typeface="Times New Roman" panose="02020603050405020304" pitchFamily="18" charset="0"/>
                          </a:rPr>
                          <m:t>𝑿</m:t>
                        </m:r>
                      </m:e>
                      <m:sup>
                        <m:r>
                          <a:rPr lang="en-US" sz="2800" b="0" i="1" dirty="0" smtClean="0">
                            <a:latin typeface="Cambria Math" panose="02040503050406030204" pitchFamily="18" charset="0"/>
                            <a:cs typeface="Times New Roman" panose="02020603050405020304" pitchFamily="18" charset="0"/>
                          </a:rPr>
                          <m:t>𝑇</m:t>
                        </m:r>
                      </m:sup>
                    </m:sSup>
                    <m:r>
                      <a:rPr lang="en-US" sz="2800" i="1" dirty="0" smtClean="0">
                        <a:latin typeface="Cambria Math" panose="02040503050406030204" pitchFamily="18" charset="0"/>
                        <a:cs typeface="Times New Roman" panose="02020603050405020304" pitchFamily="18" charset="0"/>
                      </a:rPr>
                      <m:t>, </m:t>
                    </m:r>
                  </m:oMath>
                </a14:m>
                <a:r>
                  <a:rPr lang="en-US" sz="2800" dirty="0" smtClean="0">
                    <a:latin typeface="Times New Roman" panose="02020603050405020304" pitchFamily="18" charset="0"/>
                    <a:cs typeface="Times New Roman" panose="02020603050405020304" pitchFamily="18" charset="0"/>
                  </a:rPr>
                  <a:t>which is the distance matrix of </a:t>
                </a:r>
                <a14:m>
                  <m:oMath xmlns:m="http://schemas.openxmlformats.org/officeDocument/2006/math">
                    <m:r>
                      <a:rPr lang="en-US" sz="2800" i="1" dirty="0" smtClean="0">
                        <a:latin typeface="Cambria Math" panose="02040503050406030204" pitchFamily="18" charset="0"/>
                        <a:cs typeface="Times New Roman" panose="02020603050405020304" pitchFamily="18" charset="0"/>
                      </a:rPr>
                      <m:t>𝑋</m:t>
                    </m:r>
                  </m:oMath>
                </a14:m>
                <a:r>
                  <a:rPr lang="en-US" sz="2800" dirty="0" smtClean="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endParaRPr lang="en-US" sz="28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By algebra: </a:t>
                </a:r>
                <a14:m>
                  <m:oMath xmlns:m="http://schemas.openxmlformats.org/officeDocument/2006/math">
                    <m:r>
                      <a:rPr lang="en-US" sz="2800" b="0" i="0" dirty="0" smtClean="0">
                        <a:latin typeface="Cambria Math" panose="02040503050406030204" pitchFamily="18" charset="0"/>
                      </a:rPr>
                      <m:t>                                                      </m:t>
                    </m:r>
                    <m:sSub>
                      <m:sSubPr>
                        <m:ctrlPr>
                          <a:rPr lang="en-US" sz="2800" b="0" i="1" dirty="0" smtClean="0">
                            <a:latin typeface="Cambria Math" panose="02040503050406030204" pitchFamily="18" charset="0"/>
                          </a:rPr>
                        </m:ctrlPr>
                      </m:sSubPr>
                      <m:e>
                        <m:r>
                          <a:rPr lang="en-US" sz="2800" i="1" dirty="0" smtClean="0">
                            <a:latin typeface="Cambria Math" panose="02040503050406030204" pitchFamily="18" charset="0"/>
                          </a:rPr>
                          <m:t>𝑑</m:t>
                        </m:r>
                      </m:e>
                      <m:sub>
                        <m:r>
                          <a:rPr lang="en-US" sz="2800" i="1" dirty="0" smtClean="0">
                            <a:latin typeface="Cambria Math" panose="02040503050406030204" pitchFamily="18" charset="0"/>
                          </a:rPr>
                          <m:t>𝑖𝑗</m:t>
                        </m:r>
                      </m:sub>
                    </m:sSub>
                  </m:oMath>
                </a14:m>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is known,  </a:t>
                </a:r>
                <a:r>
                  <a:rPr lang="en-US" sz="2800" dirty="0">
                    <a:latin typeface="Times New Roman" panose="02020603050405020304" pitchFamily="18" charset="0"/>
                    <a:cs typeface="Times New Roman" panose="02020603050405020304" pitchFamily="18" charset="0"/>
                  </a:rPr>
                  <a:t>we can write the whole matrix B</a:t>
                </a:r>
                <a:r>
                  <a:rPr lang="en-US" sz="2800" dirty="0" smtClean="0">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endParaRPr lang="en-US" sz="2800" dirty="0" smtClean="0">
                  <a:latin typeface="Times New Roman" panose="02020603050405020304" pitchFamily="18"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81023" y="61899"/>
                <a:ext cx="12199715" cy="4470583"/>
              </a:xfrm>
              <a:prstGeom prst="rect">
                <a:avLst/>
              </a:prstGeom>
              <a:blipFill rotWithShape="0">
                <a:blip r:embed="rId2"/>
                <a:stretch>
                  <a:fillRect l="-899" t="-1362"/>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334485" y="3039140"/>
            <a:ext cx="3846395" cy="693612"/>
          </a:xfrm>
          <a:prstGeom prst="rect">
            <a:avLst/>
          </a:prstGeom>
        </p:spPr>
      </p:pic>
    </p:spTree>
    <p:extLst>
      <p:ext uri="{BB962C8B-B14F-4D97-AF65-F5344CB8AC3E}">
        <p14:creationId xmlns:p14="http://schemas.microsoft.com/office/powerpoint/2010/main" val="39136996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81023" y="61899"/>
                <a:ext cx="12199715" cy="5808000"/>
              </a:xfrm>
              <a:prstGeom prst="rect">
                <a:avLst/>
              </a:prstGeom>
            </p:spPr>
            <p:txBody>
              <a:bodyPr wrap="square">
                <a:spAutoFit/>
              </a:bodyPr>
              <a:lstStyle/>
              <a:p>
                <a:pPr algn="ctr"/>
                <a:r>
                  <a:rPr lang="en-US" sz="2800" b="0" i="0" u="none" strike="noStrike" baseline="0" dirty="0" smtClean="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Mathematics behind Classical MDS</a:t>
                </a:r>
              </a:p>
              <a:p>
                <a:endParaRPr lang="en-US" sz="2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Use the </a:t>
                </a:r>
                <a:r>
                  <a:rPr lang="en-US" sz="2800" b="1" dirty="0" smtClean="0">
                    <a:solidFill>
                      <a:srgbClr val="C00000"/>
                    </a:solidFill>
                    <a:latin typeface="Times New Roman" panose="02020603050405020304" pitchFamily="18" charset="0"/>
                    <a:cs typeface="Times New Roman" panose="02020603050405020304" pitchFamily="18" charset="0"/>
                  </a:rPr>
                  <a:t>singular value decomposition </a:t>
                </a:r>
                <a14:m>
                  <m:oMath xmlns:m="http://schemas.openxmlformats.org/officeDocument/2006/math">
                    <m:r>
                      <a:rPr lang="en-US" sz="2800" b="1" i="1" dirty="0" smtClean="0">
                        <a:solidFill>
                          <a:srgbClr val="C00000"/>
                        </a:solidFill>
                        <a:latin typeface="Cambria Math" panose="02040503050406030204" pitchFamily="18" charset="0"/>
                        <a:cs typeface="Times New Roman" panose="02020603050405020304" pitchFamily="18" charset="0"/>
                      </a:rPr>
                      <m:t>𝑩</m:t>
                    </m:r>
                    <m:r>
                      <a:rPr lang="en-US" sz="2800" b="1" i="1" dirty="0" smtClean="0">
                        <a:solidFill>
                          <a:srgbClr val="C00000"/>
                        </a:solidFill>
                        <a:latin typeface="Cambria Math" panose="02040503050406030204" pitchFamily="18" charset="0"/>
                        <a:cs typeface="Times New Roman" panose="02020603050405020304" pitchFamily="18" charset="0"/>
                      </a:rPr>
                      <m:t> = </m:t>
                    </m:r>
                    <m:r>
                      <a:rPr lang="en-US" sz="2800" b="1" i="1" dirty="0" smtClean="0">
                        <a:solidFill>
                          <a:srgbClr val="C00000"/>
                        </a:solidFill>
                        <a:latin typeface="Cambria Math" panose="02040503050406030204" pitchFamily="18" charset="0"/>
                        <a:cs typeface="Times New Roman" panose="02020603050405020304" pitchFamily="18" charset="0"/>
                      </a:rPr>
                      <m:t>𝑽</m:t>
                    </m:r>
                    <m:r>
                      <a:rPr lang="en-US" sz="2800" b="1" i="0" dirty="0" smtClean="0">
                        <a:solidFill>
                          <a:srgbClr val="C00000"/>
                        </a:solidFill>
                        <a:latin typeface="Cambria Math" panose="02040503050406030204" pitchFamily="18" charset="0"/>
                        <a:cs typeface="Times New Roman" panose="02020603050405020304" pitchFamily="18" charset="0"/>
                      </a:rPr>
                      <m:t>𝚲</m:t>
                    </m:r>
                    <m:sSup>
                      <m:sSupPr>
                        <m:ctrlPr>
                          <a:rPr lang="en-US" sz="2800" b="1" i="1" dirty="0" smtClean="0">
                            <a:solidFill>
                              <a:srgbClr val="C00000"/>
                            </a:solidFill>
                            <a:latin typeface="Cambria Math" panose="02040503050406030204" pitchFamily="18" charset="0"/>
                            <a:cs typeface="Times New Roman" panose="02020603050405020304" pitchFamily="18" charset="0"/>
                          </a:rPr>
                        </m:ctrlPr>
                      </m:sSupPr>
                      <m:e>
                        <m:r>
                          <a:rPr lang="en-US" sz="2800" b="1" i="1" dirty="0" smtClean="0">
                            <a:solidFill>
                              <a:srgbClr val="C00000"/>
                            </a:solidFill>
                            <a:latin typeface="Cambria Math" panose="02040503050406030204" pitchFamily="18" charset="0"/>
                            <a:cs typeface="Times New Roman" panose="02020603050405020304" pitchFamily="18" charset="0"/>
                          </a:rPr>
                          <m:t>𝑽</m:t>
                        </m:r>
                      </m:e>
                      <m:sup>
                        <m:r>
                          <a:rPr lang="en-US" sz="2800" b="1" i="1" dirty="0" smtClean="0">
                            <a:solidFill>
                              <a:srgbClr val="C00000"/>
                            </a:solidFill>
                            <a:latin typeface="Cambria Math" panose="02040503050406030204" pitchFamily="18" charset="0"/>
                            <a:cs typeface="Times New Roman" panose="02020603050405020304" pitchFamily="18" charset="0"/>
                          </a:rPr>
                          <m:t>𝑻</m:t>
                        </m:r>
                      </m:sup>
                    </m:sSup>
                    <m:r>
                      <a:rPr lang="en-US" sz="2800" i="1" dirty="0" smtClean="0">
                        <a:latin typeface="Cambria Math" panose="02040503050406030204" pitchFamily="18" charset="0"/>
                        <a:cs typeface="Times New Roman" panose="02020603050405020304" pitchFamily="18" charset="0"/>
                      </a:rPr>
                      <m:t>, </m:t>
                    </m:r>
                  </m:oMath>
                </a14:m>
                <a:r>
                  <a:rPr lang="en-US" sz="2800" dirty="0" smtClean="0">
                    <a:latin typeface="Times New Roman" panose="02020603050405020304" pitchFamily="18" charset="0"/>
                    <a:cs typeface="Times New Roman" panose="02020603050405020304" pitchFamily="18" charset="0"/>
                  </a:rPr>
                  <a:t>where Λ is the diagonal matrix of eigenvalues of B, and the columns of </a:t>
                </a:r>
                <a14:m>
                  <m:oMath xmlns:m="http://schemas.openxmlformats.org/officeDocument/2006/math">
                    <m:r>
                      <a:rPr lang="en-US" sz="2800" b="1" i="1" dirty="0" smtClean="0">
                        <a:solidFill>
                          <a:srgbClr val="C00000"/>
                        </a:solidFill>
                        <a:latin typeface="Cambria Math" panose="02040503050406030204" pitchFamily="18" charset="0"/>
                        <a:cs typeface="Times New Roman" panose="02020603050405020304" pitchFamily="18" charset="0"/>
                      </a:rPr>
                      <m:t>𝑽</m:t>
                    </m:r>
                  </m:oMath>
                </a14:m>
                <a:r>
                  <a:rPr lang="en-US" sz="2800" dirty="0" smtClean="0">
                    <a:solidFill>
                      <a:srgbClr val="C00000"/>
                    </a:solidFill>
                    <a:latin typeface="Times New Roman" panose="02020603050405020304" pitchFamily="18" charset="0"/>
                    <a:cs typeface="Times New Roman" panose="02020603050405020304" pitchFamily="18" charset="0"/>
                  </a:rPr>
                  <a:t> are the orthonormal eigenvectors of</a:t>
                </a:r>
                <a14:m>
                  <m:oMath xmlns:m="http://schemas.openxmlformats.org/officeDocument/2006/math">
                    <m:r>
                      <a:rPr lang="en-US" sz="2800" b="1" i="1" dirty="0" smtClean="0">
                        <a:solidFill>
                          <a:srgbClr val="C00000"/>
                        </a:solidFill>
                        <a:latin typeface="Cambria Math" panose="02040503050406030204" pitchFamily="18" charset="0"/>
                        <a:cs typeface="Times New Roman" panose="02020603050405020304" pitchFamily="18" charset="0"/>
                      </a:rPr>
                      <m:t> </m:t>
                    </m:r>
                    <m:r>
                      <a:rPr lang="en-US" sz="2800" b="1" i="1" dirty="0" smtClean="0">
                        <a:solidFill>
                          <a:srgbClr val="C00000"/>
                        </a:solidFill>
                        <a:latin typeface="Cambria Math" panose="02040503050406030204" pitchFamily="18" charset="0"/>
                        <a:cs typeface="Times New Roman" panose="02020603050405020304" pitchFamily="18" charset="0"/>
                      </a:rPr>
                      <m:t>𝑩</m:t>
                    </m:r>
                  </m:oMath>
                </a14:m>
                <a:r>
                  <a:rPr lang="en-US" sz="2800" dirty="0" smtClean="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endParaRPr lang="en-US" sz="28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If the original </a:t>
                </a:r>
                <a14:m>
                  <m:oMath xmlns:m="http://schemas.openxmlformats.org/officeDocument/2006/math">
                    <m:r>
                      <a:rPr lang="en-US" sz="2800" i="1" dirty="0" smtClean="0">
                        <a:latin typeface="Cambria Math" panose="02040503050406030204" pitchFamily="18" charset="0"/>
                        <a:cs typeface="Times New Roman" panose="02020603050405020304" pitchFamily="18" charset="0"/>
                      </a:rPr>
                      <m:t>𝑋</m:t>
                    </m:r>
                  </m:oMath>
                </a14:m>
                <a:r>
                  <a:rPr lang="en-US" sz="2800" dirty="0" smtClean="0">
                    <a:latin typeface="Times New Roman" panose="02020603050405020304" pitchFamily="18" charset="0"/>
                    <a:cs typeface="Times New Roman" panose="02020603050405020304" pitchFamily="18" charset="0"/>
                  </a:rPr>
                  <a:t> is </a:t>
                </a:r>
                <a14:m>
                  <m:oMath xmlns:m="http://schemas.openxmlformats.org/officeDocument/2006/math">
                    <m:r>
                      <a:rPr lang="en-US" sz="2800" i="1" dirty="0" smtClean="0">
                        <a:latin typeface="Cambria Math" panose="02040503050406030204" pitchFamily="18" charset="0"/>
                        <a:cs typeface="Times New Roman" panose="02020603050405020304" pitchFamily="18" charset="0"/>
                      </a:rPr>
                      <m:t>𝑛</m:t>
                    </m:r>
                    <m:r>
                      <a:rPr lang="en-US" sz="2800" i="1" dirty="0" smtClean="0">
                        <a:latin typeface="Cambria Math" panose="02040503050406030204" pitchFamily="18" charset="0"/>
                        <a:cs typeface="Times New Roman" panose="02020603050405020304" pitchFamily="18" charset="0"/>
                      </a:rPr>
                      <m:t> × </m:t>
                    </m:r>
                    <m:r>
                      <a:rPr lang="en-US" sz="2800" i="1" dirty="0" smtClean="0">
                        <a:latin typeface="Cambria Math" panose="02040503050406030204" pitchFamily="18" charset="0"/>
                        <a:cs typeface="Times New Roman" panose="02020603050405020304" pitchFamily="18" charset="0"/>
                      </a:rPr>
                      <m:t>𝑞</m:t>
                    </m:r>
                    <m:r>
                      <a:rPr lang="en-US" sz="2800" i="1" dirty="0" smtClean="0">
                        <a:latin typeface="Cambria Math" panose="02040503050406030204" pitchFamily="18" charset="0"/>
                        <a:cs typeface="Times New Roman" panose="02020603050405020304" pitchFamily="18" charset="0"/>
                      </a:rPr>
                      <m:t> </m:t>
                    </m:r>
                  </m:oMath>
                </a14:m>
                <a:r>
                  <a:rPr lang="en-US" sz="2800" dirty="0" smtClean="0">
                    <a:latin typeface="Times New Roman" panose="02020603050405020304" pitchFamily="18" charset="0"/>
                    <a:cs typeface="Times New Roman" panose="02020603050405020304" pitchFamily="18" charset="0"/>
                  </a:rPr>
                  <a:t>and of full rank, then the last </a:t>
                </a:r>
                <a14:m>
                  <m:oMath xmlns:m="http://schemas.openxmlformats.org/officeDocument/2006/math">
                    <m:r>
                      <a:rPr lang="en-US" sz="2800" b="1" i="1" dirty="0" smtClean="0">
                        <a:solidFill>
                          <a:srgbClr val="0070C0"/>
                        </a:solidFill>
                        <a:latin typeface="Cambria Math" panose="02040503050406030204" pitchFamily="18" charset="0"/>
                        <a:cs typeface="Times New Roman" panose="02020603050405020304" pitchFamily="18" charset="0"/>
                      </a:rPr>
                      <m:t>𝒏</m:t>
                    </m:r>
                    <m:r>
                      <a:rPr lang="en-US" sz="2800" b="1" i="1" dirty="0" smtClean="0">
                        <a:solidFill>
                          <a:srgbClr val="0070C0"/>
                        </a:solidFill>
                        <a:latin typeface="Cambria Math" panose="02040503050406030204" pitchFamily="18" charset="0"/>
                        <a:cs typeface="Times New Roman" panose="02020603050405020304" pitchFamily="18" charset="0"/>
                      </a:rPr>
                      <m:t> − </m:t>
                    </m:r>
                    <m:r>
                      <a:rPr lang="en-US" sz="2800" b="1" i="1" dirty="0" smtClean="0">
                        <a:solidFill>
                          <a:srgbClr val="0070C0"/>
                        </a:solidFill>
                        <a:latin typeface="Cambria Math" panose="02040503050406030204" pitchFamily="18" charset="0"/>
                        <a:cs typeface="Times New Roman" panose="02020603050405020304" pitchFamily="18" charset="0"/>
                      </a:rPr>
                      <m:t>𝒒</m:t>
                    </m:r>
                    <m:r>
                      <a:rPr lang="en-US" sz="2800" b="1" i="1" dirty="0" smtClean="0">
                        <a:solidFill>
                          <a:srgbClr val="0070C0"/>
                        </a:solidFill>
                        <a:latin typeface="Cambria Math" panose="02040503050406030204" pitchFamily="18" charset="0"/>
                        <a:cs typeface="Times New Roman" panose="02020603050405020304" pitchFamily="18" charset="0"/>
                      </a:rPr>
                      <m:t> </m:t>
                    </m:r>
                  </m:oMath>
                </a14:m>
                <a:r>
                  <a:rPr lang="en-US" sz="2800" dirty="0" smtClean="0">
                    <a:latin typeface="Times New Roman" panose="02020603050405020304" pitchFamily="18" charset="0"/>
                    <a:cs typeface="Times New Roman" panose="02020603050405020304" pitchFamily="18" charset="0"/>
                  </a:rPr>
                  <a:t>of the eigenvalues of </a:t>
                </a:r>
                <a14:m>
                  <m:oMath xmlns:m="http://schemas.openxmlformats.org/officeDocument/2006/math">
                    <m:r>
                      <a:rPr lang="en-US" sz="2800" b="1" i="1" dirty="0" smtClean="0">
                        <a:solidFill>
                          <a:srgbClr val="0070C0"/>
                        </a:solidFill>
                        <a:latin typeface="Cambria Math" panose="02040503050406030204" pitchFamily="18" charset="0"/>
                        <a:cs typeface="Times New Roman" panose="02020603050405020304" pitchFamily="18" charset="0"/>
                      </a:rPr>
                      <m:t>𝑩</m:t>
                    </m:r>
                  </m:oMath>
                </a14:m>
                <a:r>
                  <a:rPr lang="en-US" sz="2800" dirty="0" smtClean="0">
                    <a:latin typeface="Times New Roman" panose="02020603050405020304" pitchFamily="18" charset="0"/>
                    <a:cs typeface="Times New Roman" panose="02020603050405020304" pitchFamily="18" charset="0"/>
                  </a:rPr>
                  <a:t> are zero.</a:t>
                </a:r>
              </a:p>
              <a:p>
                <a:pPr marL="342900" indent="-342900">
                  <a:buFont typeface="Arial" panose="020B0604020202020204" pitchFamily="34" charset="0"/>
                  <a:buChar char="•"/>
                </a:pPr>
                <a:endParaRPr lang="en-US" sz="28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Hence </a:t>
                </a:r>
                <a14:m>
                  <m:oMath xmlns:m="http://schemas.openxmlformats.org/officeDocument/2006/math">
                    <m:r>
                      <a:rPr lang="en-US" sz="2800" b="1" i="1" dirty="0" smtClean="0">
                        <a:solidFill>
                          <a:srgbClr val="0070C0"/>
                        </a:solidFill>
                        <a:latin typeface="Cambria Math" panose="02040503050406030204" pitchFamily="18" charset="0"/>
                        <a:cs typeface="Times New Roman" panose="02020603050405020304" pitchFamily="18" charset="0"/>
                      </a:rPr>
                      <m:t>𝑩</m:t>
                    </m:r>
                    <m:r>
                      <a:rPr lang="en-US" sz="2800" b="1" i="1" dirty="0" smtClean="0">
                        <a:solidFill>
                          <a:srgbClr val="0070C0"/>
                        </a:solidFill>
                        <a:latin typeface="Cambria Math" panose="02040503050406030204" pitchFamily="18" charset="0"/>
                        <a:cs typeface="Times New Roman" panose="02020603050405020304" pitchFamily="18" charset="0"/>
                      </a:rPr>
                      <m:t> = </m:t>
                    </m:r>
                    <m:sSub>
                      <m:sSubPr>
                        <m:ctrlPr>
                          <a:rPr lang="en-US" sz="2800" b="1" i="1" dirty="0" smtClean="0">
                            <a:solidFill>
                              <a:srgbClr val="0070C0"/>
                            </a:solidFill>
                            <a:latin typeface="Cambria Math" panose="02040503050406030204" pitchFamily="18" charset="0"/>
                            <a:cs typeface="Times New Roman" panose="02020603050405020304" pitchFamily="18" charset="0"/>
                          </a:rPr>
                        </m:ctrlPr>
                      </m:sSubPr>
                      <m:e>
                        <m:r>
                          <a:rPr lang="en-US" sz="2800" b="1" i="1" dirty="0" smtClean="0">
                            <a:solidFill>
                              <a:srgbClr val="0070C0"/>
                            </a:solidFill>
                            <a:latin typeface="Cambria Math" panose="02040503050406030204" pitchFamily="18" charset="0"/>
                            <a:cs typeface="Times New Roman" panose="02020603050405020304" pitchFamily="18" charset="0"/>
                          </a:rPr>
                          <m:t>𝑽</m:t>
                        </m:r>
                      </m:e>
                      <m:sub>
                        <m:r>
                          <a:rPr lang="en-US" sz="2800" b="1" i="1" dirty="0" smtClean="0">
                            <a:solidFill>
                              <a:srgbClr val="0070C0"/>
                            </a:solidFill>
                            <a:latin typeface="Cambria Math" panose="02040503050406030204" pitchFamily="18" charset="0"/>
                            <a:cs typeface="Times New Roman" panose="02020603050405020304" pitchFamily="18" charset="0"/>
                          </a:rPr>
                          <m:t>𝟏</m:t>
                        </m:r>
                      </m:sub>
                    </m:sSub>
                    <m:sSub>
                      <m:sSubPr>
                        <m:ctrlPr>
                          <a:rPr lang="en-US" sz="2800" b="1" i="1" dirty="0" smtClean="0">
                            <a:solidFill>
                              <a:srgbClr val="0070C0"/>
                            </a:solidFill>
                            <a:latin typeface="Cambria Math" panose="02040503050406030204" pitchFamily="18" charset="0"/>
                            <a:cs typeface="Times New Roman" panose="02020603050405020304" pitchFamily="18" charset="0"/>
                          </a:rPr>
                        </m:ctrlPr>
                      </m:sSubPr>
                      <m:e>
                        <m:r>
                          <a:rPr lang="en-US" sz="2800" b="1" i="0" dirty="0" smtClean="0">
                            <a:solidFill>
                              <a:srgbClr val="0070C0"/>
                            </a:solidFill>
                            <a:latin typeface="Cambria Math" panose="02040503050406030204" pitchFamily="18" charset="0"/>
                            <a:cs typeface="Times New Roman" panose="02020603050405020304" pitchFamily="18" charset="0"/>
                          </a:rPr>
                          <m:t>𝚲</m:t>
                        </m:r>
                      </m:e>
                      <m:sub>
                        <m:r>
                          <a:rPr lang="en-US" sz="2800" b="1" i="1" dirty="0" smtClean="0">
                            <a:solidFill>
                              <a:srgbClr val="0070C0"/>
                            </a:solidFill>
                            <a:latin typeface="Cambria Math" panose="02040503050406030204" pitchFamily="18" charset="0"/>
                            <a:cs typeface="Times New Roman" panose="02020603050405020304" pitchFamily="18" charset="0"/>
                          </a:rPr>
                          <m:t>𝟏</m:t>
                        </m:r>
                      </m:sub>
                    </m:sSub>
                    <m:sSubSup>
                      <m:sSubSupPr>
                        <m:ctrlPr>
                          <a:rPr lang="en-US" sz="2800" b="1" i="1" dirty="0" smtClean="0">
                            <a:solidFill>
                              <a:srgbClr val="0070C0"/>
                            </a:solidFill>
                            <a:latin typeface="Cambria Math" panose="02040503050406030204" pitchFamily="18" charset="0"/>
                            <a:cs typeface="Times New Roman" panose="02020603050405020304" pitchFamily="18" charset="0"/>
                          </a:rPr>
                        </m:ctrlPr>
                      </m:sSubSupPr>
                      <m:e>
                        <m:r>
                          <a:rPr lang="en-US" sz="2800" b="1" i="1" dirty="0" smtClean="0">
                            <a:solidFill>
                              <a:srgbClr val="0070C0"/>
                            </a:solidFill>
                            <a:latin typeface="Cambria Math" panose="02040503050406030204" pitchFamily="18" charset="0"/>
                            <a:cs typeface="Times New Roman" panose="02020603050405020304" pitchFamily="18" charset="0"/>
                          </a:rPr>
                          <m:t>𝑽</m:t>
                        </m:r>
                      </m:e>
                      <m:sub>
                        <m:r>
                          <a:rPr lang="en-US" sz="2800" b="1" i="1" dirty="0" smtClean="0">
                            <a:solidFill>
                              <a:srgbClr val="0070C0"/>
                            </a:solidFill>
                            <a:latin typeface="Cambria Math" panose="02040503050406030204" pitchFamily="18" charset="0"/>
                            <a:cs typeface="Times New Roman" panose="02020603050405020304" pitchFamily="18" charset="0"/>
                          </a:rPr>
                          <m:t>𝟏</m:t>
                        </m:r>
                      </m:sub>
                      <m:sup>
                        <m:r>
                          <a:rPr lang="en-US" sz="2800" b="1" i="1" dirty="0" smtClean="0">
                            <a:solidFill>
                              <a:srgbClr val="0070C0"/>
                            </a:solidFill>
                            <a:latin typeface="Cambria Math" panose="02040503050406030204" pitchFamily="18" charset="0"/>
                            <a:cs typeface="Times New Roman" panose="02020603050405020304" pitchFamily="18" charset="0"/>
                          </a:rPr>
                          <m:t>𝑻</m:t>
                        </m:r>
                      </m:sup>
                    </m:sSubSup>
                  </m:oMath>
                </a14:m>
                <a:r>
                  <a:rPr lang="en-US" sz="2800" dirty="0" smtClean="0">
                    <a:latin typeface="Times New Roman" panose="02020603050405020304" pitchFamily="18" charset="0"/>
                    <a:cs typeface="Times New Roman" panose="02020603050405020304" pitchFamily="18" charset="0"/>
                  </a:rPr>
                  <a:t>, where </a:t>
                </a:r>
                <a14:m>
                  <m:oMath xmlns:m="http://schemas.openxmlformats.org/officeDocument/2006/math">
                    <m:sSub>
                      <m:sSubPr>
                        <m:ctrlPr>
                          <a:rPr lang="en-US" sz="2800" b="0" i="1" dirty="0" smtClean="0">
                            <a:latin typeface="Cambria Math" panose="02040503050406030204" pitchFamily="18" charset="0"/>
                            <a:cs typeface="Times New Roman" panose="02020603050405020304" pitchFamily="18" charset="0"/>
                          </a:rPr>
                        </m:ctrlPr>
                      </m:sSubPr>
                      <m:e>
                        <m:r>
                          <m:rPr>
                            <m:sty m:val="p"/>
                          </m:rPr>
                          <a:rPr lang="en-US" sz="2800" i="0" dirty="0" smtClean="0">
                            <a:latin typeface="Cambria Math" panose="02040503050406030204" pitchFamily="18" charset="0"/>
                            <a:cs typeface="Times New Roman" panose="02020603050405020304" pitchFamily="18" charset="0"/>
                          </a:rPr>
                          <m:t>Λ</m:t>
                        </m:r>
                      </m:e>
                      <m:sub>
                        <m:r>
                          <a:rPr lang="en-US" sz="2800" i="1" dirty="0" smtClean="0">
                            <a:latin typeface="Cambria Math" panose="02040503050406030204" pitchFamily="18" charset="0"/>
                            <a:cs typeface="Times New Roman" panose="02020603050405020304" pitchFamily="18" charset="0"/>
                          </a:rPr>
                          <m:t>1</m:t>
                        </m:r>
                      </m:sub>
                    </m:sSub>
                  </m:oMath>
                </a14:m>
                <a:r>
                  <a:rPr lang="en-US" sz="2800" dirty="0" smtClean="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800" b="0" i="1" dirty="0" smtClean="0">
                            <a:latin typeface="Cambria Math" panose="02040503050406030204" pitchFamily="18" charset="0"/>
                            <a:cs typeface="Times New Roman" panose="02020603050405020304" pitchFamily="18" charset="0"/>
                          </a:rPr>
                        </m:ctrlPr>
                      </m:sSubPr>
                      <m:e>
                        <m:r>
                          <a:rPr lang="en-US" sz="2800" i="1" dirty="0" smtClean="0">
                            <a:latin typeface="Cambria Math" panose="02040503050406030204" pitchFamily="18" charset="0"/>
                            <a:cs typeface="Times New Roman" panose="02020603050405020304" pitchFamily="18" charset="0"/>
                          </a:rPr>
                          <m:t>𝑉</m:t>
                        </m:r>
                      </m:e>
                      <m:sub>
                        <m:r>
                          <a:rPr lang="en-US" sz="2800" i="1" dirty="0" smtClean="0">
                            <a:latin typeface="Cambria Math" panose="02040503050406030204" pitchFamily="18" charset="0"/>
                            <a:cs typeface="Times New Roman" panose="02020603050405020304" pitchFamily="18" charset="0"/>
                          </a:rPr>
                          <m:t>1</m:t>
                        </m:r>
                      </m:sub>
                    </m:sSub>
                  </m:oMath>
                </a14:m>
                <a:r>
                  <a:rPr lang="en-US" sz="2800" dirty="0" smtClean="0">
                    <a:latin typeface="Times New Roman" panose="02020603050405020304" pitchFamily="18" charset="0"/>
                    <a:cs typeface="Times New Roman" panose="02020603050405020304" pitchFamily="18" charset="0"/>
                  </a:rPr>
                  <a:t> contain the </a:t>
                </a:r>
                <a:r>
                  <a:rPr lang="en-US" sz="2800" b="1" dirty="0" smtClean="0">
                    <a:solidFill>
                      <a:srgbClr val="0070C0"/>
                    </a:solidFill>
                    <a:latin typeface="Times New Roman" panose="02020603050405020304" pitchFamily="18" charset="0"/>
                    <a:cs typeface="Times New Roman" panose="02020603050405020304" pitchFamily="18" charset="0"/>
                  </a:rPr>
                  <a:t>nonzero eigenvalues </a:t>
                </a:r>
                <a:r>
                  <a:rPr lang="en-US" sz="2800" dirty="0" smtClean="0">
                    <a:latin typeface="Times New Roman" panose="02020603050405020304" pitchFamily="18" charset="0"/>
                    <a:cs typeface="Times New Roman" panose="02020603050405020304" pitchFamily="18" charset="0"/>
                  </a:rPr>
                  <a:t>and the </a:t>
                </a:r>
                <a:r>
                  <a:rPr lang="en-US" sz="2800" dirty="0" smtClean="0">
                    <a:solidFill>
                      <a:srgbClr val="0070C0"/>
                    </a:solidFill>
                    <a:latin typeface="Times New Roman" panose="02020603050405020304" pitchFamily="18" charset="0"/>
                    <a:cs typeface="Times New Roman" panose="02020603050405020304" pitchFamily="18" charset="0"/>
                  </a:rPr>
                  <a:t>corresponding eigenvectors. </a:t>
                </a:r>
              </a:p>
              <a:p>
                <a:pPr marL="342900" indent="-34290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Then let </a:t>
                </a:r>
                <a:r>
                  <a:rPr lang="en-US" sz="2800" b="1" dirty="0" smtClean="0">
                    <a:solidFill>
                      <a:srgbClr val="0070C0"/>
                    </a:solidFill>
                    <a:latin typeface="Times New Roman" panose="02020603050405020304" pitchFamily="18" charset="0"/>
                    <a:cs typeface="Times New Roman" panose="02020603050405020304" pitchFamily="18" charset="0"/>
                  </a:rPr>
                  <a:t>X = </a:t>
                </a:r>
                <a14:m>
                  <m:oMath xmlns:m="http://schemas.openxmlformats.org/officeDocument/2006/math">
                    <m:sSub>
                      <m:sSubPr>
                        <m:ctrlPr>
                          <a:rPr lang="en-US" sz="2800" b="1" i="1" dirty="0" smtClean="0">
                            <a:solidFill>
                              <a:srgbClr val="0070C0"/>
                            </a:solidFill>
                            <a:latin typeface="Cambria Math" panose="02040503050406030204" pitchFamily="18" charset="0"/>
                            <a:cs typeface="Times New Roman" panose="02020603050405020304" pitchFamily="18" charset="0"/>
                          </a:rPr>
                        </m:ctrlPr>
                      </m:sSubPr>
                      <m:e>
                        <m:r>
                          <a:rPr lang="en-US" sz="2800" b="1" i="1" dirty="0" smtClean="0">
                            <a:solidFill>
                              <a:srgbClr val="0070C0"/>
                            </a:solidFill>
                            <a:latin typeface="Cambria Math" panose="02040503050406030204" pitchFamily="18" charset="0"/>
                            <a:cs typeface="Times New Roman" panose="02020603050405020304" pitchFamily="18" charset="0"/>
                          </a:rPr>
                          <m:t>𝑽</m:t>
                        </m:r>
                      </m:e>
                      <m:sub>
                        <m:r>
                          <a:rPr lang="en-US" sz="2800" b="1" i="1" dirty="0" smtClean="0">
                            <a:solidFill>
                              <a:srgbClr val="0070C0"/>
                            </a:solidFill>
                            <a:latin typeface="Cambria Math" panose="02040503050406030204" pitchFamily="18" charset="0"/>
                            <a:cs typeface="Times New Roman" panose="02020603050405020304" pitchFamily="18" charset="0"/>
                          </a:rPr>
                          <m:t>𝟏</m:t>
                        </m:r>
                      </m:sub>
                    </m:sSub>
                    <m:sSubSup>
                      <m:sSubSupPr>
                        <m:ctrlPr>
                          <a:rPr lang="en-US" sz="2800" b="1" i="1" dirty="0" smtClean="0">
                            <a:solidFill>
                              <a:srgbClr val="0070C0"/>
                            </a:solidFill>
                            <a:latin typeface="Cambria Math" panose="02040503050406030204" pitchFamily="18" charset="0"/>
                            <a:cs typeface="Times New Roman" panose="02020603050405020304" pitchFamily="18" charset="0"/>
                          </a:rPr>
                        </m:ctrlPr>
                      </m:sSubSupPr>
                      <m:e>
                        <m:r>
                          <a:rPr lang="en-US" sz="2800" b="1" i="0" dirty="0" smtClean="0">
                            <a:solidFill>
                              <a:srgbClr val="0070C0"/>
                            </a:solidFill>
                            <a:latin typeface="Cambria Math" panose="02040503050406030204" pitchFamily="18" charset="0"/>
                            <a:cs typeface="Times New Roman" panose="02020603050405020304" pitchFamily="18" charset="0"/>
                          </a:rPr>
                          <m:t>𝚲</m:t>
                        </m:r>
                      </m:e>
                      <m:sub>
                        <m:r>
                          <a:rPr lang="en-US" sz="2800" b="1" i="1" dirty="0" smtClean="0">
                            <a:solidFill>
                              <a:srgbClr val="0070C0"/>
                            </a:solidFill>
                            <a:latin typeface="Cambria Math" panose="02040503050406030204" pitchFamily="18" charset="0"/>
                            <a:cs typeface="Times New Roman" panose="02020603050405020304" pitchFamily="18" charset="0"/>
                          </a:rPr>
                          <m:t>𝟏</m:t>
                        </m:r>
                      </m:sub>
                      <m:sup>
                        <m:r>
                          <a:rPr lang="en-US" sz="2800" b="1" i="0" dirty="0" smtClean="0">
                            <a:solidFill>
                              <a:srgbClr val="0070C0"/>
                            </a:solidFill>
                            <a:latin typeface="Cambria Math" panose="02040503050406030204" pitchFamily="18" charset="0"/>
                            <a:cs typeface="Times New Roman" panose="02020603050405020304" pitchFamily="18" charset="0"/>
                          </a:rPr>
                          <m:t>𝟏</m:t>
                        </m:r>
                        <m:r>
                          <a:rPr lang="en-US" sz="2800" b="1" i="0" dirty="0" smtClean="0">
                            <a:solidFill>
                              <a:srgbClr val="0070C0"/>
                            </a:solidFill>
                            <a:latin typeface="Cambria Math" panose="02040503050406030204" pitchFamily="18" charset="0"/>
                            <a:cs typeface="Times New Roman" panose="02020603050405020304" pitchFamily="18" charset="0"/>
                          </a:rPr>
                          <m:t>/</m:t>
                        </m:r>
                        <m:r>
                          <a:rPr lang="en-US" sz="2800" b="1" i="0" dirty="0" smtClean="0">
                            <a:solidFill>
                              <a:srgbClr val="0070C0"/>
                            </a:solidFill>
                            <a:latin typeface="Cambria Math" panose="02040503050406030204" pitchFamily="18" charset="0"/>
                            <a:cs typeface="Times New Roman" panose="02020603050405020304" pitchFamily="18" charset="0"/>
                          </a:rPr>
                          <m:t>𝟐</m:t>
                        </m:r>
                      </m:sup>
                    </m:sSubSup>
                  </m:oMath>
                </a14:m>
                <a:r>
                  <a:rPr lang="en-US" sz="2800" dirty="0" smtClean="0">
                    <a:latin typeface="Times New Roman" panose="02020603050405020304" pitchFamily="18" charset="0"/>
                    <a:cs typeface="Times New Roman" panose="02020603050405020304" pitchFamily="18" charset="0"/>
                  </a:rPr>
                  <a:t> , so that </a:t>
                </a:r>
                <a14:m>
                  <m:oMath xmlns:m="http://schemas.openxmlformats.org/officeDocument/2006/math">
                    <m:r>
                      <a:rPr lang="en-US" sz="2800" b="1" i="1" dirty="0" smtClean="0">
                        <a:latin typeface="Cambria Math" panose="02040503050406030204" pitchFamily="18" charset="0"/>
                        <a:cs typeface="Times New Roman" panose="02020603050405020304" pitchFamily="18" charset="0"/>
                      </a:rPr>
                      <m:t>𝑩</m:t>
                    </m:r>
                    <m:r>
                      <a:rPr lang="en-US" sz="2800" b="1" i="1" dirty="0" smtClean="0">
                        <a:latin typeface="Cambria Math" panose="02040503050406030204" pitchFamily="18" charset="0"/>
                        <a:cs typeface="Times New Roman" panose="02020603050405020304" pitchFamily="18" charset="0"/>
                      </a:rPr>
                      <m:t> = </m:t>
                    </m:r>
                    <m:r>
                      <a:rPr lang="en-US" sz="2800" b="1" i="1" dirty="0" smtClean="0">
                        <a:latin typeface="Cambria Math" panose="02040503050406030204" pitchFamily="18" charset="0"/>
                        <a:cs typeface="Times New Roman" panose="02020603050405020304" pitchFamily="18" charset="0"/>
                      </a:rPr>
                      <m:t>𝑿</m:t>
                    </m:r>
                    <m:sSup>
                      <m:sSupPr>
                        <m:ctrlPr>
                          <a:rPr lang="en-US" sz="2800" b="1" i="1" dirty="0" smtClean="0">
                            <a:latin typeface="Cambria Math" panose="02040503050406030204" pitchFamily="18" charset="0"/>
                            <a:cs typeface="Times New Roman" panose="02020603050405020304" pitchFamily="18" charset="0"/>
                          </a:rPr>
                        </m:ctrlPr>
                      </m:sSupPr>
                      <m:e>
                        <m:r>
                          <a:rPr lang="en-US" sz="2800" b="1" i="1" dirty="0" smtClean="0">
                            <a:latin typeface="Cambria Math" panose="02040503050406030204" pitchFamily="18" charset="0"/>
                            <a:cs typeface="Times New Roman" panose="02020603050405020304" pitchFamily="18" charset="0"/>
                          </a:rPr>
                          <m:t>𝑿</m:t>
                        </m:r>
                      </m:e>
                      <m:sup>
                        <m:r>
                          <a:rPr lang="en-US" sz="2800" b="0" i="1" dirty="0" smtClean="0">
                            <a:latin typeface="Cambria Math" panose="02040503050406030204" pitchFamily="18" charset="0"/>
                            <a:cs typeface="Times New Roman" panose="02020603050405020304" pitchFamily="18" charset="0"/>
                          </a:rPr>
                          <m:t>𝑇</m:t>
                        </m:r>
                      </m:sup>
                    </m:sSup>
                    <m:r>
                      <a:rPr lang="en-US" sz="2800" b="1" i="1" dirty="0" smtClean="0">
                        <a:latin typeface="Cambria Math" panose="02040503050406030204" pitchFamily="18" charset="0"/>
                        <a:cs typeface="Times New Roman" panose="02020603050405020304" pitchFamily="18" charset="0"/>
                      </a:rPr>
                      <m:t> </m:t>
                    </m:r>
                  </m:oMath>
                </a14:m>
                <a:r>
                  <a:rPr lang="en-US" sz="2800" dirty="0" smtClean="0">
                    <a:latin typeface="Times New Roman" panose="02020603050405020304" pitchFamily="18" charset="0"/>
                    <a:cs typeface="Times New Roman" panose="02020603050405020304" pitchFamily="18" charset="0"/>
                  </a:rPr>
                  <a:t>as needed.</a:t>
                </a:r>
                <a:endParaRPr lang="en-US" sz="2800" dirty="0">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81023" y="61899"/>
                <a:ext cx="12199715" cy="5808000"/>
              </a:xfrm>
              <a:prstGeom prst="rect">
                <a:avLst/>
              </a:prstGeom>
              <a:blipFill rotWithShape="0">
                <a:blip r:embed="rId2"/>
                <a:stretch>
                  <a:fillRect l="-899" t="-1049" r="-1349" b="-1889"/>
                </a:stretch>
              </a:blipFill>
            </p:spPr>
            <p:txBody>
              <a:bodyPr/>
              <a:lstStyle/>
              <a:p>
                <a:r>
                  <a:rPr lang="en-US">
                    <a:noFill/>
                  </a:rPr>
                  <a:t> </a:t>
                </a:r>
              </a:p>
            </p:txBody>
          </p:sp>
        </mc:Fallback>
      </mc:AlternateContent>
    </p:spTree>
    <p:extLst>
      <p:ext uri="{BB962C8B-B14F-4D97-AF65-F5344CB8AC3E}">
        <p14:creationId xmlns:p14="http://schemas.microsoft.com/office/powerpoint/2010/main" val="28709889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59443" y="444451"/>
            <a:ext cx="10830046" cy="523220"/>
          </a:xfrm>
          <a:prstGeom prst="rect">
            <a:avLst/>
          </a:prstGeom>
        </p:spPr>
        <p:txBody>
          <a:bodyPr wrap="square">
            <a:spAutoFit/>
          </a:bodyPr>
          <a:lstStyle/>
          <a:p>
            <a:pPr algn="ctr"/>
            <a:r>
              <a:rPr lang="en-US" sz="2800" dirty="0" smtClean="0">
                <a:solidFill>
                  <a:srgbClr val="0070C0"/>
                </a:solidFill>
                <a:latin typeface="Times New Roman" panose="02020603050405020304" pitchFamily="18" charset="0"/>
                <a:cs typeface="Times New Roman" panose="02020603050405020304" pitchFamily="18" charset="0"/>
              </a:rPr>
              <a:t>Classical MDS </a:t>
            </a:r>
          </a:p>
        </p:txBody>
      </p:sp>
      <p:pic>
        <p:nvPicPr>
          <p:cNvPr id="3" name="Picture 2"/>
          <p:cNvPicPr>
            <a:picLocks noChangeAspect="1"/>
          </p:cNvPicPr>
          <p:nvPr/>
        </p:nvPicPr>
        <p:blipFill>
          <a:blip r:embed="rId2"/>
          <a:stretch>
            <a:fillRect/>
          </a:stretch>
        </p:blipFill>
        <p:spPr>
          <a:xfrm>
            <a:off x="351493" y="1451130"/>
            <a:ext cx="1882421" cy="1435745"/>
          </a:xfrm>
          <a:prstGeom prst="rect">
            <a:avLst/>
          </a:prstGeom>
        </p:spPr>
      </p:pic>
      <p:pic>
        <p:nvPicPr>
          <p:cNvPr id="2" name="Picture 1"/>
          <p:cNvPicPr>
            <a:picLocks noChangeAspect="1"/>
          </p:cNvPicPr>
          <p:nvPr/>
        </p:nvPicPr>
        <p:blipFill>
          <a:blip r:embed="rId3"/>
          <a:stretch>
            <a:fillRect/>
          </a:stretch>
        </p:blipFill>
        <p:spPr>
          <a:xfrm>
            <a:off x="3287210" y="1743803"/>
            <a:ext cx="4685520" cy="850397"/>
          </a:xfrm>
          <a:prstGeom prst="rect">
            <a:avLst/>
          </a:prstGeom>
        </p:spPr>
      </p:pic>
      <p:cxnSp>
        <p:nvCxnSpPr>
          <p:cNvPr id="6" name="Straight Arrow Connector 5"/>
          <p:cNvCxnSpPr/>
          <p:nvPr/>
        </p:nvCxnSpPr>
        <p:spPr>
          <a:xfrm>
            <a:off x="2453833" y="2169002"/>
            <a:ext cx="613458"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8322198" y="2185112"/>
            <a:ext cx="613458"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9333352" y="1923502"/>
            <a:ext cx="503664" cy="523220"/>
          </a:xfrm>
          <a:prstGeom prst="rect">
            <a:avLst/>
          </a:prstGeom>
        </p:spPr>
        <p:txBody>
          <a:bodyPr wrap="square">
            <a:spAutoFit/>
          </a:bodyPr>
          <a:lstStyle/>
          <a:p>
            <a:r>
              <a:rPr lang="en-US" sz="2800" dirty="0" smtClean="0">
                <a:solidFill>
                  <a:srgbClr val="0070C0"/>
                </a:solidFill>
                <a:latin typeface="Times New Roman" panose="02020603050405020304" pitchFamily="18" charset="0"/>
                <a:cs typeface="Times New Roman" panose="02020603050405020304" pitchFamily="18" charset="0"/>
              </a:rPr>
              <a:t>B</a:t>
            </a:r>
            <a:endParaRPr lang="en-US" dirty="0"/>
          </a:p>
        </p:txBody>
      </p:sp>
      <p:sp>
        <p:nvSpPr>
          <p:cNvPr id="9" name="Rectangle 8"/>
          <p:cNvSpPr/>
          <p:nvPr/>
        </p:nvSpPr>
        <p:spPr>
          <a:xfrm>
            <a:off x="872259" y="3706004"/>
            <a:ext cx="503664" cy="523220"/>
          </a:xfrm>
          <a:prstGeom prst="rect">
            <a:avLst/>
          </a:prstGeom>
        </p:spPr>
        <p:txBody>
          <a:bodyPr wrap="square">
            <a:spAutoFit/>
          </a:bodyPr>
          <a:lstStyle/>
          <a:p>
            <a:r>
              <a:rPr lang="en-US" sz="2800" dirty="0" smtClean="0">
                <a:solidFill>
                  <a:srgbClr val="0070C0"/>
                </a:solidFill>
                <a:latin typeface="Times New Roman" panose="02020603050405020304" pitchFamily="18" charset="0"/>
                <a:cs typeface="Times New Roman" panose="02020603050405020304" pitchFamily="18" charset="0"/>
              </a:rPr>
              <a:t>B</a:t>
            </a:r>
            <a:endParaRPr lang="en-US" dirty="0"/>
          </a:p>
        </p:txBody>
      </p:sp>
      <p:cxnSp>
        <p:nvCxnSpPr>
          <p:cNvPr id="10" name="Straight Arrow Connector 9"/>
          <p:cNvCxnSpPr/>
          <p:nvPr/>
        </p:nvCxnSpPr>
        <p:spPr>
          <a:xfrm>
            <a:off x="1927185" y="3960575"/>
            <a:ext cx="613458"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p:cNvSpPr/>
              <p:nvPr/>
            </p:nvSpPr>
            <p:spPr>
              <a:xfrm>
                <a:off x="3287210" y="3698965"/>
                <a:ext cx="2199190" cy="523220"/>
              </a:xfrm>
              <a:prstGeom prst="rect">
                <a:avLst/>
              </a:prstGeom>
            </p:spPr>
            <p:txBody>
              <a:bodyPr wrap="square">
                <a:spAutoFit/>
              </a:bodyPr>
              <a:lstStyle/>
              <a:p>
                <a:r>
                  <a:rPr lang="en-US" sz="2800" dirty="0" smtClean="0">
                    <a:solidFill>
                      <a:srgbClr val="0070C0"/>
                    </a:solidFill>
                    <a:latin typeface="Times New Roman" panose="02020603050405020304" pitchFamily="18" charset="0"/>
                    <a:cs typeface="Times New Roman" panose="02020603050405020304" pitchFamily="18" charset="0"/>
                  </a:rPr>
                  <a:t>Eigen (</a:t>
                </a:r>
                <a14:m>
                  <m:oMath xmlns:m="http://schemas.openxmlformats.org/officeDocument/2006/math">
                    <m:r>
                      <a:rPr lang="en-US" sz="2800" i="1" dirty="0" smtClean="0">
                        <a:solidFill>
                          <a:srgbClr val="0070C0"/>
                        </a:solidFill>
                        <a:latin typeface="Cambria Math" panose="02040503050406030204" pitchFamily="18" charset="0"/>
                        <a:cs typeface="Times New Roman" panose="02020603050405020304" pitchFamily="18" charset="0"/>
                      </a:rPr>
                      <m:t>𝐵</m:t>
                    </m:r>
                  </m:oMath>
                </a14:m>
                <a:r>
                  <a:rPr lang="en-US" sz="2800" dirty="0" smtClean="0">
                    <a:solidFill>
                      <a:srgbClr val="0070C0"/>
                    </a:solidFill>
                    <a:latin typeface="Times New Roman" panose="02020603050405020304" pitchFamily="18" charset="0"/>
                    <a:cs typeface="Times New Roman" panose="02020603050405020304" pitchFamily="18" charset="0"/>
                  </a:rPr>
                  <a:t>)</a:t>
                </a:r>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3287210" y="3698965"/>
                <a:ext cx="2199190" cy="523220"/>
              </a:xfrm>
              <a:prstGeom prst="rect">
                <a:avLst/>
              </a:prstGeom>
              <a:blipFill rotWithShape="0">
                <a:blip r:embed="rId4"/>
                <a:stretch>
                  <a:fillRect l="-5540" t="-13953" b="-30233"/>
                </a:stretch>
              </a:blipFill>
            </p:spPr>
            <p:txBody>
              <a:bodyPr/>
              <a:lstStyle/>
              <a:p>
                <a:r>
                  <a:rPr lang="en-US">
                    <a:noFill/>
                  </a:rPr>
                  <a:t> </a:t>
                </a:r>
              </a:p>
            </p:txBody>
          </p:sp>
        </mc:Fallback>
      </mc:AlternateContent>
      <p:cxnSp>
        <p:nvCxnSpPr>
          <p:cNvPr id="12" name="Straight Arrow Connector 11"/>
          <p:cNvCxnSpPr/>
          <p:nvPr/>
        </p:nvCxnSpPr>
        <p:spPr>
          <a:xfrm>
            <a:off x="5295418" y="3960575"/>
            <a:ext cx="613458"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Rectangle 12"/>
              <p:cNvSpPr/>
              <p:nvPr/>
            </p:nvSpPr>
            <p:spPr>
              <a:xfrm>
                <a:off x="6429737" y="3706004"/>
                <a:ext cx="2199190" cy="62440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dirty="0" smtClean="0">
                          <a:solidFill>
                            <a:srgbClr val="0070C0"/>
                          </a:solidFill>
                          <a:latin typeface="Cambria Math" panose="02040503050406030204" pitchFamily="18" charset="0"/>
                          <a:cs typeface="Times New Roman" panose="02020603050405020304" pitchFamily="18" charset="0"/>
                        </a:rPr>
                        <m:t>𝑋</m:t>
                      </m:r>
                      <m:r>
                        <a:rPr lang="en-US" sz="2800" b="0" i="1" dirty="0" smtClean="0">
                          <a:solidFill>
                            <a:srgbClr val="0070C0"/>
                          </a:solidFill>
                          <a:latin typeface="Cambria Math" panose="02040503050406030204" pitchFamily="18" charset="0"/>
                          <a:cs typeface="Times New Roman" panose="02020603050405020304" pitchFamily="18" charset="0"/>
                        </a:rPr>
                        <m:t>=</m:t>
                      </m:r>
                      <m:sSub>
                        <m:sSubPr>
                          <m:ctrlPr>
                            <a:rPr lang="en-US" sz="2800" i="1" dirty="0" smtClean="0">
                              <a:solidFill>
                                <a:srgbClr val="0070C0"/>
                              </a:solidFill>
                              <a:latin typeface="Cambria Math" panose="02040503050406030204" pitchFamily="18" charset="0"/>
                              <a:cs typeface="Times New Roman" panose="02020603050405020304" pitchFamily="18" charset="0"/>
                            </a:rPr>
                          </m:ctrlPr>
                        </m:sSubPr>
                        <m:e>
                          <m:r>
                            <a:rPr lang="en-US" sz="2800" i="1" dirty="0">
                              <a:solidFill>
                                <a:srgbClr val="0070C0"/>
                              </a:solidFill>
                              <a:latin typeface="Cambria Math" panose="02040503050406030204" pitchFamily="18" charset="0"/>
                              <a:cs typeface="Times New Roman" panose="02020603050405020304" pitchFamily="18" charset="0"/>
                            </a:rPr>
                            <m:t>𝑉</m:t>
                          </m:r>
                        </m:e>
                        <m:sub>
                          <m:r>
                            <a:rPr lang="en-US" sz="2800" i="1" dirty="0">
                              <a:solidFill>
                                <a:srgbClr val="0070C0"/>
                              </a:solidFill>
                              <a:latin typeface="Cambria Math" panose="02040503050406030204" pitchFamily="18" charset="0"/>
                              <a:cs typeface="Times New Roman" panose="02020603050405020304" pitchFamily="18" charset="0"/>
                            </a:rPr>
                            <m:t>1</m:t>
                          </m:r>
                        </m:sub>
                      </m:sSub>
                      <m:sSubSup>
                        <m:sSubSupPr>
                          <m:ctrlPr>
                            <a:rPr lang="en-US" sz="2800" i="1" dirty="0">
                              <a:solidFill>
                                <a:srgbClr val="0070C0"/>
                              </a:solidFill>
                              <a:latin typeface="Cambria Math" panose="02040503050406030204" pitchFamily="18" charset="0"/>
                              <a:cs typeface="Times New Roman" panose="02020603050405020304" pitchFamily="18" charset="0"/>
                            </a:rPr>
                          </m:ctrlPr>
                        </m:sSubSupPr>
                        <m:e>
                          <m:r>
                            <m:rPr>
                              <m:sty m:val="p"/>
                            </m:rPr>
                            <a:rPr lang="en-US" sz="2800" dirty="0">
                              <a:solidFill>
                                <a:srgbClr val="0070C0"/>
                              </a:solidFill>
                              <a:latin typeface="Cambria Math" panose="02040503050406030204" pitchFamily="18" charset="0"/>
                              <a:cs typeface="Times New Roman" panose="02020603050405020304" pitchFamily="18" charset="0"/>
                            </a:rPr>
                            <m:t>Λ</m:t>
                          </m:r>
                        </m:e>
                        <m:sub>
                          <m:r>
                            <a:rPr lang="en-US" sz="2800" i="1" dirty="0">
                              <a:solidFill>
                                <a:srgbClr val="0070C0"/>
                              </a:solidFill>
                              <a:latin typeface="Cambria Math" panose="02040503050406030204" pitchFamily="18" charset="0"/>
                              <a:cs typeface="Times New Roman" panose="02020603050405020304" pitchFamily="18" charset="0"/>
                            </a:rPr>
                            <m:t>1</m:t>
                          </m:r>
                        </m:sub>
                        <m:sup>
                          <m:r>
                            <a:rPr lang="en-US" sz="2800" dirty="0">
                              <a:solidFill>
                                <a:srgbClr val="0070C0"/>
                              </a:solidFill>
                              <a:latin typeface="Cambria Math" panose="02040503050406030204" pitchFamily="18" charset="0"/>
                              <a:cs typeface="Times New Roman" panose="02020603050405020304" pitchFamily="18" charset="0"/>
                            </a:rPr>
                            <m:t>1/2</m:t>
                          </m:r>
                        </m:sup>
                      </m:sSubSup>
                    </m:oMath>
                  </m:oMathPara>
                </a14:m>
                <a:endParaRPr lang="en-US" dirty="0">
                  <a:solidFill>
                    <a:srgbClr val="0070C0"/>
                  </a:solidFill>
                </a:endParaRPr>
              </a:p>
            </p:txBody>
          </p:sp>
        </mc:Choice>
        <mc:Fallback xmlns="">
          <p:sp>
            <p:nvSpPr>
              <p:cNvPr id="13" name="Rectangle 12"/>
              <p:cNvSpPr>
                <a:spLocks noRot="1" noChangeAspect="1" noMove="1" noResize="1" noEditPoints="1" noAdjustHandles="1" noChangeArrowheads="1" noChangeShapeType="1" noTextEdit="1"/>
              </p:cNvSpPr>
              <p:nvPr/>
            </p:nvSpPr>
            <p:spPr>
              <a:xfrm>
                <a:off x="6429737" y="3706004"/>
                <a:ext cx="2199190" cy="62440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 y="4742674"/>
                <a:ext cx="12107119" cy="523220"/>
              </a:xfrm>
              <a:prstGeom prst="rect">
                <a:avLst/>
              </a:prstGeom>
            </p:spPr>
            <p:txBody>
              <a:bodyPr wrap="square">
                <a:spAutoFit/>
              </a:bodyPr>
              <a:lstStyle/>
              <a:p>
                <a:pPr marL="342900" lvl="0" indent="-342900">
                  <a:buFont typeface="Arial" panose="020B0604020202020204" pitchFamily="34" charset="0"/>
                  <a:buChar char="•"/>
                </a:pPr>
                <a14:m>
                  <m:oMath xmlns:m="http://schemas.openxmlformats.org/officeDocument/2006/math">
                    <m:sSub>
                      <m:sSubPr>
                        <m:ctrlPr>
                          <a:rPr lang="en-US" sz="2800" i="1" dirty="0" smtClean="0">
                            <a:solidFill>
                              <a:prstClr val="black"/>
                            </a:solidFill>
                            <a:latin typeface="Cambria Math" panose="02040503050406030204" pitchFamily="18" charset="0"/>
                            <a:cs typeface="Times New Roman" panose="02020603050405020304" pitchFamily="18" charset="0"/>
                          </a:rPr>
                        </m:ctrlPr>
                      </m:sSubPr>
                      <m:e>
                        <m:r>
                          <m:rPr>
                            <m:sty m:val="p"/>
                          </m:rPr>
                          <a:rPr lang="en-US" sz="2800" dirty="0">
                            <a:solidFill>
                              <a:prstClr val="black"/>
                            </a:solidFill>
                            <a:latin typeface="Cambria Math" panose="02040503050406030204" pitchFamily="18" charset="0"/>
                            <a:cs typeface="Times New Roman" panose="02020603050405020304" pitchFamily="18" charset="0"/>
                          </a:rPr>
                          <m:t>Λ</m:t>
                        </m:r>
                      </m:e>
                      <m:sub>
                        <m:r>
                          <a:rPr lang="en-US" sz="2800" i="1" dirty="0">
                            <a:solidFill>
                              <a:prstClr val="black"/>
                            </a:solidFill>
                            <a:latin typeface="Cambria Math" panose="02040503050406030204" pitchFamily="18" charset="0"/>
                            <a:cs typeface="Times New Roman" panose="02020603050405020304" pitchFamily="18" charset="0"/>
                          </a:rPr>
                          <m:t>1</m:t>
                        </m:r>
                      </m:sub>
                    </m:sSub>
                  </m:oMath>
                </a14:m>
                <a:r>
                  <a:rPr lang="en-US" sz="2800" dirty="0">
                    <a:solidFill>
                      <a:prstClr val="black"/>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800" i="1" dirty="0">
                            <a:solidFill>
                              <a:prstClr val="black"/>
                            </a:solidFill>
                            <a:latin typeface="Cambria Math" panose="02040503050406030204" pitchFamily="18" charset="0"/>
                            <a:cs typeface="Times New Roman" panose="02020603050405020304" pitchFamily="18" charset="0"/>
                          </a:rPr>
                        </m:ctrlPr>
                      </m:sSubPr>
                      <m:e>
                        <m:r>
                          <a:rPr lang="en-US" sz="2800" i="1" dirty="0">
                            <a:solidFill>
                              <a:prstClr val="black"/>
                            </a:solidFill>
                            <a:latin typeface="Cambria Math" panose="02040503050406030204" pitchFamily="18" charset="0"/>
                            <a:cs typeface="Times New Roman" panose="02020603050405020304" pitchFamily="18" charset="0"/>
                          </a:rPr>
                          <m:t>𝑉</m:t>
                        </m:r>
                      </m:e>
                      <m:sub>
                        <m:r>
                          <a:rPr lang="en-US" sz="2800" i="1" dirty="0">
                            <a:solidFill>
                              <a:prstClr val="black"/>
                            </a:solidFill>
                            <a:latin typeface="Cambria Math" panose="02040503050406030204" pitchFamily="18" charset="0"/>
                            <a:cs typeface="Times New Roman" panose="02020603050405020304" pitchFamily="18" charset="0"/>
                          </a:rPr>
                          <m:t>1</m:t>
                        </m:r>
                      </m:sub>
                    </m:sSub>
                  </m:oMath>
                </a14:m>
                <a:r>
                  <a:rPr lang="en-US" sz="2800" dirty="0">
                    <a:solidFill>
                      <a:prstClr val="black"/>
                    </a:solidFill>
                    <a:latin typeface="Times New Roman" panose="02020603050405020304" pitchFamily="18" charset="0"/>
                    <a:cs typeface="Times New Roman" panose="02020603050405020304" pitchFamily="18" charset="0"/>
                  </a:rPr>
                  <a:t> contain the </a:t>
                </a:r>
                <a:r>
                  <a:rPr lang="en-US" sz="2800" dirty="0">
                    <a:solidFill>
                      <a:srgbClr val="0070C0"/>
                    </a:solidFill>
                    <a:latin typeface="Times New Roman" panose="02020603050405020304" pitchFamily="18" charset="0"/>
                    <a:cs typeface="Times New Roman" panose="02020603050405020304" pitchFamily="18" charset="0"/>
                  </a:rPr>
                  <a:t>nonzero eigenvalues </a:t>
                </a:r>
                <a:r>
                  <a:rPr lang="en-US" sz="2800" dirty="0">
                    <a:solidFill>
                      <a:prstClr val="black"/>
                    </a:solidFill>
                    <a:latin typeface="Times New Roman" panose="02020603050405020304" pitchFamily="18" charset="0"/>
                    <a:cs typeface="Times New Roman" panose="02020603050405020304" pitchFamily="18" charset="0"/>
                  </a:rPr>
                  <a:t>and the </a:t>
                </a:r>
                <a:r>
                  <a:rPr lang="en-US" sz="2800" dirty="0" smtClean="0">
                    <a:solidFill>
                      <a:srgbClr val="0070C0"/>
                    </a:solidFill>
                    <a:latin typeface="Times New Roman" panose="02020603050405020304" pitchFamily="18" charset="0"/>
                    <a:cs typeface="Times New Roman" panose="02020603050405020304" pitchFamily="18" charset="0"/>
                  </a:rPr>
                  <a:t>corresponding eigenvectors</a:t>
                </a:r>
                <a:r>
                  <a:rPr lang="en-US" sz="2800" dirty="0">
                    <a:solidFill>
                      <a:prstClr val="black"/>
                    </a:solidFill>
                    <a:latin typeface="Times New Roman" panose="02020603050405020304" pitchFamily="18" charset="0"/>
                    <a:cs typeface="Times New Roman" panose="02020603050405020304" pitchFamily="18" charset="0"/>
                  </a:rPr>
                  <a:t>. </a:t>
                </a:r>
              </a:p>
            </p:txBody>
          </p:sp>
        </mc:Choice>
        <mc:Fallback xmlns="">
          <p:sp>
            <p:nvSpPr>
              <p:cNvPr id="14" name="Rectangle 13"/>
              <p:cNvSpPr>
                <a:spLocks noRot="1" noChangeAspect="1" noMove="1" noResize="1" noEditPoints="1" noAdjustHandles="1" noChangeArrowheads="1" noChangeShapeType="1" noTextEdit="1"/>
              </p:cNvSpPr>
              <p:nvPr/>
            </p:nvSpPr>
            <p:spPr>
              <a:xfrm>
                <a:off x="-1" y="4742674"/>
                <a:ext cx="12107119" cy="523220"/>
              </a:xfrm>
              <a:prstGeom prst="rect">
                <a:avLst/>
              </a:prstGeom>
              <a:blipFill rotWithShape="0">
                <a:blip r:embed="rId6"/>
                <a:stretch>
                  <a:fillRect t="-12791" b="-31395"/>
                </a:stretch>
              </a:blipFill>
            </p:spPr>
            <p:txBody>
              <a:bodyPr/>
              <a:lstStyle/>
              <a:p>
                <a:r>
                  <a:rPr lang="en-US">
                    <a:noFill/>
                  </a:rPr>
                  <a:t> </a:t>
                </a:r>
              </a:p>
            </p:txBody>
          </p:sp>
        </mc:Fallback>
      </mc:AlternateContent>
    </p:spTree>
    <p:extLst>
      <p:ext uri="{BB962C8B-B14F-4D97-AF65-F5344CB8AC3E}">
        <p14:creationId xmlns:p14="http://schemas.microsoft.com/office/powerpoint/2010/main" val="36990164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93924" y="0"/>
                <a:ext cx="12098076" cy="1884234"/>
              </a:xfrm>
              <a:prstGeom prst="rect">
                <a:avLst/>
              </a:prstGeom>
            </p:spPr>
            <p:txBody>
              <a:bodyPr wrap="square">
                <a:spAutoFit/>
              </a:bodyPr>
              <a:lstStyle/>
              <a:p>
                <a:pPr algn="ctr"/>
                <a:r>
                  <a:rPr lang="en-US" sz="2600" dirty="0" smtClean="0">
                    <a:solidFill>
                      <a:prstClr val="black"/>
                    </a:solidFill>
                    <a:latin typeface="Times New Roman" panose="02020603050405020304" pitchFamily="18" charset="0"/>
                    <a:cs typeface="Times New Roman" panose="02020603050405020304" pitchFamily="18" charset="0"/>
                  </a:rPr>
                  <a:t>Example 1 Given pairwise </a:t>
                </a:r>
                <a:r>
                  <a:rPr lang="en-US" sz="2600" dirty="0">
                    <a:solidFill>
                      <a:srgbClr val="0070C0"/>
                    </a:solidFill>
                    <a:latin typeface="Times New Roman" panose="02020603050405020304" pitchFamily="18" charset="0"/>
                    <a:cs typeface="Times New Roman" panose="02020603050405020304" pitchFamily="18" charset="0"/>
                  </a:rPr>
                  <a:t>distance matrix </a:t>
                </a:r>
                <a14:m>
                  <m:oMath xmlns:m="http://schemas.openxmlformats.org/officeDocument/2006/math">
                    <m:d>
                      <m:dPr>
                        <m:ctrlPr>
                          <a:rPr lang="en-US" sz="2600" i="1" smtClean="0">
                            <a:solidFill>
                              <a:prstClr val="black"/>
                            </a:solidFill>
                            <a:latin typeface="Cambria Math" panose="02040503050406030204" pitchFamily="18" charset="0"/>
                          </a:rPr>
                        </m:ctrlPr>
                      </m:dPr>
                      <m:e>
                        <m:m>
                          <m:mPr>
                            <m:mcs>
                              <m:mc>
                                <m:mcPr>
                                  <m:count m:val="2"/>
                                  <m:mcJc m:val="center"/>
                                </m:mcPr>
                              </m:mc>
                            </m:mcs>
                            <m:ctrlPr>
                              <a:rPr lang="en-US" sz="2600" i="1" smtClean="0">
                                <a:solidFill>
                                  <a:prstClr val="black"/>
                                </a:solidFill>
                                <a:latin typeface="Cambria Math" panose="02040503050406030204" pitchFamily="18" charset="0"/>
                              </a:rPr>
                            </m:ctrlPr>
                          </m:mPr>
                          <m:mr>
                            <m:e>
                              <m:m>
                                <m:mPr>
                                  <m:mcs>
                                    <m:mc>
                                      <m:mcPr>
                                        <m:count m:val="2"/>
                                        <m:mcJc m:val="center"/>
                                      </m:mcPr>
                                    </m:mc>
                                  </m:mcs>
                                  <m:ctrlPr>
                                    <a:rPr lang="en-US" sz="2600" i="1" smtClean="0">
                                      <a:solidFill>
                                        <a:prstClr val="black"/>
                                      </a:solidFill>
                                      <a:latin typeface="Cambria Math" panose="02040503050406030204" pitchFamily="18" charset="0"/>
                                    </a:rPr>
                                  </m:ctrlPr>
                                </m:mPr>
                                <m:mr>
                                  <m:e>
                                    <m:r>
                                      <m:rPr>
                                        <m:brk m:alnAt="7"/>
                                      </m:rPr>
                                      <a:rPr lang="en-US" sz="2600" i="1" smtClean="0">
                                        <a:solidFill>
                                          <a:prstClr val="black"/>
                                        </a:solidFill>
                                        <a:latin typeface="Cambria Math" panose="02040503050406030204" pitchFamily="18" charset="0"/>
                                      </a:rPr>
                                      <m:t>0</m:t>
                                    </m:r>
                                  </m:e>
                                  <m:e>
                                    <m:r>
                                      <a:rPr lang="en-US" sz="2600" i="1" smtClean="0">
                                        <a:solidFill>
                                          <a:prstClr val="black"/>
                                        </a:solidFill>
                                        <a:latin typeface="Cambria Math" panose="02040503050406030204" pitchFamily="18" charset="0"/>
                                      </a:rPr>
                                      <m:t>1</m:t>
                                    </m:r>
                                  </m:e>
                                </m:mr>
                                <m:mr>
                                  <m:e>
                                    <m:r>
                                      <a:rPr lang="en-US" sz="2600" i="1" smtClean="0">
                                        <a:solidFill>
                                          <a:prstClr val="black"/>
                                        </a:solidFill>
                                        <a:latin typeface="Cambria Math" panose="02040503050406030204" pitchFamily="18" charset="0"/>
                                      </a:rPr>
                                      <m:t>1</m:t>
                                    </m:r>
                                  </m:e>
                                  <m:e>
                                    <m:r>
                                      <a:rPr lang="en-US" sz="2600" i="1" smtClean="0">
                                        <a:solidFill>
                                          <a:prstClr val="black"/>
                                        </a:solidFill>
                                        <a:latin typeface="Cambria Math" panose="02040503050406030204" pitchFamily="18" charset="0"/>
                                      </a:rPr>
                                      <m:t>0</m:t>
                                    </m:r>
                                  </m:e>
                                </m:mr>
                              </m:m>
                            </m:e>
                            <m:e>
                              <m:m>
                                <m:mPr>
                                  <m:mcs>
                                    <m:mc>
                                      <m:mcPr>
                                        <m:count m:val="2"/>
                                        <m:mcJc m:val="center"/>
                                      </m:mcPr>
                                    </m:mc>
                                  </m:mcs>
                                  <m:ctrlPr>
                                    <a:rPr lang="en-US" sz="2600" i="1" smtClean="0">
                                      <a:solidFill>
                                        <a:prstClr val="black"/>
                                      </a:solidFill>
                                      <a:latin typeface="Cambria Math" panose="02040503050406030204" pitchFamily="18" charset="0"/>
                                    </a:rPr>
                                  </m:ctrlPr>
                                </m:mPr>
                                <m:mr>
                                  <m:e>
                                    <m:r>
                                      <m:rPr>
                                        <m:brk m:alnAt="7"/>
                                      </m:rPr>
                                      <a:rPr lang="en-US" sz="2600" i="1" smtClean="0">
                                        <a:solidFill>
                                          <a:prstClr val="black"/>
                                        </a:solidFill>
                                        <a:latin typeface="Cambria Math" panose="02040503050406030204" pitchFamily="18" charset="0"/>
                                      </a:rPr>
                                      <m:t>1</m:t>
                                    </m:r>
                                  </m:e>
                                  <m:e>
                                    <m:r>
                                      <a:rPr lang="en-US" sz="2600" i="1" smtClean="0">
                                        <a:solidFill>
                                          <a:prstClr val="black"/>
                                        </a:solidFill>
                                        <a:latin typeface="Cambria Math" panose="02040503050406030204" pitchFamily="18" charset="0"/>
                                      </a:rPr>
                                      <m:t>1</m:t>
                                    </m:r>
                                  </m:e>
                                </m:mr>
                                <m:mr>
                                  <m:e>
                                    <m:r>
                                      <a:rPr lang="en-US" sz="2600" i="1" smtClean="0">
                                        <a:solidFill>
                                          <a:prstClr val="black"/>
                                        </a:solidFill>
                                        <a:latin typeface="Cambria Math" panose="02040503050406030204" pitchFamily="18" charset="0"/>
                                      </a:rPr>
                                      <m:t>1</m:t>
                                    </m:r>
                                  </m:e>
                                  <m:e>
                                    <m:r>
                                      <a:rPr lang="en-US" sz="2600" i="1" smtClean="0">
                                        <a:solidFill>
                                          <a:prstClr val="black"/>
                                        </a:solidFill>
                                        <a:latin typeface="Cambria Math" panose="02040503050406030204" pitchFamily="18" charset="0"/>
                                      </a:rPr>
                                      <m:t>1</m:t>
                                    </m:r>
                                  </m:e>
                                </m:mr>
                              </m:m>
                            </m:e>
                          </m:mr>
                          <m:mr>
                            <m:e>
                              <m:m>
                                <m:mPr>
                                  <m:mcs>
                                    <m:mc>
                                      <m:mcPr>
                                        <m:count m:val="2"/>
                                        <m:mcJc m:val="center"/>
                                      </m:mcPr>
                                    </m:mc>
                                  </m:mcs>
                                  <m:ctrlPr>
                                    <a:rPr lang="en-US" sz="2600" i="1" smtClean="0">
                                      <a:solidFill>
                                        <a:prstClr val="black"/>
                                      </a:solidFill>
                                      <a:latin typeface="Cambria Math" panose="02040503050406030204" pitchFamily="18" charset="0"/>
                                    </a:rPr>
                                  </m:ctrlPr>
                                </m:mPr>
                                <m:mr>
                                  <m:e>
                                    <m:r>
                                      <m:rPr>
                                        <m:brk m:alnAt="7"/>
                                      </m:rPr>
                                      <a:rPr lang="en-US" sz="2600" i="1" smtClean="0">
                                        <a:solidFill>
                                          <a:prstClr val="black"/>
                                        </a:solidFill>
                                        <a:latin typeface="Cambria Math" panose="02040503050406030204" pitchFamily="18" charset="0"/>
                                      </a:rPr>
                                      <m:t>1</m:t>
                                    </m:r>
                                  </m:e>
                                  <m:e>
                                    <m:r>
                                      <a:rPr lang="en-US" sz="2600" i="1" smtClean="0">
                                        <a:solidFill>
                                          <a:prstClr val="black"/>
                                        </a:solidFill>
                                        <a:latin typeface="Cambria Math" panose="02040503050406030204" pitchFamily="18" charset="0"/>
                                      </a:rPr>
                                      <m:t>1</m:t>
                                    </m:r>
                                  </m:e>
                                </m:mr>
                                <m:mr>
                                  <m:e>
                                    <m:r>
                                      <a:rPr lang="en-US" sz="2600" i="1" smtClean="0">
                                        <a:solidFill>
                                          <a:prstClr val="black"/>
                                        </a:solidFill>
                                        <a:latin typeface="Cambria Math" panose="02040503050406030204" pitchFamily="18" charset="0"/>
                                      </a:rPr>
                                      <m:t>1</m:t>
                                    </m:r>
                                  </m:e>
                                  <m:e>
                                    <m:r>
                                      <a:rPr lang="en-US" sz="2600" i="1" smtClean="0">
                                        <a:solidFill>
                                          <a:prstClr val="black"/>
                                        </a:solidFill>
                                        <a:latin typeface="Cambria Math" panose="02040503050406030204" pitchFamily="18" charset="0"/>
                                      </a:rPr>
                                      <m:t>1</m:t>
                                    </m:r>
                                  </m:e>
                                </m:mr>
                              </m:m>
                            </m:e>
                            <m:e>
                              <m:m>
                                <m:mPr>
                                  <m:mcs>
                                    <m:mc>
                                      <m:mcPr>
                                        <m:count m:val="2"/>
                                        <m:mcJc m:val="center"/>
                                      </m:mcPr>
                                    </m:mc>
                                  </m:mcs>
                                  <m:ctrlPr>
                                    <a:rPr lang="en-US" sz="2600" i="1" smtClean="0">
                                      <a:solidFill>
                                        <a:prstClr val="black"/>
                                      </a:solidFill>
                                      <a:latin typeface="Cambria Math" panose="02040503050406030204" pitchFamily="18" charset="0"/>
                                    </a:rPr>
                                  </m:ctrlPr>
                                </m:mPr>
                                <m:mr>
                                  <m:e>
                                    <m:r>
                                      <m:rPr>
                                        <m:brk m:alnAt="7"/>
                                      </m:rPr>
                                      <a:rPr lang="en-US" sz="2600" i="1" smtClean="0">
                                        <a:solidFill>
                                          <a:prstClr val="black"/>
                                        </a:solidFill>
                                        <a:latin typeface="Cambria Math" panose="02040503050406030204" pitchFamily="18" charset="0"/>
                                      </a:rPr>
                                      <m:t>0</m:t>
                                    </m:r>
                                  </m:e>
                                  <m:e>
                                    <m:r>
                                      <a:rPr lang="en-US" sz="2600" i="1" smtClean="0">
                                        <a:solidFill>
                                          <a:prstClr val="black"/>
                                        </a:solidFill>
                                        <a:latin typeface="Cambria Math" panose="02040503050406030204" pitchFamily="18" charset="0"/>
                                      </a:rPr>
                                      <m:t>1</m:t>
                                    </m:r>
                                  </m:e>
                                </m:mr>
                                <m:mr>
                                  <m:e>
                                    <m:r>
                                      <a:rPr lang="en-US" sz="2600" i="1" smtClean="0">
                                        <a:solidFill>
                                          <a:prstClr val="black"/>
                                        </a:solidFill>
                                        <a:latin typeface="Cambria Math" panose="02040503050406030204" pitchFamily="18" charset="0"/>
                                      </a:rPr>
                                      <m:t>1</m:t>
                                    </m:r>
                                  </m:e>
                                  <m:e>
                                    <m:r>
                                      <a:rPr lang="en-US" sz="2600" i="1" smtClean="0">
                                        <a:solidFill>
                                          <a:prstClr val="black"/>
                                        </a:solidFill>
                                        <a:latin typeface="Cambria Math" panose="02040503050406030204" pitchFamily="18" charset="0"/>
                                      </a:rPr>
                                      <m:t>0</m:t>
                                    </m:r>
                                  </m:e>
                                </m:mr>
                              </m:m>
                            </m:e>
                          </m:mr>
                        </m:m>
                      </m:e>
                    </m:d>
                    <m:r>
                      <m:rPr>
                        <m:nor/>
                      </m:rPr>
                      <a:rPr lang="en-US" sz="2600" dirty="0" smtClean="0">
                        <a:solidFill>
                          <a:prstClr val="black"/>
                        </a:solidFill>
                        <a:latin typeface="Times New Roman" panose="02020603050405020304" pitchFamily="18" charset="0"/>
                        <a:cs typeface="Times New Roman" panose="02020603050405020304" pitchFamily="18" charset="0"/>
                      </a:rPr>
                      <m:t>, </m:t>
                    </m:r>
                  </m:oMath>
                </a14:m>
                <a:r>
                  <a:rPr lang="en-US" sz="2600" dirty="0" smtClean="0">
                    <a:solidFill>
                      <a:prstClr val="black"/>
                    </a:solidFill>
                    <a:latin typeface="Times New Roman" panose="02020603050405020304" pitchFamily="18" charset="0"/>
                    <a:cs typeface="Times New Roman" panose="02020603050405020304" pitchFamily="18" charset="0"/>
                  </a:rPr>
                  <a:t>reconstructoin of </a:t>
                </a:r>
                <a14:m>
                  <m:oMath xmlns:m="http://schemas.openxmlformats.org/officeDocument/2006/math">
                    <m:r>
                      <m:rPr>
                        <m:sty m:val="p"/>
                      </m:rPr>
                      <a:rPr lang="en-US" sz="2600" i="1" dirty="0" smtClean="0">
                        <a:solidFill>
                          <a:prstClr val="black"/>
                        </a:solidFill>
                        <a:latin typeface="Cambria Math" panose="02040503050406030204" pitchFamily="18" charset="0"/>
                        <a:cs typeface="Times New Roman" panose="02020603050405020304" pitchFamily="18" charset="0"/>
                      </a:rPr>
                      <m:t>X</m:t>
                    </m:r>
                    <m:r>
                      <m:rPr>
                        <m:nor/>
                      </m:rPr>
                      <a:rPr lang="en-US" sz="2600" dirty="0" smtClean="0">
                        <a:solidFill>
                          <a:prstClr val="black"/>
                        </a:solidFill>
                        <a:latin typeface="Times New Roman" panose="02020603050405020304" pitchFamily="18" charset="0"/>
                        <a:cs typeface="Times New Roman" panose="02020603050405020304" pitchFamily="18" charset="0"/>
                      </a:rPr>
                      <m:t>.</m:t>
                    </m:r>
                  </m:oMath>
                </a14:m>
                <a:endParaRPr lang="en-US" sz="2600" dirty="0" smtClean="0">
                  <a:solidFill>
                    <a:prstClr val="black"/>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600" dirty="0" smtClean="0">
                    <a:solidFill>
                      <a:prstClr val="black"/>
                    </a:solidFill>
                    <a:latin typeface="Times New Roman" panose="02020603050405020304" pitchFamily="18" charset="0"/>
                    <a:cs typeface="Times New Roman" panose="02020603050405020304" pitchFamily="18" charset="0"/>
                  </a:rPr>
                  <a:t>Leading to the gram matrix </a:t>
                </a:r>
                <a14:m>
                  <m:oMath xmlns:m="http://schemas.openxmlformats.org/officeDocument/2006/math">
                    <m:sSub>
                      <m:sSubPr>
                        <m:ctrlPr>
                          <a:rPr lang="en-US" sz="2600" i="1" dirty="0" smtClean="0">
                            <a:solidFill>
                              <a:prstClr val="black"/>
                            </a:solidFill>
                            <a:latin typeface="Cambria Math" panose="02040503050406030204" pitchFamily="18" charset="0"/>
                          </a:rPr>
                        </m:ctrlPr>
                      </m:sSubPr>
                      <m:e>
                        <m:r>
                          <a:rPr lang="en-US" sz="2600" i="1" dirty="0" smtClean="0">
                            <a:solidFill>
                              <a:prstClr val="black"/>
                            </a:solidFill>
                            <a:latin typeface="Cambria Math" panose="02040503050406030204" pitchFamily="18" charset="0"/>
                          </a:rPr>
                          <m:t>𝐵</m:t>
                        </m:r>
                      </m:e>
                      <m:sub>
                        <m:r>
                          <a:rPr lang="en-US" sz="2600" i="1" dirty="0" smtClean="0">
                            <a:solidFill>
                              <a:prstClr val="black"/>
                            </a:solidFill>
                            <a:latin typeface="Cambria Math" panose="02040503050406030204" pitchFamily="18" charset="0"/>
                          </a:rPr>
                          <m:t>4×4</m:t>
                        </m:r>
                      </m:sub>
                    </m:sSub>
                  </m:oMath>
                </a14:m>
                <a:endParaRPr lang="en-US" sz="26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93924" y="0"/>
                <a:ext cx="12098076" cy="1884234"/>
              </a:xfrm>
              <a:prstGeom prst="rect">
                <a:avLst/>
              </a:prstGeom>
              <a:blipFill rotWithShape="0">
                <a:blip r:embed="rId2"/>
                <a:stretch>
                  <a:fillRect l="-756" b="-7120"/>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5001348" y="1930549"/>
            <a:ext cx="4424932" cy="833506"/>
          </a:xfrm>
          <a:prstGeom prst="rect">
            <a:avLst/>
          </a:prstGeom>
        </p:spPr>
      </p:pic>
      <mc:AlternateContent xmlns:mc="http://schemas.openxmlformats.org/markup-compatibility/2006" xmlns:a14="http://schemas.microsoft.com/office/drawing/2010/main">
        <mc:Choice Requires="a14">
          <p:sp>
            <p:nvSpPr>
              <p:cNvPr id="2" name="TextBox 1"/>
              <p:cNvSpPr txBox="1"/>
              <p:nvPr/>
            </p:nvSpPr>
            <p:spPr>
              <a:xfrm>
                <a:off x="419870" y="2992494"/>
                <a:ext cx="11068415" cy="434606"/>
              </a:xfrm>
              <a:prstGeom prst="rect">
                <a:avLst/>
              </a:prstGeom>
              <a:noFill/>
            </p:spPr>
            <p:txBody>
              <a:bodyPr wrap="none" lIns="0" tIns="0" rIns="0" bIns="0" rtlCol="0">
                <a:spAutoFit/>
              </a:bodyPr>
              <a:lstStyle/>
              <a:p>
                <a14:m>
                  <m:oMath xmlns:m="http://schemas.openxmlformats.org/officeDocument/2006/math">
                    <m:sSub>
                      <m:sSubPr>
                        <m:ctrlPr>
                          <a:rPr lang="en-US" sz="2000" i="1" dirty="0" smtClean="0">
                            <a:solidFill>
                              <a:srgbClr val="0070C0"/>
                            </a:solidFill>
                            <a:latin typeface="Cambria Math" panose="02040503050406030204" pitchFamily="18" charset="0"/>
                          </a:rPr>
                        </m:ctrlPr>
                      </m:sSubPr>
                      <m:e>
                        <m:r>
                          <a:rPr lang="en-US" sz="2000" i="1" dirty="0" smtClean="0">
                            <a:solidFill>
                              <a:srgbClr val="0070C0"/>
                            </a:solidFill>
                            <a:latin typeface="Cambria Math" panose="02040503050406030204" pitchFamily="18" charset="0"/>
                          </a:rPr>
                          <m:t>𝑏</m:t>
                        </m:r>
                      </m:e>
                      <m:sub>
                        <m:r>
                          <a:rPr lang="en-US" sz="2000" i="1" dirty="0" smtClean="0">
                            <a:solidFill>
                              <a:srgbClr val="0070C0"/>
                            </a:solidFill>
                            <a:latin typeface="Cambria Math" panose="02040503050406030204" pitchFamily="18" charset="0"/>
                          </a:rPr>
                          <m:t>𝑖𝑖</m:t>
                        </m:r>
                      </m:sub>
                    </m:sSub>
                    <m:r>
                      <a:rPr lang="en-US" sz="2000" i="1" dirty="0" smtClean="0">
                        <a:solidFill>
                          <a:srgbClr val="0070C0"/>
                        </a:solidFill>
                        <a:latin typeface="Cambria Math" panose="02040503050406030204" pitchFamily="18" charset="0"/>
                      </a:rPr>
                      <m:t>=−</m:t>
                    </m:r>
                    <m:f>
                      <m:fPr>
                        <m:ctrlPr>
                          <a:rPr lang="en-US" sz="2000" i="1" dirty="0" smtClean="0">
                            <a:solidFill>
                              <a:srgbClr val="0070C0"/>
                            </a:solidFill>
                            <a:latin typeface="Cambria Math" panose="02040503050406030204" pitchFamily="18" charset="0"/>
                          </a:rPr>
                        </m:ctrlPr>
                      </m:fPr>
                      <m:num>
                        <m:r>
                          <a:rPr lang="en-US" sz="2000" i="1" dirty="0" smtClean="0">
                            <a:solidFill>
                              <a:srgbClr val="0070C0"/>
                            </a:solidFill>
                            <a:latin typeface="Cambria Math" panose="02040503050406030204" pitchFamily="18" charset="0"/>
                          </a:rPr>
                          <m:t>1</m:t>
                        </m:r>
                      </m:num>
                      <m:den>
                        <m:r>
                          <a:rPr lang="en-US" sz="2000" i="1" dirty="0" smtClean="0">
                            <a:solidFill>
                              <a:srgbClr val="0070C0"/>
                            </a:solidFill>
                            <a:latin typeface="Cambria Math" panose="02040503050406030204" pitchFamily="18" charset="0"/>
                          </a:rPr>
                          <m:t>2</m:t>
                        </m:r>
                      </m:den>
                    </m:f>
                    <m:r>
                      <a:rPr lang="en-US" sz="2000" i="1" dirty="0" smtClean="0">
                        <a:solidFill>
                          <a:srgbClr val="0070C0"/>
                        </a:solidFill>
                        <a:latin typeface="Cambria Math" panose="02040503050406030204" pitchFamily="18" charset="0"/>
                      </a:rPr>
                      <m:t>(</m:t>
                    </m:r>
                    <m:sSubSup>
                      <m:sSubSupPr>
                        <m:ctrlPr>
                          <a:rPr lang="en-US" sz="2000" i="1" dirty="0" smtClean="0">
                            <a:solidFill>
                              <a:srgbClr val="0070C0"/>
                            </a:solidFill>
                            <a:latin typeface="Cambria Math" panose="02040503050406030204" pitchFamily="18" charset="0"/>
                          </a:rPr>
                        </m:ctrlPr>
                      </m:sSubSupPr>
                      <m:e>
                        <m:r>
                          <a:rPr lang="en-US" sz="2000" i="1" dirty="0" smtClean="0">
                            <a:solidFill>
                              <a:srgbClr val="0070C0"/>
                            </a:solidFill>
                            <a:latin typeface="Cambria Math" panose="02040503050406030204" pitchFamily="18" charset="0"/>
                          </a:rPr>
                          <m:t>𝑑</m:t>
                        </m:r>
                      </m:e>
                      <m:sub>
                        <m:r>
                          <a:rPr lang="en-US" sz="2000" i="1" dirty="0" smtClean="0">
                            <a:solidFill>
                              <a:srgbClr val="0070C0"/>
                            </a:solidFill>
                            <a:latin typeface="Cambria Math" panose="02040503050406030204" pitchFamily="18" charset="0"/>
                          </a:rPr>
                          <m:t>𝑖𝑖</m:t>
                        </m:r>
                      </m:sub>
                      <m:sup>
                        <m:r>
                          <a:rPr lang="en-US" sz="2000" i="1" dirty="0" smtClean="0">
                            <a:solidFill>
                              <a:srgbClr val="0070C0"/>
                            </a:solidFill>
                            <a:latin typeface="Cambria Math" panose="02040503050406030204" pitchFamily="18" charset="0"/>
                          </a:rPr>
                          <m:t>2</m:t>
                        </m:r>
                      </m:sup>
                    </m:sSubSup>
                    <m:r>
                      <a:rPr lang="en-US" sz="2000" i="1" dirty="0" smtClean="0">
                        <a:solidFill>
                          <a:srgbClr val="0070C0"/>
                        </a:solidFill>
                        <a:latin typeface="Cambria Math" panose="02040503050406030204" pitchFamily="18" charset="0"/>
                      </a:rPr>
                      <m:t>−</m:t>
                    </m:r>
                    <m:sSubSup>
                      <m:sSubSupPr>
                        <m:ctrlPr>
                          <a:rPr lang="en-US" sz="2000" i="1" dirty="0" smtClean="0">
                            <a:solidFill>
                              <a:srgbClr val="0070C0"/>
                            </a:solidFill>
                            <a:latin typeface="Cambria Math" panose="02040503050406030204" pitchFamily="18" charset="0"/>
                          </a:rPr>
                        </m:ctrlPr>
                      </m:sSubSupPr>
                      <m:e>
                        <m:r>
                          <a:rPr lang="en-US" sz="2000" i="1" dirty="0" smtClean="0">
                            <a:solidFill>
                              <a:srgbClr val="0070C0"/>
                            </a:solidFill>
                            <a:latin typeface="Cambria Math" panose="02040503050406030204" pitchFamily="18" charset="0"/>
                          </a:rPr>
                          <m:t>𝑑</m:t>
                        </m:r>
                      </m:e>
                      <m:sub>
                        <m:r>
                          <a:rPr lang="en-US" sz="2000" i="1" dirty="0" smtClean="0">
                            <a:solidFill>
                              <a:srgbClr val="0070C0"/>
                            </a:solidFill>
                            <a:latin typeface="Cambria Math" panose="02040503050406030204" pitchFamily="18" charset="0"/>
                          </a:rPr>
                          <m:t>𝑖</m:t>
                        </m:r>
                      </m:sub>
                      <m:sup>
                        <m:r>
                          <a:rPr lang="en-US" sz="2000" i="1" dirty="0" smtClean="0">
                            <a:solidFill>
                              <a:srgbClr val="0070C0"/>
                            </a:solidFill>
                            <a:latin typeface="Cambria Math" panose="02040503050406030204" pitchFamily="18" charset="0"/>
                          </a:rPr>
                          <m:t>2</m:t>
                        </m:r>
                      </m:sup>
                    </m:sSubSup>
                    <m:r>
                      <a:rPr lang="en-US" sz="2000" i="1" dirty="0" smtClean="0">
                        <a:solidFill>
                          <a:srgbClr val="0070C0"/>
                        </a:solidFill>
                        <a:latin typeface="Cambria Math" panose="02040503050406030204" pitchFamily="18" charset="0"/>
                      </a:rPr>
                      <m:t>.−</m:t>
                    </m:r>
                    <m:sSubSup>
                      <m:sSubSupPr>
                        <m:ctrlPr>
                          <a:rPr lang="en-US" sz="2000" i="1" dirty="0" smtClean="0">
                            <a:solidFill>
                              <a:srgbClr val="0070C0"/>
                            </a:solidFill>
                            <a:latin typeface="Cambria Math" panose="02040503050406030204" pitchFamily="18" charset="0"/>
                          </a:rPr>
                        </m:ctrlPr>
                      </m:sSubSupPr>
                      <m:e>
                        <m:r>
                          <a:rPr lang="en-US" sz="2000" i="1" dirty="0" smtClean="0">
                            <a:solidFill>
                              <a:srgbClr val="0070C0"/>
                            </a:solidFill>
                            <a:latin typeface="Cambria Math" panose="02040503050406030204" pitchFamily="18" charset="0"/>
                          </a:rPr>
                          <m:t>𝑑</m:t>
                        </m:r>
                      </m:e>
                      <m:sub>
                        <m:r>
                          <a:rPr lang="en-US" sz="2000" i="1" dirty="0" smtClean="0">
                            <a:solidFill>
                              <a:srgbClr val="0070C0"/>
                            </a:solidFill>
                            <a:latin typeface="Cambria Math" panose="02040503050406030204" pitchFamily="18" charset="0"/>
                          </a:rPr>
                          <m:t>.</m:t>
                        </m:r>
                        <m:r>
                          <a:rPr lang="en-US" sz="2000" i="1" dirty="0" smtClean="0">
                            <a:solidFill>
                              <a:srgbClr val="0070C0"/>
                            </a:solidFill>
                            <a:latin typeface="Cambria Math" panose="02040503050406030204" pitchFamily="18" charset="0"/>
                          </a:rPr>
                          <m:t>𝑖</m:t>
                        </m:r>
                      </m:sub>
                      <m:sup>
                        <m:r>
                          <a:rPr lang="en-US" sz="2000" i="1" dirty="0" smtClean="0">
                            <a:solidFill>
                              <a:srgbClr val="0070C0"/>
                            </a:solidFill>
                            <a:latin typeface="Cambria Math" panose="02040503050406030204" pitchFamily="18" charset="0"/>
                          </a:rPr>
                          <m:t>2</m:t>
                        </m:r>
                      </m:sup>
                    </m:sSubSup>
                    <m:r>
                      <a:rPr lang="en-US" sz="2000" i="1" dirty="0" smtClean="0">
                        <a:solidFill>
                          <a:srgbClr val="0070C0"/>
                        </a:solidFill>
                        <a:latin typeface="Cambria Math" panose="02040503050406030204" pitchFamily="18" charset="0"/>
                      </a:rPr>
                      <m:t>+</m:t>
                    </m:r>
                    <m:sSubSup>
                      <m:sSubSupPr>
                        <m:ctrlPr>
                          <a:rPr lang="en-US" sz="2000" i="1" dirty="0" smtClean="0">
                            <a:solidFill>
                              <a:srgbClr val="0070C0"/>
                            </a:solidFill>
                            <a:latin typeface="Cambria Math" panose="02040503050406030204" pitchFamily="18" charset="0"/>
                          </a:rPr>
                        </m:ctrlPr>
                      </m:sSubSupPr>
                      <m:e>
                        <m:r>
                          <a:rPr lang="en-US" sz="2000" i="1" dirty="0" smtClean="0">
                            <a:solidFill>
                              <a:srgbClr val="0070C0"/>
                            </a:solidFill>
                            <a:latin typeface="Cambria Math" panose="02040503050406030204" pitchFamily="18" charset="0"/>
                          </a:rPr>
                          <m:t>𝑑</m:t>
                        </m:r>
                      </m:e>
                      <m:sub>
                        <m:r>
                          <a:rPr lang="en-US" sz="2000" i="1" dirty="0" smtClean="0">
                            <a:solidFill>
                              <a:srgbClr val="0070C0"/>
                            </a:solidFill>
                            <a:latin typeface="Cambria Math" panose="02040503050406030204" pitchFamily="18" charset="0"/>
                          </a:rPr>
                          <m:t>..</m:t>
                        </m:r>
                      </m:sub>
                      <m:sup>
                        <m:r>
                          <a:rPr lang="en-US" sz="2000" i="1" dirty="0" smtClean="0">
                            <a:solidFill>
                              <a:srgbClr val="0070C0"/>
                            </a:solidFill>
                            <a:latin typeface="Cambria Math" panose="02040503050406030204" pitchFamily="18" charset="0"/>
                          </a:rPr>
                          <m:t>2</m:t>
                        </m:r>
                      </m:sup>
                    </m:sSubSup>
                    <m:r>
                      <a:rPr lang="en-US" sz="2000" i="1" dirty="0" smtClean="0">
                        <a:solidFill>
                          <a:srgbClr val="0070C0"/>
                        </a:solidFill>
                        <a:latin typeface="Cambria Math" panose="02040503050406030204" pitchFamily="18" charset="0"/>
                      </a:rPr>
                      <m:t>)</m:t>
                    </m:r>
                  </m:oMath>
                </a14:m>
                <a:r>
                  <a:rPr lang="en-US" sz="2000" dirty="0" smtClean="0">
                    <a:solidFill>
                      <a:srgbClr val="0070C0"/>
                    </a:solidFill>
                  </a:rPr>
                  <a:t> , </a:t>
                </a:r>
                <a14:m>
                  <m:oMath xmlns:m="http://schemas.openxmlformats.org/officeDocument/2006/math">
                    <m:sSub>
                      <m:sSubPr>
                        <m:ctrlPr>
                          <a:rPr lang="en-US" sz="2000" i="1" dirty="0">
                            <a:solidFill>
                              <a:srgbClr val="0070C0"/>
                            </a:solidFill>
                            <a:latin typeface="Cambria Math" panose="02040503050406030204" pitchFamily="18" charset="0"/>
                          </a:rPr>
                        </m:ctrlPr>
                      </m:sSubPr>
                      <m:e>
                        <m:r>
                          <a:rPr lang="en-US" sz="2000" i="1" dirty="0">
                            <a:solidFill>
                              <a:srgbClr val="0070C0"/>
                            </a:solidFill>
                            <a:latin typeface="Cambria Math" panose="02040503050406030204" pitchFamily="18" charset="0"/>
                          </a:rPr>
                          <m:t>𝑏</m:t>
                        </m:r>
                      </m:e>
                      <m:sub>
                        <m:r>
                          <a:rPr lang="en-US" sz="2000" i="1" dirty="0" smtClean="0">
                            <a:solidFill>
                              <a:srgbClr val="0070C0"/>
                            </a:solidFill>
                            <a:latin typeface="Cambria Math" panose="02040503050406030204" pitchFamily="18" charset="0"/>
                          </a:rPr>
                          <m:t>11</m:t>
                        </m:r>
                      </m:sub>
                    </m:sSub>
                    <m:r>
                      <a:rPr lang="en-US" sz="2000" i="1" dirty="0">
                        <a:solidFill>
                          <a:srgbClr val="0070C0"/>
                        </a:solidFill>
                        <a:latin typeface="Cambria Math" panose="02040503050406030204" pitchFamily="18" charset="0"/>
                      </a:rPr>
                      <m:t>=−</m:t>
                    </m:r>
                    <m:f>
                      <m:fPr>
                        <m:ctrlPr>
                          <a:rPr lang="en-US" sz="2000" i="1" dirty="0">
                            <a:solidFill>
                              <a:srgbClr val="0070C0"/>
                            </a:solidFill>
                            <a:latin typeface="Cambria Math" panose="02040503050406030204" pitchFamily="18" charset="0"/>
                          </a:rPr>
                        </m:ctrlPr>
                      </m:fPr>
                      <m:num>
                        <m:r>
                          <a:rPr lang="en-US" sz="2000" i="1" dirty="0">
                            <a:solidFill>
                              <a:srgbClr val="0070C0"/>
                            </a:solidFill>
                            <a:latin typeface="Cambria Math" panose="02040503050406030204" pitchFamily="18" charset="0"/>
                          </a:rPr>
                          <m:t>1</m:t>
                        </m:r>
                      </m:num>
                      <m:den>
                        <m:r>
                          <a:rPr lang="en-US" sz="2000" i="1" dirty="0">
                            <a:solidFill>
                              <a:srgbClr val="0070C0"/>
                            </a:solidFill>
                            <a:latin typeface="Cambria Math" panose="02040503050406030204" pitchFamily="18" charset="0"/>
                          </a:rPr>
                          <m:t>2</m:t>
                        </m:r>
                      </m:den>
                    </m:f>
                    <m:d>
                      <m:dPr>
                        <m:ctrlPr>
                          <a:rPr lang="en-US" sz="2000" i="1" dirty="0">
                            <a:solidFill>
                              <a:srgbClr val="0070C0"/>
                            </a:solidFill>
                            <a:latin typeface="Cambria Math" panose="02040503050406030204" pitchFamily="18" charset="0"/>
                          </a:rPr>
                        </m:ctrlPr>
                      </m:dPr>
                      <m:e>
                        <m:sSubSup>
                          <m:sSubSupPr>
                            <m:ctrlPr>
                              <a:rPr lang="en-US" sz="2000" i="1" dirty="0">
                                <a:solidFill>
                                  <a:srgbClr val="0070C0"/>
                                </a:solidFill>
                                <a:latin typeface="Cambria Math" panose="02040503050406030204" pitchFamily="18" charset="0"/>
                              </a:rPr>
                            </m:ctrlPr>
                          </m:sSubSupPr>
                          <m:e>
                            <m:r>
                              <a:rPr lang="en-US" sz="2000" i="1" dirty="0">
                                <a:solidFill>
                                  <a:srgbClr val="0070C0"/>
                                </a:solidFill>
                                <a:latin typeface="Cambria Math" panose="02040503050406030204" pitchFamily="18" charset="0"/>
                              </a:rPr>
                              <m:t>𝑑</m:t>
                            </m:r>
                          </m:e>
                          <m:sub>
                            <m:r>
                              <a:rPr lang="en-US" sz="2000" i="1" dirty="0" smtClean="0">
                                <a:solidFill>
                                  <a:srgbClr val="0070C0"/>
                                </a:solidFill>
                                <a:latin typeface="Cambria Math" panose="02040503050406030204" pitchFamily="18" charset="0"/>
                              </a:rPr>
                              <m:t>11</m:t>
                            </m:r>
                          </m:sub>
                          <m:sup>
                            <m:r>
                              <a:rPr lang="en-US" sz="2000" i="1" dirty="0">
                                <a:solidFill>
                                  <a:srgbClr val="0070C0"/>
                                </a:solidFill>
                                <a:latin typeface="Cambria Math" panose="02040503050406030204" pitchFamily="18" charset="0"/>
                              </a:rPr>
                              <m:t>2</m:t>
                            </m:r>
                          </m:sup>
                        </m:sSubSup>
                        <m:r>
                          <a:rPr lang="en-US" sz="2000" i="1" dirty="0">
                            <a:solidFill>
                              <a:srgbClr val="0070C0"/>
                            </a:solidFill>
                            <a:latin typeface="Cambria Math" panose="02040503050406030204" pitchFamily="18" charset="0"/>
                          </a:rPr>
                          <m:t>−</m:t>
                        </m:r>
                        <m:sSubSup>
                          <m:sSubSupPr>
                            <m:ctrlPr>
                              <a:rPr lang="en-US" sz="2000" i="1" dirty="0">
                                <a:solidFill>
                                  <a:srgbClr val="0070C0"/>
                                </a:solidFill>
                                <a:latin typeface="Cambria Math" panose="02040503050406030204" pitchFamily="18" charset="0"/>
                              </a:rPr>
                            </m:ctrlPr>
                          </m:sSubSupPr>
                          <m:e>
                            <m:r>
                              <a:rPr lang="en-US" sz="2000" i="1" dirty="0">
                                <a:solidFill>
                                  <a:srgbClr val="0070C0"/>
                                </a:solidFill>
                                <a:latin typeface="Cambria Math" panose="02040503050406030204" pitchFamily="18" charset="0"/>
                              </a:rPr>
                              <m:t>𝑑</m:t>
                            </m:r>
                          </m:e>
                          <m:sub>
                            <m:r>
                              <a:rPr lang="en-US" sz="2000" i="1" dirty="0" smtClean="0">
                                <a:solidFill>
                                  <a:srgbClr val="0070C0"/>
                                </a:solidFill>
                                <a:latin typeface="Cambria Math" panose="02040503050406030204" pitchFamily="18" charset="0"/>
                              </a:rPr>
                              <m:t>1</m:t>
                            </m:r>
                          </m:sub>
                          <m:sup>
                            <m:r>
                              <a:rPr lang="en-US" sz="2000" i="1" dirty="0">
                                <a:solidFill>
                                  <a:srgbClr val="0070C0"/>
                                </a:solidFill>
                                <a:latin typeface="Cambria Math" panose="02040503050406030204" pitchFamily="18" charset="0"/>
                              </a:rPr>
                              <m:t>2</m:t>
                            </m:r>
                          </m:sup>
                        </m:sSubSup>
                        <m:r>
                          <a:rPr lang="en-US" sz="2000" i="1" dirty="0">
                            <a:solidFill>
                              <a:srgbClr val="0070C0"/>
                            </a:solidFill>
                            <a:latin typeface="Cambria Math" panose="02040503050406030204" pitchFamily="18" charset="0"/>
                          </a:rPr>
                          <m:t>.−</m:t>
                        </m:r>
                        <m:sSubSup>
                          <m:sSubSupPr>
                            <m:ctrlPr>
                              <a:rPr lang="en-US" sz="2000" i="1" dirty="0">
                                <a:solidFill>
                                  <a:srgbClr val="0070C0"/>
                                </a:solidFill>
                                <a:latin typeface="Cambria Math" panose="02040503050406030204" pitchFamily="18" charset="0"/>
                              </a:rPr>
                            </m:ctrlPr>
                          </m:sSubSupPr>
                          <m:e>
                            <m:r>
                              <a:rPr lang="en-US" sz="2000" i="1" dirty="0">
                                <a:solidFill>
                                  <a:srgbClr val="0070C0"/>
                                </a:solidFill>
                                <a:latin typeface="Cambria Math" panose="02040503050406030204" pitchFamily="18" charset="0"/>
                              </a:rPr>
                              <m:t>𝑑</m:t>
                            </m:r>
                          </m:e>
                          <m:sub>
                            <m:r>
                              <a:rPr lang="en-US" sz="2000" i="1" dirty="0">
                                <a:solidFill>
                                  <a:srgbClr val="0070C0"/>
                                </a:solidFill>
                                <a:latin typeface="Cambria Math" panose="02040503050406030204" pitchFamily="18" charset="0"/>
                              </a:rPr>
                              <m:t>.</m:t>
                            </m:r>
                            <m:r>
                              <a:rPr lang="en-US" sz="2000" i="1" dirty="0" smtClean="0">
                                <a:solidFill>
                                  <a:srgbClr val="0070C0"/>
                                </a:solidFill>
                                <a:latin typeface="Cambria Math" panose="02040503050406030204" pitchFamily="18" charset="0"/>
                              </a:rPr>
                              <m:t>1</m:t>
                            </m:r>
                          </m:sub>
                          <m:sup>
                            <m:r>
                              <a:rPr lang="en-US" sz="2000" i="1" dirty="0">
                                <a:solidFill>
                                  <a:srgbClr val="0070C0"/>
                                </a:solidFill>
                                <a:latin typeface="Cambria Math" panose="02040503050406030204" pitchFamily="18" charset="0"/>
                              </a:rPr>
                              <m:t>2</m:t>
                            </m:r>
                          </m:sup>
                        </m:sSubSup>
                        <m:r>
                          <a:rPr lang="en-US" sz="2000" i="1" dirty="0">
                            <a:solidFill>
                              <a:srgbClr val="0070C0"/>
                            </a:solidFill>
                            <a:latin typeface="Cambria Math" panose="02040503050406030204" pitchFamily="18" charset="0"/>
                          </a:rPr>
                          <m:t>+</m:t>
                        </m:r>
                        <m:sSubSup>
                          <m:sSubSupPr>
                            <m:ctrlPr>
                              <a:rPr lang="en-US" sz="2000" i="1" dirty="0">
                                <a:solidFill>
                                  <a:srgbClr val="0070C0"/>
                                </a:solidFill>
                                <a:latin typeface="Cambria Math" panose="02040503050406030204" pitchFamily="18" charset="0"/>
                              </a:rPr>
                            </m:ctrlPr>
                          </m:sSubSupPr>
                          <m:e>
                            <m:r>
                              <a:rPr lang="en-US" sz="2000" i="1" dirty="0">
                                <a:solidFill>
                                  <a:srgbClr val="0070C0"/>
                                </a:solidFill>
                                <a:latin typeface="Cambria Math" panose="02040503050406030204" pitchFamily="18" charset="0"/>
                              </a:rPr>
                              <m:t>𝑑</m:t>
                            </m:r>
                          </m:e>
                          <m:sub>
                            <m:r>
                              <a:rPr lang="en-US" sz="2000" i="1" dirty="0">
                                <a:solidFill>
                                  <a:srgbClr val="0070C0"/>
                                </a:solidFill>
                                <a:latin typeface="Cambria Math" panose="02040503050406030204" pitchFamily="18" charset="0"/>
                              </a:rPr>
                              <m:t>..</m:t>
                            </m:r>
                          </m:sub>
                          <m:sup>
                            <m:r>
                              <a:rPr lang="en-US" sz="2000" i="1" dirty="0">
                                <a:solidFill>
                                  <a:srgbClr val="0070C0"/>
                                </a:solidFill>
                                <a:latin typeface="Cambria Math" panose="02040503050406030204" pitchFamily="18" charset="0"/>
                              </a:rPr>
                              <m:t>2</m:t>
                            </m:r>
                          </m:sup>
                        </m:sSubSup>
                      </m:e>
                    </m:d>
                    <m:r>
                      <a:rPr lang="en-US" sz="2000" i="1" dirty="0" smtClean="0">
                        <a:solidFill>
                          <a:srgbClr val="0070C0"/>
                        </a:solidFill>
                        <a:latin typeface="Cambria Math" panose="02040503050406030204" pitchFamily="18" charset="0"/>
                      </a:rPr>
                      <m:t>=−0.5</m:t>
                    </m:r>
                    <m:d>
                      <m:dPr>
                        <m:ctrlPr>
                          <a:rPr lang="en-US" sz="2000" i="1" dirty="0" smtClean="0">
                            <a:solidFill>
                              <a:srgbClr val="0070C0"/>
                            </a:solidFill>
                            <a:latin typeface="Cambria Math" panose="02040503050406030204" pitchFamily="18" charset="0"/>
                          </a:rPr>
                        </m:ctrlPr>
                      </m:dPr>
                      <m:e>
                        <m:r>
                          <a:rPr lang="en-US" sz="2000" i="1" dirty="0" smtClean="0">
                            <a:solidFill>
                              <a:srgbClr val="0070C0"/>
                            </a:solidFill>
                            <a:latin typeface="Cambria Math" panose="02040503050406030204" pitchFamily="18" charset="0"/>
                          </a:rPr>
                          <m:t>0−.75−.75+.75</m:t>
                        </m:r>
                      </m:e>
                    </m:d>
                    <m:r>
                      <a:rPr lang="en-US" sz="2000" i="1" dirty="0" smtClean="0">
                        <a:solidFill>
                          <a:srgbClr val="0070C0"/>
                        </a:solidFill>
                        <a:latin typeface="Cambria Math" panose="02040503050406030204" pitchFamily="18" charset="0"/>
                      </a:rPr>
                      <m:t>=0.375</m:t>
                    </m:r>
                  </m:oMath>
                </a14:m>
                <a:endParaRPr lang="en-US" sz="2000" dirty="0">
                  <a:solidFill>
                    <a:srgbClr val="0070C0"/>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419870" y="2992494"/>
                <a:ext cx="11068415" cy="434606"/>
              </a:xfrm>
              <a:prstGeom prst="rect">
                <a:avLst/>
              </a:prstGeom>
              <a:blipFill rotWithShape="0">
                <a:blip r:embed="rId4"/>
                <a:stretch>
                  <a:fillRect l="-826" t="-2817" b="-211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304646" y="3533268"/>
                <a:ext cx="11183639" cy="834716"/>
              </a:xfrm>
              <a:prstGeom prst="rect">
                <a:avLst/>
              </a:prstGeom>
            </p:spPr>
            <p:txBody>
              <a:bodyPr wrap="none">
                <a:spAutoFit/>
              </a:bodyPr>
              <a:lstStyle/>
              <a:p>
                <a14:m>
                  <m:oMath xmlns:m="http://schemas.openxmlformats.org/officeDocument/2006/math">
                    <m:sSub>
                      <m:sSubPr>
                        <m:ctrlPr>
                          <a:rPr lang="en-US" sz="2000" i="1" dirty="0" smtClean="0">
                            <a:solidFill>
                              <a:prstClr val="black"/>
                            </a:solidFill>
                            <a:latin typeface="Cambria Math" panose="02040503050406030204" pitchFamily="18" charset="0"/>
                          </a:rPr>
                        </m:ctrlPr>
                      </m:sSubPr>
                      <m:e>
                        <m:r>
                          <a:rPr lang="en-US" sz="2000" i="1" dirty="0">
                            <a:solidFill>
                              <a:prstClr val="black"/>
                            </a:solidFill>
                            <a:latin typeface="Cambria Math" panose="02040503050406030204" pitchFamily="18" charset="0"/>
                          </a:rPr>
                          <m:t>𝑏</m:t>
                        </m:r>
                      </m:e>
                      <m:sub>
                        <m:r>
                          <a:rPr lang="en-US" sz="2000" i="1" dirty="0" smtClean="0">
                            <a:solidFill>
                              <a:prstClr val="black"/>
                            </a:solidFill>
                            <a:latin typeface="Cambria Math" panose="02040503050406030204" pitchFamily="18" charset="0"/>
                          </a:rPr>
                          <m:t>𝑖𝑗</m:t>
                        </m:r>
                      </m:sub>
                    </m:sSub>
                    <m:r>
                      <a:rPr lang="en-US" sz="2000" i="1" dirty="0">
                        <a:solidFill>
                          <a:prstClr val="black"/>
                        </a:solidFill>
                        <a:latin typeface="Cambria Math" panose="02040503050406030204" pitchFamily="18" charset="0"/>
                      </a:rPr>
                      <m:t>=−</m:t>
                    </m:r>
                    <m:f>
                      <m:fPr>
                        <m:ctrlPr>
                          <a:rPr lang="en-US" sz="2000" i="1" dirty="0">
                            <a:solidFill>
                              <a:prstClr val="black"/>
                            </a:solidFill>
                            <a:latin typeface="Cambria Math" panose="02040503050406030204" pitchFamily="18" charset="0"/>
                          </a:rPr>
                        </m:ctrlPr>
                      </m:fPr>
                      <m:num>
                        <m:r>
                          <a:rPr lang="en-US" sz="2000" i="1" dirty="0">
                            <a:solidFill>
                              <a:prstClr val="black"/>
                            </a:solidFill>
                            <a:latin typeface="Cambria Math" panose="02040503050406030204" pitchFamily="18" charset="0"/>
                          </a:rPr>
                          <m:t>1</m:t>
                        </m:r>
                      </m:num>
                      <m:den>
                        <m:r>
                          <a:rPr lang="en-US" sz="2000" i="1" dirty="0">
                            <a:solidFill>
                              <a:prstClr val="black"/>
                            </a:solidFill>
                            <a:latin typeface="Cambria Math" panose="02040503050406030204" pitchFamily="18" charset="0"/>
                          </a:rPr>
                          <m:t>2</m:t>
                        </m:r>
                      </m:den>
                    </m:f>
                    <m:r>
                      <a:rPr lang="en-US" sz="2000" i="1" dirty="0">
                        <a:solidFill>
                          <a:prstClr val="black"/>
                        </a:solidFill>
                        <a:latin typeface="Cambria Math" panose="02040503050406030204" pitchFamily="18" charset="0"/>
                      </a:rPr>
                      <m:t>(</m:t>
                    </m:r>
                    <m:sSubSup>
                      <m:sSubSupPr>
                        <m:ctrlPr>
                          <a:rPr lang="en-US" sz="2000" i="1" dirty="0">
                            <a:solidFill>
                              <a:prstClr val="black"/>
                            </a:solidFill>
                            <a:latin typeface="Cambria Math" panose="02040503050406030204" pitchFamily="18" charset="0"/>
                          </a:rPr>
                        </m:ctrlPr>
                      </m:sSubSupPr>
                      <m:e>
                        <m:r>
                          <a:rPr lang="en-US" sz="2000" i="1" dirty="0">
                            <a:solidFill>
                              <a:prstClr val="black"/>
                            </a:solidFill>
                            <a:latin typeface="Cambria Math" panose="02040503050406030204" pitchFamily="18" charset="0"/>
                          </a:rPr>
                          <m:t>𝑑</m:t>
                        </m:r>
                      </m:e>
                      <m:sub>
                        <m:r>
                          <a:rPr lang="en-US" sz="2000" i="1" dirty="0">
                            <a:solidFill>
                              <a:prstClr val="black"/>
                            </a:solidFill>
                            <a:latin typeface="Cambria Math" panose="02040503050406030204" pitchFamily="18" charset="0"/>
                          </a:rPr>
                          <m:t>𝑖𝑗</m:t>
                        </m:r>
                      </m:sub>
                      <m:sup>
                        <m:r>
                          <a:rPr lang="en-US" sz="2000" i="1" dirty="0">
                            <a:solidFill>
                              <a:prstClr val="black"/>
                            </a:solidFill>
                            <a:latin typeface="Cambria Math" panose="02040503050406030204" pitchFamily="18" charset="0"/>
                          </a:rPr>
                          <m:t>2</m:t>
                        </m:r>
                      </m:sup>
                    </m:sSubSup>
                    <m:r>
                      <a:rPr lang="en-US" sz="2000" i="1" dirty="0">
                        <a:solidFill>
                          <a:prstClr val="black"/>
                        </a:solidFill>
                        <a:latin typeface="Cambria Math" panose="02040503050406030204" pitchFamily="18" charset="0"/>
                      </a:rPr>
                      <m:t>−</m:t>
                    </m:r>
                    <m:sSubSup>
                      <m:sSubSupPr>
                        <m:ctrlPr>
                          <a:rPr lang="en-US" sz="2000" i="1" dirty="0">
                            <a:solidFill>
                              <a:prstClr val="black"/>
                            </a:solidFill>
                            <a:latin typeface="Cambria Math" panose="02040503050406030204" pitchFamily="18" charset="0"/>
                          </a:rPr>
                        </m:ctrlPr>
                      </m:sSubSupPr>
                      <m:e>
                        <m:r>
                          <a:rPr lang="en-US" sz="2000" i="1" dirty="0">
                            <a:solidFill>
                              <a:prstClr val="black"/>
                            </a:solidFill>
                            <a:latin typeface="Cambria Math" panose="02040503050406030204" pitchFamily="18" charset="0"/>
                          </a:rPr>
                          <m:t>𝑑</m:t>
                        </m:r>
                      </m:e>
                      <m:sub>
                        <m:r>
                          <a:rPr lang="en-US" sz="2000" i="1" dirty="0" smtClean="0">
                            <a:solidFill>
                              <a:prstClr val="black"/>
                            </a:solidFill>
                            <a:latin typeface="Cambria Math" panose="02040503050406030204" pitchFamily="18" charset="0"/>
                          </a:rPr>
                          <m:t>𝑖</m:t>
                        </m:r>
                      </m:sub>
                      <m:sup>
                        <m:r>
                          <a:rPr lang="en-US" sz="2000" i="1" dirty="0">
                            <a:solidFill>
                              <a:prstClr val="black"/>
                            </a:solidFill>
                            <a:latin typeface="Cambria Math" panose="02040503050406030204" pitchFamily="18" charset="0"/>
                          </a:rPr>
                          <m:t>2</m:t>
                        </m:r>
                      </m:sup>
                    </m:sSubSup>
                    <m:r>
                      <a:rPr lang="en-US" sz="2000" i="1" dirty="0">
                        <a:solidFill>
                          <a:prstClr val="black"/>
                        </a:solidFill>
                        <a:latin typeface="Cambria Math" panose="02040503050406030204" pitchFamily="18" charset="0"/>
                      </a:rPr>
                      <m:t>.−</m:t>
                    </m:r>
                    <m:sSubSup>
                      <m:sSubSupPr>
                        <m:ctrlPr>
                          <a:rPr lang="en-US" sz="2000" i="1" dirty="0">
                            <a:solidFill>
                              <a:prstClr val="black"/>
                            </a:solidFill>
                            <a:latin typeface="Cambria Math" panose="02040503050406030204" pitchFamily="18" charset="0"/>
                          </a:rPr>
                        </m:ctrlPr>
                      </m:sSubSupPr>
                      <m:e>
                        <m:r>
                          <a:rPr lang="en-US" sz="2000" i="1" dirty="0">
                            <a:solidFill>
                              <a:prstClr val="black"/>
                            </a:solidFill>
                            <a:latin typeface="Cambria Math" panose="02040503050406030204" pitchFamily="18" charset="0"/>
                          </a:rPr>
                          <m:t>𝑑</m:t>
                        </m:r>
                      </m:e>
                      <m:sub>
                        <m:r>
                          <a:rPr lang="en-US" sz="2000" i="1" dirty="0">
                            <a:solidFill>
                              <a:prstClr val="black"/>
                            </a:solidFill>
                            <a:latin typeface="Cambria Math" panose="02040503050406030204" pitchFamily="18" charset="0"/>
                          </a:rPr>
                          <m:t>.</m:t>
                        </m:r>
                        <m:r>
                          <a:rPr lang="en-US" sz="2000" i="1" dirty="0" smtClean="0">
                            <a:solidFill>
                              <a:prstClr val="black"/>
                            </a:solidFill>
                            <a:latin typeface="Cambria Math" panose="02040503050406030204" pitchFamily="18" charset="0"/>
                          </a:rPr>
                          <m:t>𝑗</m:t>
                        </m:r>
                      </m:sub>
                      <m:sup>
                        <m:r>
                          <a:rPr lang="en-US" sz="2000" i="1" dirty="0">
                            <a:solidFill>
                              <a:prstClr val="black"/>
                            </a:solidFill>
                            <a:latin typeface="Cambria Math" panose="02040503050406030204" pitchFamily="18" charset="0"/>
                          </a:rPr>
                          <m:t>2</m:t>
                        </m:r>
                      </m:sup>
                    </m:sSubSup>
                    <m:r>
                      <a:rPr lang="en-US" sz="2000" i="1" dirty="0">
                        <a:solidFill>
                          <a:prstClr val="black"/>
                        </a:solidFill>
                        <a:latin typeface="Cambria Math" panose="02040503050406030204" pitchFamily="18" charset="0"/>
                      </a:rPr>
                      <m:t>+</m:t>
                    </m:r>
                    <m:sSubSup>
                      <m:sSubSupPr>
                        <m:ctrlPr>
                          <a:rPr lang="en-US" sz="2000" i="1" dirty="0">
                            <a:solidFill>
                              <a:prstClr val="black"/>
                            </a:solidFill>
                            <a:latin typeface="Cambria Math" panose="02040503050406030204" pitchFamily="18" charset="0"/>
                          </a:rPr>
                        </m:ctrlPr>
                      </m:sSubSupPr>
                      <m:e>
                        <m:r>
                          <a:rPr lang="en-US" sz="2000" i="1" dirty="0">
                            <a:solidFill>
                              <a:prstClr val="black"/>
                            </a:solidFill>
                            <a:latin typeface="Cambria Math" panose="02040503050406030204" pitchFamily="18" charset="0"/>
                          </a:rPr>
                          <m:t>𝑑</m:t>
                        </m:r>
                      </m:e>
                      <m:sub>
                        <m:r>
                          <a:rPr lang="en-US" sz="2000" i="1" dirty="0">
                            <a:solidFill>
                              <a:prstClr val="black"/>
                            </a:solidFill>
                            <a:latin typeface="Cambria Math" panose="02040503050406030204" pitchFamily="18" charset="0"/>
                          </a:rPr>
                          <m:t>..</m:t>
                        </m:r>
                      </m:sub>
                      <m:sup>
                        <m:r>
                          <a:rPr lang="en-US" sz="2000" i="1" dirty="0">
                            <a:solidFill>
                              <a:prstClr val="black"/>
                            </a:solidFill>
                            <a:latin typeface="Cambria Math" panose="02040503050406030204" pitchFamily="18" charset="0"/>
                          </a:rPr>
                          <m:t>2</m:t>
                        </m:r>
                      </m:sup>
                    </m:sSubSup>
                    <m:r>
                      <a:rPr lang="en-US" sz="2000" i="1" dirty="0">
                        <a:solidFill>
                          <a:prstClr val="black"/>
                        </a:solidFill>
                        <a:latin typeface="Cambria Math" panose="02040503050406030204" pitchFamily="18" charset="0"/>
                      </a:rPr>
                      <m:t>)</m:t>
                    </m:r>
                  </m:oMath>
                </a14:m>
                <a:r>
                  <a:rPr lang="en-US" sz="2000" dirty="0" smtClean="0">
                    <a:solidFill>
                      <a:prstClr val="black"/>
                    </a:solidFill>
                  </a:rPr>
                  <a:t>, </a:t>
                </a:r>
                <a14:m>
                  <m:oMath xmlns:m="http://schemas.openxmlformats.org/officeDocument/2006/math">
                    <m:sSub>
                      <m:sSubPr>
                        <m:ctrlPr>
                          <a:rPr lang="en-US" sz="2000" i="1" dirty="0">
                            <a:solidFill>
                              <a:prstClr val="black"/>
                            </a:solidFill>
                            <a:latin typeface="Cambria Math" panose="02040503050406030204" pitchFamily="18" charset="0"/>
                          </a:rPr>
                        </m:ctrlPr>
                      </m:sSubPr>
                      <m:e>
                        <m:r>
                          <a:rPr lang="en-US" sz="2000" i="1" dirty="0">
                            <a:solidFill>
                              <a:prstClr val="black"/>
                            </a:solidFill>
                            <a:latin typeface="Cambria Math" panose="02040503050406030204" pitchFamily="18" charset="0"/>
                          </a:rPr>
                          <m:t>𝑏</m:t>
                        </m:r>
                      </m:e>
                      <m:sub>
                        <m:r>
                          <a:rPr lang="en-US" sz="2000" i="1" dirty="0" smtClean="0">
                            <a:solidFill>
                              <a:prstClr val="black"/>
                            </a:solidFill>
                            <a:latin typeface="Cambria Math" panose="02040503050406030204" pitchFamily="18" charset="0"/>
                          </a:rPr>
                          <m:t>12</m:t>
                        </m:r>
                      </m:sub>
                    </m:sSub>
                    <m:r>
                      <a:rPr lang="en-US" sz="2000" i="1" dirty="0">
                        <a:solidFill>
                          <a:prstClr val="black"/>
                        </a:solidFill>
                        <a:latin typeface="Cambria Math" panose="02040503050406030204" pitchFamily="18" charset="0"/>
                      </a:rPr>
                      <m:t>=−</m:t>
                    </m:r>
                    <m:f>
                      <m:fPr>
                        <m:ctrlPr>
                          <a:rPr lang="en-US" sz="2000" i="1" dirty="0">
                            <a:solidFill>
                              <a:prstClr val="black"/>
                            </a:solidFill>
                            <a:latin typeface="Cambria Math" panose="02040503050406030204" pitchFamily="18" charset="0"/>
                          </a:rPr>
                        </m:ctrlPr>
                      </m:fPr>
                      <m:num>
                        <m:r>
                          <a:rPr lang="en-US" sz="2000" i="1" dirty="0">
                            <a:solidFill>
                              <a:prstClr val="black"/>
                            </a:solidFill>
                            <a:latin typeface="Cambria Math" panose="02040503050406030204" pitchFamily="18" charset="0"/>
                          </a:rPr>
                          <m:t>1</m:t>
                        </m:r>
                      </m:num>
                      <m:den>
                        <m:r>
                          <a:rPr lang="en-US" sz="2000" i="1" dirty="0">
                            <a:solidFill>
                              <a:prstClr val="black"/>
                            </a:solidFill>
                            <a:latin typeface="Cambria Math" panose="02040503050406030204" pitchFamily="18" charset="0"/>
                          </a:rPr>
                          <m:t>2</m:t>
                        </m:r>
                      </m:den>
                    </m:f>
                    <m:r>
                      <a:rPr lang="en-US" sz="2000" i="1" dirty="0">
                        <a:solidFill>
                          <a:prstClr val="black"/>
                        </a:solidFill>
                        <a:latin typeface="Cambria Math" panose="02040503050406030204" pitchFamily="18" charset="0"/>
                      </a:rPr>
                      <m:t>(</m:t>
                    </m:r>
                    <m:sSubSup>
                      <m:sSubSupPr>
                        <m:ctrlPr>
                          <a:rPr lang="en-US" sz="2000" i="1" dirty="0">
                            <a:solidFill>
                              <a:prstClr val="black"/>
                            </a:solidFill>
                            <a:latin typeface="Cambria Math" panose="02040503050406030204" pitchFamily="18" charset="0"/>
                          </a:rPr>
                        </m:ctrlPr>
                      </m:sSubSupPr>
                      <m:e>
                        <m:r>
                          <a:rPr lang="en-US" sz="2000" i="1" dirty="0">
                            <a:solidFill>
                              <a:prstClr val="black"/>
                            </a:solidFill>
                            <a:latin typeface="Cambria Math" panose="02040503050406030204" pitchFamily="18" charset="0"/>
                          </a:rPr>
                          <m:t>𝑑</m:t>
                        </m:r>
                      </m:e>
                      <m:sub>
                        <m:r>
                          <a:rPr lang="en-US" sz="2000" i="1" dirty="0" smtClean="0">
                            <a:solidFill>
                              <a:prstClr val="black"/>
                            </a:solidFill>
                            <a:latin typeface="Cambria Math" panose="02040503050406030204" pitchFamily="18" charset="0"/>
                          </a:rPr>
                          <m:t>12</m:t>
                        </m:r>
                      </m:sub>
                      <m:sup>
                        <m:r>
                          <a:rPr lang="en-US" sz="2000" i="1" dirty="0">
                            <a:solidFill>
                              <a:prstClr val="black"/>
                            </a:solidFill>
                            <a:latin typeface="Cambria Math" panose="02040503050406030204" pitchFamily="18" charset="0"/>
                          </a:rPr>
                          <m:t>2</m:t>
                        </m:r>
                      </m:sup>
                    </m:sSubSup>
                    <m:r>
                      <a:rPr lang="en-US" sz="2000" i="1" dirty="0">
                        <a:solidFill>
                          <a:prstClr val="black"/>
                        </a:solidFill>
                        <a:latin typeface="Cambria Math" panose="02040503050406030204" pitchFamily="18" charset="0"/>
                      </a:rPr>
                      <m:t>−</m:t>
                    </m:r>
                    <m:sSubSup>
                      <m:sSubSupPr>
                        <m:ctrlPr>
                          <a:rPr lang="en-US" sz="2000" i="1" dirty="0">
                            <a:solidFill>
                              <a:prstClr val="black"/>
                            </a:solidFill>
                            <a:latin typeface="Cambria Math" panose="02040503050406030204" pitchFamily="18" charset="0"/>
                          </a:rPr>
                        </m:ctrlPr>
                      </m:sSubSupPr>
                      <m:e>
                        <m:r>
                          <a:rPr lang="en-US" sz="2000" i="1" dirty="0">
                            <a:solidFill>
                              <a:prstClr val="black"/>
                            </a:solidFill>
                            <a:latin typeface="Cambria Math" panose="02040503050406030204" pitchFamily="18" charset="0"/>
                          </a:rPr>
                          <m:t>𝑑</m:t>
                        </m:r>
                      </m:e>
                      <m:sub>
                        <m:r>
                          <a:rPr lang="en-US" sz="2000" i="1" dirty="0" smtClean="0">
                            <a:solidFill>
                              <a:prstClr val="black"/>
                            </a:solidFill>
                            <a:latin typeface="Cambria Math" panose="02040503050406030204" pitchFamily="18" charset="0"/>
                          </a:rPr>
                          <m:t>1</m:t>
                        </m:r>
                      </m:sub>
                      <m:sup>
                        <m:r>
                          <a:rPr lang="en-US" sz="2000" i="1" dirty="0">
                            <a:solidFill>
                              <a:prstClr val="black"/>
                            </a:solidFill>
                            <a:latin typeface="Cambria Math" panose="02040503050406030204" pitchFamily="18" charset="0"/>
                          </a:rPr>
                          <m:t>2</m:t>
                        </m:r>
                      </m:sup>
                    </m:sSubSup>
                    <m:r>
                      <a:rPr lang="en-US" sz="2000" i="1" dirty="0">
                        <a:solidFill>
                          <a:prstClr val="black"/>
                        </a:solidFill>
                        <a:latin typeface="Cambria Math" panose="02040503050406030204" pitchFamily="18" charset="0"/>
                      </a:rPr>
                      <m:t>.−</m:t>
                    </m:r>
                    <m:sSubSup>
                      <m:sSubSupPr>
                        <m:ctrlPr>
                          <a:rPr lang="en-US" sz="2000" i="1" dirty="0">
                            <a:solidFill>
                              <a:prstClr val="black"/>
                            </a:solidFill>
                            <a:latin typeface="Cambria Math" panose="02040503050406030204" pitchFamily="18" charset="0"/>
                          </a:rPr>
                        </m:ctrlPr>
                      </m:sSubSupPr>
                      <m:e>
                        <m:r>
                          <a:rPr lang="en-US" sz="2000" i="1" dirty="0">
                            <a:solidFill>
                              <a:prstClr val="black"/>
                            </a:solidFill>
                            <a:latin typeface="Cambria Math" panose="02040503050406030204" pitchFamily="18" charset="0"/>
                          </a:rPr>
                          <m:t>𝑑</m:t>
                        </m:r>
                      </m:e>
                      <m:sub>
                        <m:r>
                          <a:rPr lang="en-US" sz="2000" i="1" dirty="0">
                            <a:solidFill>
                              <a:prstClr val="black"/>
                            </a:solidFill>
                            <a:latin typeface="Cambria Math" panose="02040503050406030204" pitchFamily="18" charset="0"/>
                          </a:rPr>
                          <m:t>.</m:t>
                        </m:r>
                        <m:r>
                          <a:rPr lang="en-US" sz="2000" i="1" dirty="0" smtClean="0">
                            <a:solidFill>
                              <a:prstClr val="black"/>
                            </a:solidFill>
                            <a:latin typeface="Cambria Math" panose="02040503050406030204" pitchFamily="18" charset="0"/>
                          </a:rPr>
                          <m:t>2</m:t>
                        </m:r>
                      </m:sub>
                      <m:sup>
                        <m:r>
                          <a:rPr lang="en-US" sz="2000" i="1" dirty="0">
                            <a:solidFill>
                              <a:prstClr val="black"/>
                            </a:solidFill>
                            <a:latin typeface="Cambria Math" panose="02040503050406030204" pitchFamily="18" charset="0"/>
                          </a:rPr>
                          <m:t>2</m:t>
                        </m:r>
                      </m:sup>
                    </m:sSubSup>
                    <m:r>
                      <a:rPr lang="en-US" sz="2000" i="1" dirty="0">
                        <a:solidFill>
                          <a:prstClr val="black"/>
                        </a:solidFill>
                        <a:latin typeface="Cambria Math" panose="02040503050406030204" pitchFamily="18" charset="0"/>
                      </a:rPr>
                      <m:t>+</m:t>
                    </m:r>
                    <m:sSubSup>
                      <m:sSubSupPr>
                        <m:ctrlPr>
                          <a:rPr lang="en-US" sz="2000" i="1" dirty="0">
                            <a:solidFill>
                              <a:prstClr val="black"/>
                            </a:solidFill>
                            <a:latin typeface="Cambria Math" panose="02040503050406030204" pitchFamily="18" charset="0"/>
                          </a:rPr>
                        </m:ctrlPr>
                      </m:sSubSupPr>
                      <m:e>
                        <m:r>
                          <a:rPr lang="en-US" sz="2000" i="1" dirty="0">
                            <a:solidFill>
                              <a:prstClr val="black"/>
                            </a:solidFill>
                            <a:latin typeface="Cambria Math" panose="02040503050406030204" pitchFamily="18" charset="0"/>
                          </a:rPr>
                          <m:t>𝑑</m:t>
                        </m:r>
                      </m:e>
                      <m:sub>
                        <m:r>
                          <a:rPr lang="en-US" sz="2000" i="1" dirty="0">
                            <a:solidFill>
                              <a:prstClr val="black"/>
                            </a:solidFill>
                            <a:latin typeface="Cambria Math" panose="02040503050406030204" pitchFamily="18" charset="0"/>
                          </a:rPr>
                          <m:t>..</m:t>
                        </m:r>
                      </m:sub>
                      <m:sup>
                        <m:r>
                          <a:rPr lang="en-US" sz="2000" i="1" dirty="0">
                            <a:solidFill>
                              <a:prstClr val="black"/>
                            </a:solidFill>
                            <a:latin typeface="Cambria Math" panose="02040503050406030204" pitchFamily="18" charset="0"/>
                          </a:rPr>
                          <m:t>2</m:t>
                        </m:r>
                      </m:sup>
                    </m:sSubSup>
                    <m:r>
                      <a:rPr lang="en-US" sz="2000" i="1" dirty="0">
                        <a:solidFill>
                          <a:prstClr val="black"/>
                        </a:solidFill>
                        <a:latin typeface="Cambria Math" panose="02040503050406030204" pitchFamily="18" charset="0"/>
                      </a:rPr>
                      <m:t>)</m:t>
                    </m:r>
                  </m:oMath>
                </a14:m>
                <a:r>
                  <a:rPr lang="en-US" sz="2000" dirty="0" smtClean="0">
                    <a:solidFill>
                      <a:prstClr val="black"/>
                    </a:solidFill>
                  </a:rPr>
                  <a:t>=</a:t>
                </a:r>
                <a14:m>
                  <m:oMath xmlns:m="http://schemas.openxmlformats.org/officeDocument/2006/math">
                    <m:r>
                      <a:rPr lang="en-US" sz="2000" dirty="0" smtClean="0">
                        <a:solidFill>
                          <a:prstClr val="black"/>
                        </a:solidFill>
                        <a:latin typeface="Cambria Math" panose="02040503050406030204" pitchFamily="18" charset="0"/>
                      </a:rPr>
                      <m:t>−</m:t>
                    </m:r>
                    <m:r>
                      <a:rPr lang="en-US" sz="2000" i="1" dirty="0">
                        <a:solidFill>
                          <a:prstClr val="black"/>
                        </a:solidFill>
                        <a:latin typeface="Cambria Math" panose="02040503050406030204" pitchFamily="18" charset="0"/>
                      </a:rPr>
                      <m:t>0.5</m:t>
                    </m:r>
                    <m:d>
                      <m:dPr>
                        <m:ctrlPr>
                          <a:rPr lang="en-US" sz="2000" i="1" dirty="0">
                            <a:solidFill>
                              <a:prstClr val="black"/>
                            </a:solidFill>
                            <a:latin typeface="Cambria Math" panose="02040503050406030204" pitchFamily="18" charset="0"/>
                          </a:rPr>
                        </m:ctrlPr>
                      </m:dPr>
                      <m:e>
                        <m:r>
                          <a:rPr lang="en-US" sz="2000" i="1" dirty="0" smtClean="0">
                            <a:solidFill>
                              <a:prstClr val="black"/>
                            </a:solidFill>
                            <a:latin typeface="Cambria Math" panose="02040503050406030204" pitchFamily="18" charset="0"/>
                          </a:rPr>
                          <m:t>1</m:t>
                        </m:r>
                        <m:r>
                          <a:rPr lang="en-US" sz="2000" i="1" dirty="0">
                            <a:solidFill>
                              <a:prstClr val="black"/>
                            </a:solidFill>
                            <a:latin typeface="Cambria Math" panose="02040503050406030204" pitchFamily="18" charset="0"/>
                          </a:rPr>
                          <m:t>−.75−.75+.75</m:t>
                        </m:r>
                      </m:e>
                    </m:d>
                    <m:r>
                      <a:rPr lang="en-US" sz="2000" i="1" dirty="0">
                        <a:solidFill>
                          <a:prstClr val="black"/>
                        </a:solidFill>
                        <a:latin typeface="Cambria Math" panose="02040503050406030204" pitchFamily="18" charset="0"/>
                      </a:rPr>
                      <m:t>=</m:t>
                    </m:r>
                    <m:r>
                      <a:rPr lang="en-US" sz="2000" i="1" dirty="0" smtClean="0">
                        <a:solidFill>
                          <a:prstClr val="black"/>
                        </a:solidFill>
                        <a:latin typeface="Cambria Math" panose="02040503050406030204" pitchFamily="18" charset="0"/>
                      </a:rPr>
                      <m:t>−0.125</m:t>
                    </m:r>
                  </m:oMath>
                </a14:m>
                <a:r>
                  <a:rPr lang="en-US" sz="2000" dirty="0">
                    <a:solidFill>
                      <a:prstClr val="black"/>
                    </a:solidFill>
                  </a:rPr>
                  <a:t> </a:t>
                </a:r>
              </a:p>
              <a:p>
                <a:r>
                  <a:rPr lang="en-US" sz="2000" dirty="0">
                    <a:solidFill>
                      <a:prstClr val="black"/>
                    </a:solidFill>
                  </a:rPr>
                  <a:t> </a:t>
                </a:r>
              </a:p>
            </p:txBody>
          </p:sp>
        </mc:Choice>
        <mc:Fallback xmlns="">
          <p:sp>
            <p:nvSpPr>
              <p:cNvPr id="3" name="Rectangle 2"/>
              <p:cNvSpPr>
                <a:spLocks noRot="1" noChangeAspect="1" noMove="1" noResize="1" noEditPoints="1" noAdjustHandles="1" noChangeArrowheads="1" noChangeShapeType="1" noTextEdit="1"/>
              </p:cNvSpPr>
              <p:nvPr/>
            </p:nvSpPr>
            <p:spPr>
              <a:xfrm>
                <a:off x="304646" y="3533268"/>
                <a:ext cx="11183639" cy="834716"/>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029796" y="4621823"/>
                <a:ext cx="4751685"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panose="02040503050406030204" pitchFamily="18" charset="0"/>
                        </a:rPr>
                        <m:t>𝐵</m:t>
                      </m:r>
                      <m:r>
                        <a:rPr lang="en-US" i="1" smtClean="0">
                          <a:solidFill>
                            <a:prstClr val="black"/>
                          </a:solidFill>
                          <a:latin typeface="Cambria Math" panose="02040503050406030204" pitchFamily="18" charset="0"/>
                        </a:rPr>
                        <m:t>=</m:t>
                      </m:r>
                      <m:d>
                        <m:dPr>
                          <m:begChr m:val="["/>
                          <m:endChr m:val="]"/>
                          <m:ctrlPr>
                            <a:rPr lang="en-US" i="1" smtClean="0">
                              <a:solidFill>
                                <a:prstClr val="black"/>
                              </a:solidFill>
                              <a:latin typeface="Cambria Math" panose="02040503050406030204" pitchFamily="18" charset="0"/>
                            </a:rPr>
                          </m:ctrlPr>
                        </m:dPr>
                        <m:e>
                          <m:eqArr>
                            <m:eqArrPr>
                              <m:ctrlPr>
                                <a:rPr lang="en-US" i="1" smtClean="0">
                                  <a:solidFill>
                                    <a:prstClr val="black"/>
                                  </a:solidFill>
                                  <a:latin typeface="Cambria Math" panose="02040503050406030204" pitchFamily="18" charset="0"/>
                                </a:rPr>
                              </m:ctrlPr>
                            </m:eqArrPr>
                            <m:e>
                              <m:m>
                                <m:mPr>
                                  <m:mcs>
                                    <m:mc>
                                      <m:mcPr>
                                        <m:count m:val="2"/>
                                        <m:mcJc m:val="center"/>
                                      </m:mcPr>
                                    </m:mc>
                                  </m:mcs>
                                  <m:ctrlPr>
                                    <a:rPr lang="en-US" i="1" smtClean="0">
                                      <a:solidFill>
                                        <a:prstClr val="black"/>
                                      </a:solidFill>
                                      <a:latin typeface="Cambria Math" panose="02040503050406030204" pitchFamily="18" charset="0"/>
                                    </a:rPr>
                                  </m:ctrlPr>
                                </m:mPr>
                                <m:mr>
                                  <m:e>
                                    <m:r>
                                      <m:rPr>
                                        <m:nor/>
                                      </m:rPr>
                                      <a:rPr lang="en-US" altLang="en-US" dirty="0">
                                        <a:solidFill>
                                          <a:srgbClr val="000000"/>
                                        </a:solidFill>
                                        <a:latin typeface="Lucida Console" panose="020B0609040504020204" pitchFamily="49" charset="0"/>
                                      </a:rPr>
                                      <m:t>0.375 −0.125</m:t>
                                    </m:r>
                                  </m:e>
                                  <m:e>
                                    <m:r>
                                      <m:rPr>
                                        <m:nor/>
                                      </m:rPr>
                                      <a:rPr lang="en-US" altLang="en-US" dirty="0">
                                        <a:solidFill>
                                          <a:srgbClr val="000000"/>
                                        </a:solidFill>
                                        <a:latin typeface="Lucida Console" panose="020B0609040504020204" pitchFamily="49" charset="0"/>
                                      </a:rPr>
                                      <m:t>−0.125  −0.125</m:t>
                                    </m:r>
                                  </m:e>
                                </m:mr>
                                <m:mr>
                                  <m:e>
                                    <m:r>
                                      <m:rPr>
                                        <m:nor/>
                                      </m:rPr>
                                      <a:rPr lang="en-US" altLang="en-US" dirty="0">
                                        <a:solidFill>
                                          <a:srgbClr val="000000"/>
                                        </a:solidFill>
                                        <a:latin typeface="Lucida Console" panose="020B0609040504020204" pitchFamily="49" charset="0"/>
                                      </a:rPr>
                                      <m:t>−0.125</m:t>
                                    </m:r>
                                    <m:r>
                                      <m:rPr>
                                        <m:nor/>
                                      </m:rPr>
                                      <a:rPr lang="en-US" altLang="en-US" dirty="0" smtClean="0">
                                        <a:solidFill>
                                          <a:srgbClr val="000000"/>
                                        </a:solidFill>
                                        <a:latin typeface="Lucida Console" panose="020B0609040504020204" pitchFamily="49" charset="0"/>
                                      </a:rPr>
                                      <m:t>  0.375</m:t>
                                    </m:r>
                                  </m:e>
                                  <m:e>
                                    <m:r>
                                      <m:rPr>
                                        <m:nor/>
                                      </m:rPr>
                                      <a:rPr lang="en-US" altLang="en-US" dirty="0">
                                        <a:solidFill>
                                          <a:srgbClr val="000000"/>
                                        </a:solidFill>
                                        <a:latin typeface="Lucida Console" panose="020B0609040504020204" pitchFamily="49" charset="0"/>
                                      </a:rPr>
                                      <m:t>−0.125  −0.125</m:t>
                                    </m:r>
                                  </m:e>
                                </m:mr>
                              </m:m>
                            </m:e>
                            <m:e>
                              <m:r>
                                <m:rPr>
                                  <m:nor/>
                                </m:rPr>
                                <a:rPr lang="en-US" altLang="en-US" dirty="0">
                                  <a:solidFill>
                                    <a:srgbClr val="000000"/>
                                  </a:solidFill>
                                  <a:latin typeface="Lucida Console" panose="020B0609040504020204" pitchFamily="49" charset="0"/>
                                </a:rPr>
                                <m:t>−0.125  </m:t>
                              </m:r>
                              <m:r>
                                <m:rPr>
                                  <m:nor/>
                                </m:rPr>
                                <a:rPr lang="en-US" altLang="en-US" dirty="0" smtClean="0">
                                  <a:solidFill>
                                    <a:srgbClr val="000000"/>
                                  </a:solidFill>
                                  <a:latin typeface="Lucida Console" panose="020B0609040504020204" pitchFamily="49" charset="0"/>
                                </a:rPr>
                                <m:t>−0.125  </m:t>
                              </m:r>
                              <m:r>
                                <m:rPr>
                                  <m:nor/>
                                </m:rPr>
                                <a:rPr lang="en-US" altLang="en-US" dirty="0">
                                  <a:solidFill>
                                    <a:srgbClr val="000000"/>
                                  </a:solidFill>
                                  <a:latin typeface="Lucida Console" panose="020B0609040504020204" pitchFamily="49" charset="0"/>
                                </a:rPr>
                                <m:t>0.375</m:t>
                              </m:r>
                              <m:r>
                                <m:rPr>
                                  <m:nor/>
                                </m:rPr>
                                <a:rPr lang="en-US" altLang="en-US" dirty="0" smtClean="0">
                                  <a:solidFill>
                                    <a:srgbClr val="000000"/>
                                  </a:solidFill>
                                  <a:latin typeface="Lucida Console" panose="020B0609040504020204" pitchFamily="49" charset="0"/>
                                </a:rPr>
                                <m:t>  −0.125</m:t>
                              </m:r>
                            </m:e>
                            <m:e>
                              <m:r>
                                <m:rPr>
                                  <m:nor/>
                                </m:rPr>
                                <a:rPr lang="en-US" altLang="en-US" dirty="0">
                                  <a:solidFill>
                                    <a:srgbClr val="000000"/>
                                  </a:solidFill>
                                  <a:latin typeface="Lucida Console" panose="020B0609040504020204" pitchFamily="49" charset="0"/>
                                </a:rPr>
                                <m:t>−0.125  −0.125 −0.125</m:t>
                              </m:r>
                              <m:r>
                                <m:rPr>
                                  <m:nor/>
                                </m:rPr>
                                <a:rPr lang="en-US" altLang="en-US" dirty="0" smtClean="0">
                                  <a:solidFill>
                                    <a:srgbClr val="000000"/>
                                  </a:solidFill>
                                  <a:latin typeface="Lucida Console" panose="020B0609040504020204" pitchFamily="49" charset="0"/>
                                </a:rPr>
                                <m:t>  </m:t>
                              </m:r>
                              <m:r>
                                <m:rPr>
                                  <m:nor/>
                                </m:rPr>
                                <a:rPr lang="en-US" altLang="en-US" dirty="0">
                                  <a:solidFill>
                                    <a:srgbClr val="000000"/>
                                  </a:solidFill>
                                  <a:latin typeface="Lucida Console" panose="020B0609040504020204" pitchFamily="49" charset="0"/>
                                </a:rPr>
                                <m:t>0.375</m:t>
                              </m:r>
                            </m:e>
                          </m:eqArr>
                        </m:e>
                      </m:d>
                    </m:oMath>
                  </m:oMathPara>
                </a14:m>
                <a:endParaRPr lang="en-US" dirty="0">
                  <a:solidFill>
                    <a:prstClr val="black"/>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029796" y="4621823"/>
                <a:ext cx="4751685" cy="1020472"/>
              </a:xfrm>
              <a:prstGeom prst="rect">
                <a:avLst/>
              </a:prstGeom>
              <a:blipFill rotWithShape="0">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95677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93924" y="0"/>
                <a:ext cx="12098076" cy="1884234"/>
              </a:xfrm>
              <a:prstGeom prst="rect">
                <a:avLst/>
              </a:prstGeom>
            </p:spPr>
            <p:txBody>
              <a:bodyPr wrap="square">
                <a:spAutoFit/>
              </a:bodyPr>
              <a:lstStyle/>
              <a:p>
                <a:pPr algn="ctr"/>
                <a:r>
                  <a:rPr lang="en-US" sz="2600" dirty="0" smtClean="0">
                    <a:latin typeface="Times New Roman" panose="02020603050405020304" pitchFamily="18" charset="0"/>
                    <a:cs typeface="Times New Roman" panose="02020603050405020304" pitchFamily="18" charset="0"/>
                  </a:rPr>
                  <a:t>Example 1 Given pairwise </a:t>
                </a:r>
                <a:r>
                  <a:rPr lang="en-US" sz="2600" dirty="0">
                    <a:solidFill>
                      <a:srgbClr val="0070C0"/>
                    </a:solidFill>
                    <a:latin typeface="Times New Roman" panose="02020603050405020304" pitchFamily="18" charset="0"/>
                    <a:cs typeface="Times New Roman" panose="02020603050405020304" pitchFamily="18" charset="0"/>
                  </a:rPr>
                  <a:t>distance matrix </a:t>
                </a:r>
                <a14:m>
                  <m:oMath xmlns:m="http://schemas.openxmlformats.org/officeDocument/2006/math">
                    <m:d>
                      <m:dPr>
                        <m:ctrlPr>
                          <a:rPr lang="en-US" sz="2600" i="1" smtClean="0">
                            <a:latin typeface="Cambria Math" panose="02040503050406030204" pitchFamily="18" charset="0"/>
                          </a:rPr>
                        </m:ctrlPr>
                      </m:dPr>
                      <m:e>
                        <m:m>
                          <m:mPr>
                            <m:mcs>
                              <m:mc>
                                <m:mcPr>
                                  <m:count m:val="2"/>
                                  <m:mcJc m:val="center"/>
                                </m:mcPr>
                              </m:mc>
                            </m:mcs>
                            <m:ctrlPr>
                              <a:rPr lang="en-US" sz="2600" i="1" smtClean="0">
                                <a:latin typeface="Cambria Math" panose="02040503050406030204" pitchFamily="18" charset="0"/>
                              </a:rPr>
                            </m:ctrlPr>
                          </m:mPr>
                          <m:mr>
                            <m:e>
                              <m:m>
                                <m:mPr>
                                  <m:mcs>
                                    <m:mc>
                                      <m:mcPr>
                                        <m:count m:val="2"/>
                                        <m:mcJc m:val="center"/>
                                      </m:mcPr>
                                    </m:mc>
                                  </m:mcs>
                                  <m:ctrlPr>
                                    <a:rPr lang="en-US" sz="2600" i="1" smtClean="0">
                                      <a:latin typeface="Cambria Math" panose="02040503050406030204" pitchFamily="18" charset="0"/>
                                    </a:rPr>
                                  </m:ctrlPr>
                                </m:mPr>
                                <m:mr>
                                  <m:e>
                                    <m:r>
                                      <m:rPr>
                                        <m:brk m:alnAt="7"/>
                                      </m:rPr>
                                      <a:rPr lang="en-US" sz="2600" b="0" i="1" smtClean="0">
                                        <a:latin typeface="Cambria Math" panose="02040503050406030204" pitchFamily="18" charset="0"/>
                                      </a:rPr>
                                      <m:t>0</m:t>
                                    </m:r>
                                  </m:e>
                                  <m:e>
                                    <m:r>
                                      <a:rPr lang="en-US" sz="2600" b="0" i="1" smtClean="0">
                                        <a:latin typeface="Cambria Math" panose="02040503050406030204" pitchFamily="18" charset="0"/>
                                      </a:rPr>
                                      <m:t>1</m:t>
                                    </m:r>
                                  </m:e>
                                </m:mr>
                                <m:mr>
                                  <m:e>
                                    <m:r>
                                      <a:rPr lang="en-US" sz="2600" b="0" i="1" smtClean="0">
                                        <a:latin typeface="Cambria Math" panose="02040503050406030204" pitchFamily="18" charset="0"/>
                                      </a:rPr>
                                      <m:t>1</m:t>
                                    </m:r>
                                  </m:e>
                                  <m:e>
                                    <m:r>
                                      <a:rPr lang="en-US" sz="2600" b="0" i="1" smtClean="0">
                                        <a:latin typeface="Cambria Math" panose="02040503050406030204" pitchFamily="18" charset="0"/>
                                      </a:rPr>
                                      <m:t>0</m:t>
                                    </m:r>
                                  </m:e>
                                </m:mr>
                              </m:m>
                            </m:e>
                            <m:e>
                              <m:m>
                                <m:mPr>
                                  <m:mcs>
                                    <m:mc>
                                      <m:mcPr>
                                        <m:count m:val="2"/>
                                        <m:mcJc m:val="center"/>
                                      </m:mcPr>
                                    </m:mc>
                                  </m:mcs>
                                  <m:ctrlPr>
                                    <a:rPr lang="en-US" sz="2600" i="1" smtClean="0">
                                      <a:latin typeface="Cambria Math" panose="02040503050406030204" pitchFamily="18" charset="0"/>
                                    </a:rPr>
                                  </m:ctrlPr>
                                </m:mPr>
                                <m:mr>
                                  <m:e>
                                    <m:r>
                                      <m:rPr>
                                        <m:brk m:alnAt="7"/>
                                      </m:rPr>
                                      <a:rPr lang="en-US" sz="2600" b="0" i="1" smtClean="0">
                                        <a:latin typeface="Cambria Math" panose="02040503050406030204" pitchFamily="18" charset="0"/>
                                      </a:rPr>
                                      <m:t>1</m:t>
                                    </m:r>
                                  </m:e>
                                  <m:e>
                                    <m:r>
                                      <a:rPr lang="en-US" sz="2600" b="0" i="1" smtClean="0">
                                        <a:latin typeface="Cambria Math" panose="02040503050406030204" pitchFamily="18" charset="0"/>
                                      </a:rPr>
                                      <m:t>1</m:t>
                                    </m:r>
                                  </m:e>
                                </m:mr>
                                <m:mr>
                                  <m:e>
                                    <m:r>
                                      <a:rPr lang="en-US" sz="2600" b="0" i="1" smtClean="0">
                                        <a:latin typeface="Cambria Math" panose="02040503050406030204" pitchFamily="18" charset="0"/>
                                      </a:rPr>
                                      <m:t>1</m:t>
                                    </m:r>
                                  </m:e>
                                  <m:e>
                                    <m:r>
                                      <a:rPr lang="en-US" sz="2600" b="0" i="1" smtClean="0">
                                        <a:latin typeface="Cambria Math" panose="02040503050406030204" pitchFamily="18" charset="0"/>
                                      </a:rPr>
                                      <m:t>1</m:t>
                                    </m:r>
                                  </m:e>
                                </m:mr>
                              </m:m>
                            </m:e>
                          </m:mr>
                          <m:mr>
                            <m:e>
                              <m:m>
                                <m:mPr>
                                  <m:mcs>
                                    <m:mc>
                                      <m:mcPr>
                                        <m:count m:val="2"/>
                                        <m:mcJc m:val="center"/>
                                      </m:mcPr>
                                    </m:mc>
                                  </m:mcs>
                                  <m:ctrlPr>
                                    <a:rPr lang="en-US" sz="2600" i="1" smtClean="0">
                                      <a:latin typeface="Cambria Math" panose="02040503050406030204" pitchFamily="18" charset="0"/>
                                    </a:rPr>
                                  </m:ctrlPr>
                                </m:mPr>
                                <m:mr>
                                  <m:e>
                                    <m:r>
                                      <m:rPr>
                                        <m:brk m:alnAt="7"/>
                                      </m:rPr>
                                      <a:rPr lang="en-US" sz="2600" b="0" i="1" smtClean="0">
                                        <a:latin typeface="Cambria Math" panose="02040503050406030204" pitchFamily="18" charset="0"/>
                                      </a:rPr>
                                      <m:t>1</m:t>
                                    </m:r>
                                  </m:e>
                                  <m:e>
                                    <m:r>
                                      <a:rPr lang="en-US" sz="2600" b="0" i="1" smtClean="0">
                                        <a:latin typeface="Cambria Math" panose="02040503050406030204" pitchFamily="18" charset="0"/>
                                      </a:rPr>
                                      <m:t>1</m:t>
                                    </m:r>
                                  </m:e>
                                </m:mr>
                                <m:mr>
                                  <m:e>
                                    <m:r>
                                      <a:rPr lang="en-US" sz="2600" b="0" i="1" smtClean="0">
                                        <a:latin typeface="Cambria Math" panose="02040503050406030204" pitchFamily="18" charset="0"/>
                                      </a:rPr>
                                      <m:t>1</m:t>
                                    </m:r>
                                  </m:e>
                                  <m:e>
                                    <m:r>
                                      <a:rPr lang="en-US" sz="2600" b="0" i="1" smtClean="0">
                                        <a:latin typeface="Cambria Math" panose="02040503050406030204" pitchFamily="18" charset="0"/>
                                      </a:rPr>
                                      <m:t>1</m:t>
                                    </m:r>
                                  </m:e>
                                </m:mr>
                              </m:m>
                            </m:e>
                            <m:e>
                              <m:m>
                                <m:mPr>
                                  <m:mcs>
                                    <m:mc>
                                      <m:mcPr>
                                        <m:count m:val="2"/>
                                        <m:mcJc m:val="center"/>
                                      </m:mcPr>
                                    </m:mc>
                                  </m:mcs>
                                  <m:ctrlPr>
                                    <a:rPr lang="en-US" sz="2600" i="1" smtClean="0">
                                      <a:latin typeface="Cambria Math" panose="02040503050406030204" pitchFamily="18" charset="0"/>
                                    </a:rPr>
                                  </m:ctrlPr>
                                </m:mPr>
                                <m:mr>
                                  <m:e>
                                    <m:r>
                                      <m:rPr>
                                        <m:brk m:alnAt="7"/>
                                      </m:rPr>
                                      <a:rPr lang="en-US" sz="2600" b="0" i="1" smtClean="0">
                                        <a:latin typeface="Cambria Math" panose="02040503050406030204" pitchFamily="18" charset="0"/>
                                      </a:rPr>
                                      <m:t>0</m:t>
                                    </m:r>
                                  </m:e>
                                  <m:e>
                                    <m:r>
                                      <a:rPr lang="en-US" sz="2600" b="0" i="1" smtClean="0">
                                        <a:latin typeface="Cambria Math" panose="02040503050406030204" pitchFamily="18" charset="0"/>
                                      </a:rPr>
                                      <m:t>1</m:t>
                                    </m:r>
                                  </m:e>
                                </m:mr>
                                <m:mr>
                                  <m:e>
                                    <m:r>
                                      <a:rPr lang="en-US" sz="2600" b="0" i="1" smtClean="0">
                                        <a:latin typeface="Cambria Math" panose="02040503050406030204" pitchFamily="18" charset="0"/>
                                      </a:rPr>
                                      <m:t>1</m:t>
                                    </m:r>
                                  </m:e>
                                  <m:e>
                                    <m:r>
                                      <a:rPr lang="en-US" sz="2600" b="0" i="1" smtClean="0">
                                        <a:latin typeface="Cambria Math" panose="02040503050406030204" pitchFamily="18" charset="0"/>
                                      </a:rPr>
                                      <m:t>0</m:t>
                                    </m:r>
                                  </m:e>
                                </m:mr>
                              </m:m>
                            </m:e>
                          </m:mr>
                        </m:m>
                      </m:e>
                    </m:d>
                    <m:r>
                      <m:rPr>
                        <m:nor/>
                      </m:rPr>
                      <a:rPr lang="en-US" sz="2600" b="0" i="0" dirty="0" smtClean="0">
                        <a:latin typeface="Times New Roman" panose="02020603050405020304" pitchFamily="18" charset="0"/>
                        <a:cs typeface="Times New Roman" panose="02020603050405020304" pitchFamily="18" charset="0"/>
                      </a:rPr>
                      <m:t>, </m:t>
                    </m:r>
                  </m:oMath>
                </a14:m>
                <a:r>
                  <a:rPr lang="en-US" sz="2600" b="0" i="0" dirty="0" smtClean="0">
                    <a:latin typeface="Times New Roman" panose="02020603050405020304" pitchFamily="18" charset="0"/>
                    <a:cs typeface="Times New Roman" panose="02020603050405020304" pitchFamily="18" charset="0"/>
                  </a:rPr>
                  <a:t>reconstructoin of </a:t>
                </a:r>
                <a14:m>
                  <m:oMath xmlns:m="http://schemas.openxmlformats.org/officeDocument/2006/math">
                    <m:r>
                      <m:rPr>
                        <m:sty m:val="p"/>
                      </m:rPr>
                      <a:rPr lang="en-US" sz="2600" b="0" i="1" dirty="0" smtClean="0">
                        <a:latin typeface="Cambria Math" panose="02040503050406030204" pitchFamily="18" charset="0"/>
                        <a:cs typeface="Times New Roman" panose="02020603050405020304" pitchFamily="18" charset="0"/>
                      </a:rPr>
                      <m:t>X</m:t>
                    </m:r>
                    <m:r>
                      <m:rPr>
                        <m:nor/>
                      </m:rPr>
                      <a:rPr lang="en-US" sz="2600" b="0" i="0" dirty="0" smtClean="0">
                        <a:latin typeface="Times New Roman" panose="02020603050405020304" pitchFamily="18" charset="0"/>
                        <a:cs typeface="Times New Roman" panose="02020603050405020304" pitchFamily="18" charset="0"/>
                      </a:rPr>
                      <m:t>.</m:t>
                    </m:r>
                  </m:oMath>
                </a14:m>
                <a:endParaRPr lang="en-US" sz="2600" b="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600" dirty="0" smtClean="0">
                    <a:latin typeface="Times New Roman" panose="02020603050405020304" pitchFamily="18" charset="0"/>
                    <a:cs typeface="Times New Roman" panose="02020603050405020304" pitchFamily="18" charset="0"/>
                  </a:rPr>
                  <a:t>Leading to the gram matrix </a:t>
                </a:r>
                <a14:m>
                  <m:oMath xmlns:m="http://schemas.openxmlformats.org/officeDocument/2006/math">
                    <m:sSub>
                      <m:sSubPr>
                        <m:ctrlPr>
                          <a:rPr lang="en-US" sz="2600" b="0" i="1" dirty="0" smtClean="0">
                            <a:latin typeface="Cambria Math" panose="02040503050406030204" pitchFamily="18" charset="0"/>
                          </a:rPr>
                        </m:ctrlPr>
                      </m:sSubPr>
                      <m:e>
                        <m:r>
                          <a:rPr lang="en-US" sz="2600" i="1" dirty="0" smtClean="0">
                            <a:latin typeface="Cambria Math" panose="02040503050406030204" pitchFamily="18" charset="0"/>
                          </a:rPr>
                          <m:t>𝐵</m:t>
                        </m:r>
                      </m:e>
                      <m:sub>
                        <m:r>
                          <a:rPr lang="en-US" sz="2600" i="1" dirty="0" smtClean="0">
                            <a:latin typeface="Cambria Math" panose="02040503050406030204" pitchFamily="18" charset="0"/>
                          </a:rPr>
                          <m:t>4×4</m:t>
                        </m:r>
                      </m:sub>
                    </m:sSub>
                  </m:oMath>
                </a14:m>
                <a:endParaRPr lang="en-US" sz="2600" dirty="0">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93924" y="0"/>
                <a:ext cx="12098076" cy="1884234"/>
              </a:xfrm>
              <a:prstGeom prst="rect">
                <a:avLst/>
              </a:prstGeom>
              <a:blipFill rotWithShape="0">
                <a:blip r:embed="rId2"/>
                <a:stretch>
                  <a:fillRect l="-756" b="-7120"/>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5001348" y="1930549"/>
            <a:ext cx="4424932" cy="833506"/>
          </a:xfrm>
          <a:prstGeom prst="rect">
            <a:avLst/>
          </a:prstGeom>
        </p:spPr>
      </p:pic>
      <mc:AlternateContent xmlns:mc="http://schemas.openxmlformats.org/markup-compatibility/2006" xmlns:a14="http://schemas.microsoft.com/office/drawing/2010/main">
        <mc:Choice Requires="a14">
          <p:sp>
            <p:nvSpPr>
              <p:cNvPr id="2" name="TextBox 1"/>
              <p:cNvSpPr txBox="1"/>
              <p:nvPr/>
            </p:nvSpPr>
            <p:spPr>
              <a:xfrm>
                <a:off x="419870" y="2992494"/>
                <a:ext cx="11068415" cy="434606"/>
              </a:xfrm>
              <a:prstGeom prst="rect">
                <a:avLst/>
              </a:prstGeom>
              <a:noFill/>
            </p:spPr>
            <p:txBody>
              <a:bodyPr wrap="none" lIns="0" tIns="0" rIns="0" bIns="0" rtlCol="0">
                <a:spAutoFit/>
              </a:bodyPr>
              <a:lstStyle/>
              <a:p>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𝑏</m:t>
                        </m:r>
                      </m:e>
                      <m:sub>
                        <m:r>
                          <a:rPr lang="en-US" sz="2000" b="0" i="1" dirty="0" smtClean="0">
                            <a:latin typeface="Cambria Math" panose="02040503050406030204" pitchFamily="18" charset="0"/>
                          </a:rPr>
                          <m:t>𝑖𝑖</m:t>
                        </m:r>
                      </m:sub>
                    </m:sSub>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2</m:t>
                        </m:r>
                      </m:den>
                    </m:f>
                    <m:r>
                      <a:rPr lang="en-US" sz="2000" b="0" i="1" dirty="0" smtClean="0">
                        <a:latin typeface="Cambria Math" panose="02040503050406030204" pitchFamily="18" charset="0"/>
                      </a:rPr>
                      <m:t>(</m:t>
                    </m:r>
                    <m:sSubSup>
                      <m:sSubSupPr>
                        <m:ctrlPr>
                          <a:rPr lang="en-US" sz="2000" b="0" i="1" dirty="0" smtClean="0">
                            <a:latin typeface="Cambria Math" panose="02040503050406030204" pitchFamily="18" charset="0"/>
                          </a:rPr>
                        </m:ctrlPr>
                      </m:sSubSupPr>
                      <m:e>
                        <m:r>
                          <a:rPr lang="en-US" sz="2000" b="0" i="1" dirty="0" smtClean="0">
                            <a:latin typeface="Cambria Math" panose="02040503050406030204" pitchFamily="18" charset="0"/>
                          </a:rPr>
                          <m:t>𝑑</m:t>
                        </m:r>
                      </m:e>
                      <m:sub>
                        <m:r>
                          <a:rPr lang="en-US" sz="2000" b="0" i="1" dirty="0" smtClean="0">
                            <a:latin typeface="Cambria Math" panose="02040503050406030204" pitchFamily="18" charset="0"/>
                          </a:rPr>
                          <m:t>𝑖𝑖</m:t>
                        </m:r>
                      </m:sub>
                      <m:sup>
                        <m:r>
                          <a:rPr lang="en-US" sz="2000" b="0" i="1" dirty="0" smtClean="0">
                            <a:latin typeface="Cambria Math" panose="02040503050406030204" pitchFamily="18" charset="0"/>
                          </a:rPr>
                          <m:t>2</m:t>
                        </m:r>
                      </m:sup>
                    </m:sSubSup>
                    <m:r>
                      <a:rPr lang="en-US" sz="2000" b="0" i="1" dirty="0" smtClean="0">
                        <a:latin typeface="Cambria Math" panose="02040503050406030204" pitchFamily="18" charset="0"/>
                      </a:rPr>
                      <m:t>−</m:t>
                    </m:r>
                    <m:sSubSup>
                      <m:sSubSupPr>
                        <m:ctrlPr>
                          <a:rPr lang="en-US" sz="2000" b="0" i="1" dirty="0" smtClean="0">
                            <a:latin typeface="Cambria Math" panose="02040503050406030204" pitchFamily="18" charset="0"/>
                          </a:rPr>
                        </m:ctrlPr>
                      </m:sSubSupPr>
                      <m:e>
                        <m:r>
                          <a:rPr lang="en-US" sz="2000" b="0" i="1" dirty="0" smtClean="0">
                            <a:latin typeface="Cambria Math" panose="02040503050406030204" pitchFamily="18" charset="0"/>
                          </a:rPr>
                          <m:t>𝑑</m:t>
                        </m:r>
                      </m:e>
                      <m:sub>
                        <m:r>
                          <a:rPr lang="en-US" sz="2000" b="0" i="1" dirty="0" smtClean="0">
                            <a:latin typeface="Cambria Math" panose="02040503050406030204" pitchFamily="18" charset="0"/>
                          </a:rPr>
                          <m:t>𝑖</m:t>
                        </m:r>
                      </m:sub>
                      <m:sup>
                        <m:r>
                          <a:rPr lang="en-US" sz="2000" b="0" i="1" dirty="0" smtClean="0">
                            <a:latin typeface="Cambria Math" panose="02040503050406030204" pitchFamily="18" charset="0"/>
                          </a:rPr>
                          <m:t>2</m:t>
                        </m:r>
                      </m:sup>
                    </m:sSubSup>
                    <m:r>
                      <a:rPr lang="en-US" sz="2000" b="0" i="1" dirty="0" smtClean="0">
                        <a:latin typeface="Cambria Math" panose="02040503050406030204" pitchFamily="18" charset="0"/>
                      </a:rPr>
                      <m:t>.−</m:t>
                    </m:r>
                    <m:sSubSup>
                      <m:sSubSupPr>
                        <m:ctrlPr>
                          <a:rPr lang="en-US" sz="2000" b="0" i="1" dirty="0" smtClean="0">
                            <a:latin typeface="Cambria Math" panose="02040503050406030204" pitchFamily="18" charset="0"/>
                          </a:rPr>
                        </m:ctrlPr>
                      </m:sSubSupPr>
                      <m:e>
                        <m:r>
                          <a:rPr lang="en-US" sz="2000" b="0" i="1" dirty="0" smtClean="0">
                            <a:latin typeface="Cambria Math" panose="02040503050406030204" pitchFamily="18" charset="0"/>
                          </a:rPr>
                          <m:t>𝑑</m:t>
                        </m:r>
                      </m:e>
                      <m:sub>
                        <m:r>
                          <a:rPr lang="en-US" sz="2000" b="0" i="1" dirty="0" smtClean="0">
                            <a:latin typeface="Cambria Math" panose="02040503050406030204" pitchFamily="18" charset="0"/>
                          </a:rPr>
                          <m:t>.</m:t>
                        </m:r>
                        <m:r>
                          <a:rPr lang="en-US" sz="2000" b="0" i="1" dirty="0" smtClean="0">
                            <a:latin typeface="Cambria Math" panose="02040503050406030204" pitchFamily="18" charset="0"/>
                          </a:rPr>
                          <m:t>𝑖</m:t>
                        </m:r>
                      </m:sub>
                      <m:sup>
                        <m:r>
                          <a:rPr lang="en-US" sz="2000" b="0" i="1" dirty="0" smtClean="0">
                            <a:latin typeface="Cambria Math" panose="02040503050406030204" pitchFamily="18" charset="0"/>
                          </a:rPr>
                          <m:t>2</m:t>
                        </m:r>
                      </m:sup>
                    </m:sSubSup>
                    <m:r>
                      <a:rPr lang="en-US" sz="2000" b="0" i="1" dirty="0" smtClean="0">
                        <a:latin typeface="Cambria Math" panose="02040503050406030204" pitchFamily="18" charset="0"/>
                      </a:rPr>
                      <m:t>+</m:t>
                    </m:r>
                    <m:sSubSup>
                      <m:sSubSupPr>
                        <m:ctrlPr>
                          <a:rPr lang="en-US" sz="2000" b="0" i="1" dirty="0" smtClean="0">
                            <a:latin typeface="Cambria Math" panose="02040503050406030204" pitchFamily="18" charset="0"/>
                          </a:rPr>
                        </m:ctrlPr>
                      </m:sSubSupPr>
                      <m:e>
                        <m:r>
                          <a:rPr lang="en-US" sz="2000" b="0" i="1" dirty="0" smtClean="0">
                            <a:latin typeface="Cambria Math" panose="02040503050406030204" pitchFamily="18" charset="0"/>
                          </a:rPr>
                          <m:t>𝑑</m:t>
                        </m:r>
                      </m:e>
                      <m:sub>
                        <m:r>
                          <a:rPr lang="en-US" sz="2000" b="0" i="1" dirty="0" smtClean="0">
                            <a:latin typeface="Cambria Math" panose="02040503050406030204" pitchFamily="18" charset="0"/>
                          </a:rPr>
                          <m:t>..</m:t>
                        </m:r>
                      </m:sub>
                      <m:sup>
                        <m:r>
                          <a:rPr lang="en-US" sz="2000" b="0" i="1" dirty="0" smtClean="0">
                            <a:latin typeface="Cambria Math" panose="02040503050406030204" pitchFamily="18" charset="0"/>
                          </a:rPr>
                          <m:t>2</m:t>
                        </m:r>
                      </m:sup>
                    </m:sSubSup>
                    <m:r>
                      <a:rPr lang="en-US" sz="2000" b="0" i="1" dirty="0" smtClean="0">
                        <a:latin typeface="Cambria Math" panose="02040503050406030204" pitchFamily="18" charset="0"/>
                      </a:rPr>
                      <m:t>)</m:t>
                    </m:r>
                  </m:oMath>
                </a14:m>
                <a:r>
                  <a:rPr lang="en-US" sz="2000" dirty="0" smtClean="0"/>
                  <a:t> ,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𝑏</m:t>
                        </m:r>
                      </m:e>
                      <m:sub>
                        <m:r>
                          <a:rPr lang="en-US" sz="2000" b="0" i="1" dirty="0" smtClean="0">
                            <a:latin typeface="Cambria Math" panose="02040503050406030204" pitchFamily="18" charset="0"/>
                          </a:rPr>
                          <m:t>11</m:t>
                        </m:r>
                      </m:sub>
                    </m:sSub>
                    <m:r>
                      <a:rPr lang="en-US" sz="2000" i="1" dirty="0">
                        <a:latin typeface="Cambria Math" panose="02040503050406030204" pitchFamily="18" charset="0"/>
                      </a:rPr>
                      <m:t>=−</m:t>
                    </m:r>
                    <m:f>
                      <m:fPr>
                        <m:ctrlPr>
                          <a:rPr lang="en-US" sz="2000" i="1" dirty="0">
                            <a:latin typeface="Cambria Math" panose="02040503050406030204" pitchFamily="18" charset="0"/>
                          </a:rPr>
                        </m:ctrlPr>
                      </m:fPr>
                      <m:num>
                        <m:r>
                          <a:rPr lang="en-US" sz="2000" i="1" dirty="0">
                            <a:latin typeface="Cambria Math" panose="02040503050406030204" pitchFamily="18" charset="0"/>
                          </a:rPr>
                          <m:t>1</m:t>
                        </m:r>
                      </m:num>
                      <m:den>
                        <m:r>
                          <a:rPr lang="en-US" sz="2000" i="1" dirty="0">
                            <a:latin typeface="Cambria Math" panose="02040503050406030204" pitchFamily="18" charset="0"/>
                          </a:rPr>
                          <m:t>2</m:t>
                        </m:r>
                      </m:den>
                    </m:f>
                    <m:d>
                      <m:dPr>
                        <m:ctrlPr>
                          <a:rPr lang="en-US" sz="2000" i="1" dirty="0">
                            <a:latin typeface="Cambria Math" panose="02040503050406030204" pitchFamily="18" charset="0"/>
                          </a:rPr>
                        </m:ctrlPr>
                      </m:dPr>
                      <m:e>
                        <m:sSubSup>
                          <m:sSubSupPr>
                            <m:ctrlPr>
                              <a:rPr lang="en-US" sz="2000" i="1" dirty="0">
                                <a:latin typeface="Cambria Math" panose="02040503050406030204" pitchFamily="18" charset="0"/>
                              </a:rPr>
                            </m:ctrlPr>
                          </m:sSubSupPr>
                          <m:e>
                            <m:r>
                              <a:rPr lang="en-US" sz="2000" i="1" dirty="0">
                                <a:latin typeface="Cambria Math" panose="02040503050406030204" pitchFamily="18" charset="0"/>
                              </a:rPr>
                              <m:t>𝑑</m:t>
                            </m:r>
                          </m:e>
                          <m:sub>
                            <m:r>
                              <a:rPr lang="en-US" sz="2000" b="0" i="1" dirty="0" smtClean="0">
                                <a:latin typeface="Cambria Math" panose="02040503050406030204" pitchFamily="18" charset="0"/>
                              </a:rPr>
                              <m:t>11</m:t>
                            </m:r>
                          </m:sub>
                          <m:sup>
                            <m:r>
                              <a:rPr lang="en-US" sz="2000" i="1" dirty="0">
                                <a:latin typeface="Cambria Math" panose="02040503050406030204" pitchFamily="18" charset="0"/>
                              </a:rPr>
                              <m:t>2</m:t>
                            </m:r>
                          </m:sup>
                        </m:sSubSup>
                        <m:r>
                          <a:rPr lang="en-US" sz="2000" i="1" dirty="0">
                            <a:latin typeface="Cambria Math" panose="02040503050406030204" pitchFamily="18" charset="0"/>
                          </a:rPr>
                          <m:t>−</m:t>
                        </m:r>
                        <m:sSubSup>
                          <m:sSubSupPr>
                            <m:ctrlPr>
                              <a:rPr lang="en-US" sz="2000" i="1" dirty="0">
                                <a:latin typeface="Cambria Math" panose="02040503050406030204" pitchFamily="18" charset="0"/>
                              </a:rPr>
                            </m:ctrlPr>
                          </m:sSubSupPr>
                          <m:e>
                            <m:r>
                              <a:rPr lang="en-US" sz="2000" i="1" dirty="0">
                                <a:latin typeface="Cambria Math" panose="02040503050406030204" pitchFamily="18" charset="0"/>
                              </a:rPr>
                              <m:t>𝑑</m:t>
                            </m:r>
                          </m:e>
                          <m:sub>
                            <m:r>
                              <a:rPr lang="en-US" sz="2000" b="0" i="1" dirty="0" smtClean="0">
                                <a:latin typeface="Cambria Math" panose="02040503050406030204" pitchFamily="18" charset="0"/>
                              </a:rPr>
                              <m:t>1</m:t>
                            </m:r>
                          </m:sub>
                          <m:sup>
                            <m:r>
                              <a:rPr lang="en-US" sz="2000" i="1" dirty="0">
                                <a:latin typeface="Cambria Math" panose="02040503050406030204" pitchFamily="18" charset="0"/>
                              </a:rPr>
                              <m:t>2</m:t>
                            </m:r>
                          </m:sup>
                        </m:sSubSup>
                        <m:r>
                          <a:rPr lang="en-US" sz="2000" i="1" dirty="0">
                            <a:latin typeface="Cambria Math" panose="02040503050406030204" pitchFamily="18" charset="0"/>
                          </a:rPr>
                          <m:t>.−</m:t>
                        </m:r>
                        <m:sSubSup>
                          <m:sSubSupPr>
                            <m:ctrlPr>
                              <a:rPr lang="en-US" sz="2000" i="1" dirty="0">
                                <a:latin typeface="Cambria Math" panose="02040503050406030204" pitchFamily="18" charset="0"/>
                              </a:rPr>
                            </m:ctrlPr>
                          </m:sSubSupPr>
                          <m:e>
                            <m:r>
                              <a:rPr lang="en-US" sz="2000" i="1" dirty="0">
                                <a:latin typeface="Cambria Math" panose="02040503050406030204" pitchFamily="18" charset="0"/>
                              </a:rPr>
                              <m:t>𝑑</m:t>
                            </m:r>
                          </m:e>
                          <m:sub>
                            <m:r>
                              <a:rPr lang="en-US" sz="2000" i="1" dirty="0">
                                <a:latin typeface="Cambria Math" panose="02040503050406030204" pitchFamily="18" charset="0"/>
                              </a:rPr>
                              <m:t>.</m:t>
                            </m:r>
                            <m:r>
                              <a:rPr lang="en-US" sz="2000" b="0" i="1" dirty="0" smtClean="0">
                                <a:latin typeface="Cambria Math" panose="02040503050406030204" pitchFamily="18" charset="0"/>
                              </a:rPr>
                              <m:t>1</m:t>
                            </m:r>
                          </m:sub>
                          <m:sup>
                            <m:r>
                              <a:rPr lang="en-US" sz="2000" i="1" dirty="0">
                                <a:latin typeface="Cambria Math" panose="02040503050406030204" pitchFamily="18" charset="0"/>
                              </a:rPr>
                              <m:t>2</m:t>
                            </m:r>
                          </m:sup>
                        </m:sSubSup>
                        <m:r>
                          <a:rPr lang="en-US" sz="2000" i="1" dirty="0">
                            <a:latin typeface="Cambria Math" panose="02040503050406030204" pitchFamily="18" charset="0"/>
                          </a:rPr>
                          <m:t>+</m:t>
                        </m:r>
                        <m:sSubSup>
                          <m:sSubSupPr>
                            <m:ctrlPr>
                              <a:rPr lang="en-US" sz="2000" i="1" dirty="0">
                                <a:latin typeface="Cambria Math" panose="02040503050406030204" pitchFamily="18" charset="0"/>
                              </a:rPr>
                            </m:ctrlPr>
                          </m:sSubSupPr>
                          <m:e>
                            <m:r>
                              <a:rPr lang="en-US" sz="2000" i="1" dirty="0">
                                <a:latin typeface="Cambria Math" panose="02040503050406030204" pitchFamily="18" charset="0"/>
                              </a:rPr>
                              <m:t>𝑑</m:t>
                            </m:r>
                          </m:e>
                          <m:sub>
                            <m:r>
                              <a:rPr lang="en-US" sz="2000" i="1" dirty="0">
                                <a:latin typeface="Cambria Math" panose="02040503050406030204" pitchFamily="18" charset="0"/>
                              </a:rPr>
                              <m:t>..</m:t>
                            </m:r>
                          </m:sub>
                          <m:sup>
                            <m:r>
                              <a:rPr lang="en-US" sz="2000" i="1" dirty="0">
                                <a:latin typeface="Cambria Math" panose="02040503050406030204" pitchFamily="18" charset="0"/>
                              </a:rPr>
                              <m:t>2</m:t>
                            </m:r>
                          </m:sup>
                        </m:sSubSup>
                      </m:e>
                    </m:d>
                    <m:r>
                      <a:rPr lang="en-US" sz="2000" b="0" i="1" dirty="0" smtClean="0">
                        <a:latin typeface="Cambria Math" panose="02040503050406030204" pitchFamily="18" charset="0"/>
                      </a:rPr>
                      <m:t>=−0.5</m:t>
                    </m:r>
                    <m:d>
                      <m:dPr>
                        <m:ctrlPr>
                          <a:rPr lang="en-US" sz="2000" b="0" i="1" dirty="0" smtClean="0">
                            <a:latin typeface="Cambria Math" panose="02040503050406030204" pitchFamily="18" charset="0"/>
                          </a:rPr>
                        </m:ctrlPr>
                      </m:dPr>
                      <m:e>
                        <m:r>
                          <a:rPr lang="en-US" sz="2000" b="0" i="1" dirty="0" smtClean="0">
                            <a:latin typeface="Cambria Math" panose="02040503050406030204" pitchFamily="18" charset="0"/>
                          </a:rPr>
                          <m:t>0−.75−.75+.75</m:t>
                        </m:r>
                      </m:e>
                    </m:d>
                    <m:r>
                      <a:rPr lang="en-US" sz="2000" b="0" i="1" dirty="0" smtClean="0">
                        <a:latin typeface="Cambria Math" panose="02040503050406030204" pitchFamily="18" charset="0"/>
                      </a:rPr>
                      <m:t>=0.375</m:t>
                    </m:r>
                  </m:oMath>
                </a14:m>
                <a:endParaRPr lang="en-US" sz="2000" dirty="0"/>
              </a:p>
            </p:txBody>
          </p:sp>
        </mc:Choice>
        <mc:Fallback xmlns="">
          <p:sp>
            <p:nvSpPr>
              <p:cNvPr id="2" name="TextBox 1"/>
              <p:cNvSpPr txBox="1">
                <a:spLocks noRot="1" noChangeAspect="1" noMove="1" noResize="1" noEditPoints="1" noAdjustHandles="1" noChangeArrowheads="1" noChangeShapeType="1" noTextEdit="1"/>
              </p:cNvSpPr>
              <p:nvPr/>
            </p:nvSpPr>
            <p:spPr>
              <a:xfrm>
                <a:off x="419870" y="2992494"/>
                <a:ext cx="11068415" cy="434606"/>
              </a:xfrm>
              <a:prstGeom prst="rect">
                <a:avLst/>
              </a:prstGeom>
              <a:blipFill rotWithShape="0">
                <a:blip r:embed="rId4"/>
                <a:stretch>
                  <a:fillRect l="-826" t="-2817" b="-211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304646" y="3533268"/>
                <a:ext cx="11183639" cy="834716"/>
              </a:xfrm>
              <a:prstGeom prst="rect">
                <a:avLst/>
              </a:prstGeom>
            </p:spPr>
            <p:txBody>
              <a:bodyPr wrap="none">
                <a:spAutoFit/>
              </a:bodyPr>
              <a:lstStyle/>
              <a:p>
                <a14:m>
                  <m:oMath xmlns:m="http://schemas.openxmlformats.org/officeDocument/2006/math">
                    <m:sSub>
                      <m:sSubPr>
                        <m:ctrlPr>
                          <a:rPr lang="en-US" sz="2000" i="1" dirty="0" smtClean="0">
                            <a:solidFill>
                              <a:prstClr val="black"/>
                            </a:solidFill>
                            <a:latin typeface="Cambria Math" panose="02040503050406030204" pitchFamily="18" charset="0"/>
                          </a:rPr>
                        </m:ctrlPr>
                      </m:sSubPr>
                      <m:e>
                        <m:r>
                          <a:rPr lang="en-US" sz="2000" i="1" dirty="0">
                            <a:solidFill>
                              <a:prstClr val="black"/>
                            </a:solidFill>
                            <a:latin typeface="Cambria Math" panose="02040503050406030204" pitchFamily="18" charset="0"/>
                          </a:rPr>
                          <m:t>𝑏</m:t>
                        </m:r>
                      </m:e>
                      <m:sub>
                        <m:r>
                          <a:rPr lang="en-US" sz="2000" b="0" i="1" dirty="0" smtClean="0">
                            <a:solidFill>
                              <a:prstClr val="black"/>
                            </a:solidFill>
                            <a:latin typeface="Cambria Math" panose="02040503050406030204" pitchFamily="18" charset="0"/>
                          </a:rPr>
                          <m:t>𝑖𝑗</m:t>
                        </m:r>
                      </m:sub>
                    </m:sSub>
                    <m:r>
                      <a:rPr lang="en-US" sz="2000" i="1" dirty="0">
                        <a:solidFill>
                          <a:prstClr val="black"/>
                        </a:solidFill>
                        <a:latin typeface="Cambria Math" panose="02040503050406030204" pitchFamily="18" charset="0"/>
                      </a:rPr>
                      <m:t>=−</m:t>
                    </m:r>
                    <m:f>
                      <m:fPr>
                        <m:ctrlPr>
                          <a:rPr lang="en-US" sz="2000" i="1" dirty="0">
                            <a:solidFill>
                              <a:prstClr val="black"/>
                            </a:solidFill>
                            <a:latin typeface="Cambria Math" panose="02040503050406030204" pitchFamily="18" charset="0"/>
                          </a:rPr>
                        </m:ctrlPr>
                      </m:fPr>
                      <m:num>
                        <m:r>
                          <a:rPr lang="en-US" sz="2000" i="1" dirty="0">
                            <a:solidFill>
                              <a:prstClr val="black"/>
                            </a:solidFill>
                            <a:latin typeface="Cambria Math" panose="02040503050406030204" pitchFamily="18" charset="0"/>
                          </a:rPr>
                          <m:t>1</m:t>
                        </m:r>
                      </m:num>
                      <m:den>
                        <m:r>
                          <a:rPr lang="en-US" sz="2000" i="1" dirty="0">
                            <a:solidFill>
                              <a:prstClr val="black"/>
                            </a:solidFill>
                            <a:latin typeface="Cambria Math" panose="02040503050406030204" pitchFamily="18" charset="0"/>
                          </a:rPr>
                          <m:t>2</m:t>
                        </m:r>
                      </m:den>
                    </m:f>
                    <m:r>
                      <a:rPr lang="en-US" sz="2000" i="1" dirty="0">
                        <a:solidFill>
                          <a:prstClr val="black"/>
                        </a:solidFill>
                        <a:latin typeface="Cambria Math" panose="02040503050406030204" pitchFamily="18" charset="0"/>
                      </a:rPr>
                      <m:t>(</m:t>
                    </m:r>
                    <m:sSubSup>
                      <m:sSubSupPr>
                        <m:ctrlPr>
                          <a:rPr lang="en-US" sz="2000" i="1" dirty="0">
                            <a:solidFill>
                              <a:prstClr val="black"/>
                            </a:solidFill>
                            <a:latin typeface="Cambria Math" panose="02040503050406030204" pitchFamily="18" charset="0"/>
                          </a:rPr>
                        </m:ctrlPr>
                      </m:sSubSupPr>
                      <m:e>
                        <m:r>
                          <a:rPr lang="en-US" sz="2000" i="1" dirty="0">
                            <a:solidFill>
                              <a:prstClr val="black"/>
                            </a:solidFill>
                            <a:latin typeface="Cambria Math" panose="02040503050406030204" pitchFamily="18" charset="0"/>
                          </a:rPr>
                          <m:t>𝑑</m:t>
                        </m:r>
                      </m:e>
                      <m:sub>
                        <m:r>
                          <a:rPr lang="en-US" sz="2000" i="1" dirty="0">
                            <a:solidFill>
                              <a:prstClr val="black"/>
                            </a:solidFill>
                            <a:latin typeface="Cambria Math" panose="02040503050406030204" pitchFamily="18" charset="0"/>
                          </a:rPr>
                          <m:t>𝑖𝑗</m:t>
                        </m:r>
                      </m:sub>
                      <m:sup>
                        <m:r>
                          <a:rPr lang="en-US" sz="2000" i="1" dirty="0">
                            <a:solidFill>
                              <a:prstClr val="black"/>
                            </a:solidFill>
                            <a:latin typeface="Cambria Math" panose="02040503050406030204" pitchFamily="18" charset="0"/>
                          </a:rPr>
                          <m:t>2</m:t>
                        </m:r>
                      </m:sup>
                    </m:sSubSup>
                    <m:r>
                      <a:rPr lang="en-US" sz="2000" i="1" dirty="0">
                        <a:solidFill>
                          <a:prstClr val="black"/>
                        </a:solidFill>
                        <a:latin typeface="Cambria Math" panose="02040503050406030204" pitchFamily="18" charset="0"/>
                      </a:rPr>
                      <m:t>−</m:t>
                    </m:r>
                    <m:sSubSup>
                      <m:sSubSupPr>
                        <m:ctrlPr>
                          <a:rPr lang="en-US" sz="2000" i="1" dirty="0">
                            <a:solidFill>
                              <a:prstClr val="black"/>
                            </a:solidFill>
                            <a:latin typeface="Cambria Math" panose="02040503050406030204" pitchFamily="18" charset="0"/>
                          </a:rPr>
                        </m:ctrlPr>
                      </m:sSubSupPr>
                      <m:e>
                        <m:r>
                          <a:rPr lang="en-US" sz="2000" i="1" dirty="0">
                            <a:solidFill>
                              <a:prstClr val="black"/>
                            </a:solidFill>
                            <a:latin typeface="Cambria Math" panose="02040503050406030204" pitchFamily="18" charset="0"/>
                          </a:rPr>
                          <m:t>𝑑</m:t>
                        </m:r>
                      </m:e>
                      <m:sub>
                        <m:r>
                          <a:rPr lang="en-US" sz="2000" b="0" i="1" dirty="0" smtClean="0">
                            <a:solidFill>
                              <a:prstClr val="black"/>
                            </a:solidFill>
                            <a:latin typeface="Cambria Math" panose="02040503050406030204" pitchFamily="18" charset="0"/>
                          </a:rPr>
                          <m:t>𝑖</m:t>
                        </m:r>
                      </m:sub>
                      <m:sup>
                        <m:r>
                          <a:rPr lang="en-US" sz="2000" i="1" dirty="0">
                            <a:solidFill>
                              <a:prstClr val="black"/>
                            </a:solidFill>
                            <a:latin typeface="Cambria Math" panose="02040503050406030204" pitchFamily="18" charset="0"/>
                          </a:rPr>
                          <m:t>2</m:t>
                        </m:r>
                      </m:sup>
                    </m:sSubSup>
                    <m:r>
                      <a:rPr lang="en-US" sz="2000" i="1" dirty="0">
                        <a:solidFill>
                          <a:prstClr val="black"/>
                        </a:solidFill>
                        <a:latin typeface="Cambria Math" panose="02040503050406030204" pitchFamily="18" charset="0"/>
                      </a:rPr>
                      <m:t>.−</m:t>
                    </m:r>
                    <m:sSubSup>
                      <m:sSubSupPr>
                        <m:ctrlPr>
                          <a:rPr lang="en-US" sz="2000" i="1" dirty="0">
                            <a:solidFill>
                              <a:prstClr val="black"/>
                            </a:solidFill>
                            <a:latin typeface="Cambria Math" panose="02040503050406030204" pitchFamily="18" charset="0"/>
                          </a:rPr>
                        </m:ctrlPr>
                      </m:sSubSupPr>
                      <m:e>
                        <m:r>
                          <a:rPr lang="en-US" sz="2000" i="1" dirty="0">
                            <a:solidFill>
                              <a:prstClr val="black"/>
                            </a:solidFill>
                            <a:latin typeface="Cambria Math" panose="02040503050406030204" pitchFamily="18" charset="0"/>
                          </a:rPr>
                          <m:t>𝑑</m:t>
                        </m:r>
                      </m:e>
                      <m:sub>
                        <m:r>
                          <a:rPr lang="en-US" sz="2000" i="1" dirty="0">
                            <a:solidFill>
                              <a:prstClr val="black"/>
                            </a:solidFill>
                            <a:latin typeface="Cambria Math" panose="02040503050406030204" pitchFamily="18" charset="0"/>
                          </a:rPr>
                          <m:t>.</m:t>
                        </m:r>
                        <m:r>
                          <a:rPr lang="en-US" sz="2000" b="0" i="1" dirty="0" smtClean="0">
                            <a:solidFill>
                              <a:prstClr val="black"/>
                            </a:solidFill>
                            <a:latin typeface="Cambria Math" panose="02040503050406030204" pitchFamily="18" charset="0"/>
                          </a:rPr>
                          <m:t>𝑗</m:t>
                        </m:r>
                      </m:sub>
                      <m:sup>
                        <m:r>
                          <a:rPr lang="en-US" sz="2000" i="1" dirty="0">
                            <a:solidFill>
                              <a:prstClr val="black"/>
                            </a:solidFill>
                            <a:latin typeface="Cambria Math" panose="02040503050406030204" pitchFamily="18" charset="0"/>
                          </a:rPr>
                          <m:t>2</m:t>
                        </m:r>
                      </m:sup>
                    </m:sSubSup>
                    <m:r>
                      <a:rPr lang="en-US" sz="2000" i="1" dirty="0">
                        <a:solidFill>
                          <a:prstClr val="black"/>
                        </a:solidFill>
                        <a:latin typeface="Cambria Math" panose="02040503050406030204" pitchFamily="18" charset="0"/>
                      </a:rPr>
                      <m:t>+</m:t>
                    </m:r>
                    <m:sSubSup>
                      <m:sSubSupPr>
                        <m:ctrlPr>
                          <a:rPr lang="en-US" sz="2000" i="1" dirty="0">
                            <a:solidFill>
                              <a:prstClr val="black"/>
                            </a:solidFill>
                            <a:latin typeface="Cambria Math" panose="02040503050406030204" pitchFamily="18" charset="0"/>
                          </a:rPr>
                        </m:ctrlPr>
                      </m:sSubSupPr>
                      <m:e>
                        <m:r>
                          <a:rPr lang="en-US" sz="2000" i="1" dirty="0">
                            <a:solidFill>
                              <a:prstClr val="black"/>
                            </a:solidFill>
                            <a:latin typeface="Cambria Math" panose="02040503050406030204" pitchFamily="18" charset="0"/>
                          </a:rPr>
                          <m:t>𝑑</m:t>
                        </m:r>
                      </m:e>
                      <m:sub>
                        <m:r>
                          <a:rPr lang="en-US" sz="2000" i="1" dirty="0">
                            <a:solidFill>
                              <a:prstClr val="black"/>
                            </a:solidFill>
                            <a:latin typeface="Cambria Math" panose="02040503050406030204" pitchFamily="18" charset="0"/>
                          </a:rPr>
                          <m:t>..</m:t>
                        </m:r>
                      </m:sub>
                      <m:sup>
                        <m:r>
                          <a:rPr lang="en-US" sz="2000" i="1" dirty="0">
                            <a:solidFill>
                              <a:prstClr val="black"/>
                            </a:solidFill>
                            <a:latin typeface="Cambria Math" panose="02040503050406030204" pitchFamily="18" charset="0"/>
                          </a:rPr>
                          <m:t>2</m:t>
                        </m:r>
                      </m:sup>
                    </m:sSubSup>
                    <m:r>
                      <a:rPr lang="en-US" sz="2000" i="1" dirty="0">
                        <a:solidFill>
                          <a:prstClr val="black"/>
                        </a:solidFill>
                        <a:latin typeface="Cambria Math" panose="02040503050406030204" pitchFamily="18" charset="0"/>
                      </a:rPr>
                      <m:t>)</m:t>
                    </m:r>
                  </m:oMath>
                </a14:m>
                <a:r>
                  <a:rPr lang="en-US" sz="2000" dirty="0" smtClean="0">
                    <a:solidFill>
                      <a:prstClr val="black"/>
                    </a:solidFill>
                  </a:rPr>
                  <a:t>, </a:t>
                </a:r>
                <a14:m>
                  <m:oMath xmlns:m="http://schemas.openxmlformats.org/officeDocument/2006/math">
                    <m:sSub>
                      <m:sSubPr>
                        <m:ctrlPr>
                          <a:rPr lang="en-US" sz="2000" i="1" dirty="0">
                            <a:solidFill>
                              <a:prstClr val="black"/>
                            </a:solidFill>
                            <a:latin typeface="Cambria Math" panose="02040503050406030204" pitchFamily="18" charset="0"/>
                          </a:rPr>
                        </m:ctrlPr>
                      </m:sSubPr>
                      <m:e>
                        <m:r>
                          <a:rPr lang="en-US" sz="2000" i="1" dirty="0">
                            <a:solidFill>
                              <a:prstClr val="black"/>
                            </a:solidFill>
                            <a:latin typeface="Cambria Math" panose="02040503050406030204" pitchFamily="18" charset="0"/>
                          </a:rPr>
                          <m:t>𝑏</m:t>
                        </m:r>
                      </m:e>
                      <m:sub>
                        <m:r>
                          <a:rPr lang="en-US" sz="2000" b="0" i="1" dirty="0" smtClean="0">
                            <a:solidFill>
                              <a:prstClr val="black"/>
                            </a:solidFill>
                            <a:latin typeface="Cambria Math" panose="02040503050406030204" pitchFamily="18" charset="0"/>
                          </a:rPr>
                          <m:t>12</m:t>
                        </m:r>
                      </m:sub>
                    </m:sSub>
                    <m:r>
                      <a:rPr lang="en-US" sz="2000" i="1" dirty="0">
                        <a:solidFill>
                          <a:prstClr val="black"/>
                        </a:solidFill>
                        <a:latin typeface="Cambria Math" panose="02040503050406030204" pitchFamily="18" charset="0"/>
                      </a:rPr>
                      <m:t>=−</m:t>
                    </m:r>
                    <m:f>
                      <m:fPr>
                        <m:ctrlPr>
                          <a:rPr lang="en-US" sz="2000" i="1" dirty="0">
                            <a:solidFill>
                              <a:prstClr val="black"/>
                            </a:solidFill>
                            <a:latin typeface="Cambria Math" panose="02040503050406030204" pitchFamily="18" charset="0"/>
                          </a:rPr>
                        </m:ctrlPr>
                      </m:fPr>
                      <m:num>
                        <m:r>
                          <a:rPr lang="en-US" sz="2000" i="1" dirty="0">
                            <a:solidFill>
                              <a:prstClr val="black"/>
                            </a:solidFill>
                            <a:latin typeface="Cambria Math" panose="02040503050406030204" pitchFamily="18" charset="0"/>
                          </a:rPr>
                          <m:t>1</m:t>
                        </m:r>
                      </m:num>
                      <m:den>
                        <m:r>
                          <a:rPr lang="en-US" sz="2000" i="1" dirty="0">
                            <a:solidFill>
                              <a:prstClr val="black"/>
                            </a:solidFill>
                            <a:latin typeface="Cambria Math" panose="02040503050406030204" pitchFamily="18" charset="0"/>
                          </a:rPr>
                          <m:t>2</m:t>
                        </m:r>
                      </m:den>
                    </m:f>
                    <m:r>
                      <a:rPr lang="en-US" sz="2000" i="1" dirty="0">
                        <a:solidFill>
                          <a:prstClr val="black"/>
                        </a:solidFill>
                        <a:latin typeface="Cambria Math" panose="02040503050406030204" pitchFamily="18" charset="0"/>
                      </a:rPr>
                      <m:t>(</m:t>
                    </m:r>
                    <m:sSubSup>
                      <m:sSubSupPr>
                        <m:ctrlPr>
                          <a:rPr lang="en-US" sz="2000" i="1" dirty="0">
                            <a:solidFill>
                              <a:prstClr val="black"/>
                            </a:solidFill>
                            <a:latin typeface="Cambria Math" panose="02040503050406030204" pitchFamily="18" charset="0"/>
                          </a:rPr>
                        </m:ctrlPr>
                      </m:sSubSupPr>
                      <m:e>
                        <m:r>
                          <a:rPr lang="en-US" sz="2000" i="1" dirty="0">
                            <a:solidFill>
                              <a:prstClr val="black"/>
                            </a:solidFill>
                            <a:latin typeface="Cambria Math" panose="02040503050406030204" pitchFamily="18" charset="0"/>
                          </a:rPr>
                          <m:t>𝑑</m:t>
                        </m:r>
                      </m:e>
                      <m:sub>
                        <m:r>
                          <a:rPr lang="en-US" sz="2000" b="0" i="1" dirty="0" smtClean="0">
                            <a:solidFill>
                              <a:prstClr val="black"/>
                            </a:solidFill>
                            <a:latin typeface="Cambria Math" panose="02040503050406030204" pitchFamily="18" charset="0"/>
                          </a:rPr>
                          <m:t>12</m:t>
                        </m:r>
                      </m:sub>
                      <m:sup>
                        <m:r>
                          <a:rPr lang="en-US" sz="2000" i="1" dirty="0">
                            <a:solidFill>
                              <a:prstClr val="black"/>
                            </a:solidFill>
                            <a:latin typeface="Cambria Math" panose="02040503050406030204" pitchFamily="18" charset="0"/>
                          </a:rPr>
                          <m:t>2</m:t>
                        </m:r>
                      </m:sup>
                    </m:sSubSup>
                    <m:r>
                      <a:rPr lang="en-US" sz="2000" i="1" dirty="0">
                        <a:solidFill>
                          <a:prstClr val="black"/>
                        </a:solidFill>
                        <a:latin typeface="Cambria Math" panose="02040503050406030204" pitchFamily="18" charset="0"/>
                      </a:rPr>
                      <m:t>−</m:t>
                    </m:r>
                    <m:sSubSup>
                      <m:sSubSupPr>
                        <m:ctrlPr>
                          <a:rPr lang="en-US" sz="2000" i="1" dirty="0">
                            <a:solidFill>
                              <a:prstClr val="black"/>
                            </a:solidFill>
                            <a:latin typeface="Cambria Math" panose="02040503050406030204" pitchFamily="18" charset="0"/>
                          </a:rPr>
                        </m:ctrlPr>
                      </m:sSubSupPr>
                      <m:e>
                        <m:r>
                          <a:rPr lang="en-US" sz="2000" i="1" dirty="0">
                            <a:solidFill>
                              <a:prstClr val="black"/>
                            </a:solidFill>
                            <a:latin typeface="Cambria Math" panose="02040503050406030204" pitchFamily="18" charset="0"/>
                          </a:rPr>
                          <m:t>𝑑</m:t>
                        </m:r>
                      </m:e>
                      <m:sub>
                        <m:r>
                          <a:rPr lang="en-US" sz="2000" b="0" i="1" dirty="0" smtClean="0">
                            <a:solidFill>
                              <a:prstClr val="black"/>
                            </a:solidFill>
                            <a:latin typeface="Cambria Math" panose="02040503050406030204" pitchFamily="18" charset="0"/>
                          </a:rPr>
                          <m:t>1</m:t>
                        </m:r>
                      </m:sub>
                      <m:sup>
                        <m:r>
                          <a:rPr lang="en-US" sz="2000" i="1" dirty="0">
                            <a:solidFill>
                              <a:prstClr val="black"/>
                            </a:solidFill>
                            <a:latin typeface="Cambria Math" panose="02040503050406030204" pitchFamily="18" charset="0"/>
                          </a:rPr>
                          <m:t>2</m:t>
                        </m:r>
                      </m:sup>
                    </m:sSubSup>
                    <m:r>
                      <a:rPr lang="en-US" sz="2000" i="1" dirty="0">
                        <a:solidFill>
                          <a:prstClr val="black"/>
                        </a:solidFill>
                        <a:latin typeface="Cambria Math" panose="02040503050406030204" pitchFamily="18" charset="0"/>
                      </a:rPr>
                      <m:t>.−</m:t>
                    </m:r>
                    <m:sSubSup>
                      <m:sSubSupPr>
                        <m:ctrlPr>
                          <a:rPr lang="en-US" sz="2000" i="1" dirty="0">
                            <a:solidFill>
                              <a:prstClr val="black"/>
                            </a:solidFill>
                            <a:latin typeface="Cambria Math" panose="02040503050406030204" pitchFamily="18" charset="0"/>
                          </a:rPr>
                        </m:ctrlPr>
                      </m:sSubSupPr>
                      <m:e>
                        <m:r>
                          <a:rPr lang="en-US" sz="2000" i="1" dirty="0">
                            <a:solidFill>
                              <a:prstClr val="black"/>
                            </a:solidFill>
                            <a:latin typeface="Cambria Math" panose="02040503050406030204" pitchFamily="18" charset="0"/>
                          </a:rPr>
                          <m:t>𝑑</m:t>
                        </m:r>
                      </m:e>
                      <m:sub>
                        <m:r>
                          <a:rPr lang="en-US" sz="2000" i="1" dirty="0">
                            <a:solidFill>
                              <a:prstClr val="black"/>
                            </a:solidFill>
                            <a:latin typeface="Cambria Math" panose="02040503050406030204" pitchFamily="18" charset="0"/>
                          </a:rPr>
                          <m:t>.</m:t>
                        </m:r>
                        <m:r>
                          <a:rPr lang="en-US" sz="2000" b="0" i="1" dirty="0" smtClean="0">
                            <a:solidFill>
                              <a:prstClr val="black"/>
                            </a:solidFill>
                            <a:latin typeface="Cambria Math" panose="02040503050406030204" pitchFamily="18" charset="0"/>
                          </a:rPr>
                          <m:t>2</m:t>
                        </m:r>
                      </m:sub>
                      <m:sup>
                        <m:r>
                          <a:rPr lang="en-US" sz="2000" i="1" dirty="0">
                            <a:solidFill>
                              <a:prstClr val="black"/>
                            </a:solidFill>
                            <a:latin typeface="Cambria Math" panose="02040503050406030204" pitchFamily="18" charset="0"/>
                          </a:rPr>
                          <m:t>2</m:t>
                        </m:r>
                      </m:sup>
                    </m:sSubSup>
                    <m:r>
                      <a:rPr lang="en-US" sz="2000" i="1" dirty="0">
                        <a:solidFill>
                          <a:prstClr val="black"/>
                        </a:solidFill>
                        <a:latin typeface="Cambria Math" panose="02040503050406030204" pitchFamily="18" charset="0"/>
                      </a:rPr>
                      <m:t>+</m:t>
                    </m:r>
                    <m:sSubSup>
                      <m:sSubSupPr>
                        <m:ctrlPr>
                          <a:rPr lang="en-US" sz="2000" i="1" dirty="0">
                            <a:solidFill>
                              <a:prstClr val="black"/>
                            </a:solidFill>
                            <a:latin typeface="Cambria Math" panose="02040503050406030204" pitchFamily="18" charset="0"/>
                          </a:rPr>
                        </m:ctrlPr>
                      </m:sSubSupPr>
                      <m:e>
                        <m:r>
                          <a:rPr lang="en-US" sz="2000" i="1" dirty="0">
                            <a:solidFill>
                              <a:prstClr val="black"/>
                            </a:solidFill>
                            <a:latin typeface="Cambria Math" panose="02040503050406030204" pitchFamily="18" charset="0"/>
                          </a:rPr>
                          <m:t>𝑑</m:t>
                        </m:r>
                      </m:e>
                      <m:sub>
                        <m:r>
                          <a:rPr lang="en-US" sz="2000" i="1" dirty="0">
                            <a:solidFill>
                              <a:prstClr val="black"/>
                            </a:solidFill>
                            <a:latin typeface="Cambria Math" panose="02040503050406030204" pitchFamily="18" charset="0"/>
                          </a:rPr>
                          <m:t>..</m:t>
                        </m:r>
                      </m:sub>
                      <m:sup>
                        <m:r>
                          <a:rPr lang="en-US" sz="2000" i="1" dirty="0">
                            <a:solidFill>
                              <a:prstClr val="black"/>
                            </a:solidFill>
                            <a:latin typeface="Cambria Math" panose="02040503050406030204" pitchFamily="18" charset="0"/>
                          </a:rPr>
                          <m:t>2</m:t>
                        </m:r>
                      </m:sup>
                    </m:sSubSup>
                    <m:r>
                      <a:rPr lang="en-US" sz="2000" i="1" dirty="0">
                        <a:solidFill>
                          <a:prstClr val="black"/>
                        </a:solidFill>
                        <a:latin typeface="Cambria Math" panose="02040503050406030204" pitchFamily="18" charset="0"/>
                      </a:rPr>
                      <m:t>)</m:t>
                    </m:r>
                  </m:oMath>
                </a14:m>
                <a:r>
                  <a:rPr lang="en-US" sz="2000" dirty="0" smtClean="0">
                    <a:solidFill>
                      <a:prstClr val="black"/>
                    </a:solidFill>
                  </a:rPr>
                  <a:t>=</a:t>
                </a:r>
                <a14:m>
                  <m:oMath xmlns:m="http://schemas.openxmlformats.org/officeDocument/2006/math">
                    <m:r>
                      <a:rPr lang="en-US" sz="2000" b="0" i="0" dirty="0" smtClean="0">
                        <a:latin typeface="Cambria Math" panose="02040503050406030204" pitchFamily="18" charset="0"/>
                      </a:rPr>
                      <m:t>−</m:t>
                    </m:r>
                    <m:r>
                      <a:rPr lang="en-US" sz="2000" i="1" dirty="0">
                        <a:latin typeface="Cambria Math" panose="02040503050406030204" pitchFamily="18" charset="0"/>
                      </a:rPr>
                      <m:t>0.5</m:t>
                    </m:r>
                    <m:d>
                      <m:dPr>
                        <m:ctrlPr>
                          <a:rPr lang="en-US" sz="2000" i="1" dirty="0">
                            <a:latin typeface="Cambria Math" panose="02040503050406030204" pitchFamily="18" charset="0"/>
                          </a:rPr>
                        </m:ctrlPr>
                      </m:dPr>
                      <m:e>
                        <m:r>
                          <a:rPr lang="en-US" sz="2000" b="0" i="1" dirty="0" smtClean="0">
                            <a:latin typeface="Cambria Math" panose="02040503050406030204" pitchFamily="18" charset="0"/>
                          </a:rPr>
                          <m:t>1</m:t>
                        </m:r>
                        <m:r>
                          <a:rPr lang="en-US" sz="2000" i="1" dirty="0">
                            <a:latin typeface="Cambria Math" panose="02040503050406030204" pitchFamily="18" charset="0"/>
                          </a:rPr>
                          <m:t>−.75−.75+.75</m:t>
                        </m:r>
                      </m:e>
                    </m:d>
                    <m:r>
                      <a:rPr lang="en-US" sz="2000" i="1" dirty="0">
                        <a:latin typeface="Cambria Math" panose="02040503050406030204" pitchFamily="18" charset="0"/>
                      </a:rPr>
                      <m:t>=</m:t>
                    </m:r>
                    <m:r>
                      <a:rPr lang="en-US" sz="2000" b="0" i="1" dirty="0" smtClean="0">
                        <a:latin typeface="Cambria Math" panose="02040503050406030204" pitchFamily="18" charset="0"/>
                      </a:rPr>
                      <m:t>−0.125</m:t>
                    </m:r>
                  </m:oMath>
                </a14:m>
                <a:r>
                  <a:rPr lang="en-US" sz="2000" dirty="0">
                    <a:solidFill>
                      <a:prstClr val="black"/>
                    </a:solidFill>
                  </a:rPr>
                  <a:t> </a:t>
                </a:r>
              </a:p>
              <a:p>
                <a:pPr lvl="0"/>
                <a:r>
                  <a:rPr lang="en-US" sz="2000" dirty="0">
                    <a:solidFill>
                      <a:prstClr val="black"/>
                    </a:solidFill>
                  </a:rPr>
                  <a:t> </a:t>
                </a:r>
              </a:p>
            </p:txBody>
          </p:sp>
        </mc:Choice>
        <mc:Fallback xmlns="">
          <p:sp>
            <p:nvSpPr>
              <p:cNvPr id="3" name="Rectangle 2"/>
              <p:cNvSpPr>
                <a:spLocks noRot="1" noChangeAspect="1" noMove="1" noResize="1" noEditPoints="1" noAdjustHandles="1" noChangeArrowheads="1" noChangeShapeType="1" noTextEdit="1"/>
              </p:cNvSpPr>
              <p:nvPr/>
            </p:nvSpPr>
            <p:spPr>
              <a:xfrm>
                <a:off x="304646" y="3533268"/>
                <a:ext cx="11183639" cy="834716"/>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029796" y="4621823"/>
                <a:ext cx="4751685"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m>
                                <m:mPr>
                                  <m:mcs>
                                    <m:mc>
                                      <m:mcPr>
                                        <m:count m:val="2"/>
                                        <m:mcJc m:val="center"/>
                                      </m:mcPr>
                                    </m:mc>
                                  </m:mcs>
                                  <m:ctrlPr>
                                    <a:rPr lang="en-US" b="0" i="1" smtClean="0">
                                      <a:latin typeface="Cambria Math" panose="02040503050406030204" pitchFamily="18" charset="0"/>
                                    </a:rPr>
                                  </m:ctrlPr>
                                </m:mPr>
                                <m:mr>
                                  <m:e>
                                    <m:r>
                                      <m:rPr>
                                        <m:nor/>
                                      </m:rPr>
                                      <a:rPr lang="en-US" altLang="en-US" dirty="0">
                                        <a:solidFill>
                                          <a:srgbClr val="000000"/>
                                        </a:solidFill>
                                        <a:latin typeface="Lucida Console" panose="020B0609040504020204" pitchFamily="49" charset="0"/>
                                      </a:rPr>
                                      <m:t>0.375 −0.125</m:t>
                                    </m:r>
                                  </m:e>
                                  <m:e>
                                    <m:r>
                                      <m:rPr>
                                        <m:nor/>
                                      </m:rPr>
                                      <a:rPr lang="en-US" altLang="en-US" dirty="0">
                                        <a:solidFill>
                                          <a:srgbClr val="000000"/>
                                        </a:solidFill>
                                        <a:latin typeface="Lucida Console" panose="020B0609040504020204" pitchFamily="49" charset="0"/>
                                      </a:rPr>
                                      <m:t>−0.125  −0.125</m:t>
                                    </m:r>
                                  </m:e>
                                </m:mr>
                                <m:mr>
                                  <m:e>
                                    <m:r>
                                      <m:rPr>
                                        <m:nor/>
                                      </m:rPr>
                                      <a:rPr lang="en-US" altLang="en-US" dirty="0">
                                        <a:solidFill>
                                          <a:srgbClr val="000000"/>
                                        </a:solidFill>
                                        <a:latin typeface="Lucida Console" panose="020B0609040504020204" pitchFamily="49" charset="0"/>
                                      </a:rPr>
                                      <m:t>−0.125</m:t>
                                    </m:r>
                                    <m:r>
                                      <m:rPr>
                                        <m:nor/>
                                      </m:rPr>
                                      <a:rPr lang="en-US" altLang="en-US" dirty="0" smtClean="0">
                                        <a:solidFill>
                                          <a:srgbClr val="000000"/>
                                        </a:solidFill>
                                        <a:latin typeface="Lucida Console" panose="020B0609040504020204" pitchFamily="49" charset="0"/>
                                      </a:rPr>
                                      <m:t>  </m:t>
                                    </m:r>
                                    <m:r>
                                      <m:rPr>
                                        <m:nor/>
                                      </m:rPr>
                                      <a:rPr lang="en-US" altLang="en-US" b="0" i="0" dirty="0" smtClean="0">
                                        <a:solidFill>
                                          <a:srgbClr val="000000"/>
                                        </a:solidFill>
                                        <a:latin typeface="Lucida Console" panose="020B0609040504020204" pitchFamily="49" charset="0"/>
                                      </a:rPr>
                                      <m:t>0.375</m:t>
                                    </m:r>
                                  </m:e>
                                  <m:e>
                                    <m:r>
                                      <m:rPr>
                                        <m:nor/>
                                      </m:rPr>
                                      <a:rPr lang="en-US" altLang="en-US" dirty="0">
                                        <a:solidFill>
                                          <a:srgbClr val="000000"/>
                                        </a:solidFill>
                                        <a:latin typeface="Lucida Console" panose="020B0609040504020204" pitchFamily="49" charset="0"/>
                                      </a:rPr>
                                      <m:t>−0.125  −0.125</m:t>
                                    </m:r>
                                  </m:e>
                                </m:mr>
                              </m:m>
                            </m:e>
                            <m:e>
                              <m:r>
                                <m:rPr>
                                  <m:nor/>
                                </m:rPr>
                                <a:rPr lang="en-US" altLang="en-US" dirty="0">
                                  <a:solidFill>
                                    <a:srgbClr val="000000"/>
                                  </a:solidFill>
                                  <a:latin typeface="Lucida Console" panose="020B0609040504020204" pitchFamily="49" charset="0"/>
                                </a:rPr>
                                <m:t>−0.125  </m:t>
                              </m:r>
                              <m:r>
                                <m:rPr>
                                  <m:nor/>
                                </m:rPr>
                                <a:rPr lang="en-US" altLang="en-US" b="0" i="0" dirty="0" smtClean="0">
                                  <a:solidFill>
                                    <a:srgbClr val="000000"/>
                                  </a:solidFill>
                                  <a:latin typeface="Lucida Console" panose="020B0609040504020204" pitchFamily="49" charset="0"/>
                                </a:rPr>
                                <m:t>−0.125  </m:t>
                              </m:r>
                              <m:r>
                                <m:rPr>
                                  <m:nor/>
                                </m:rPr>
                                <a:rPr lang="en-US" altLang="en-US" dirty="0">
                                  <a:solidFill>
                                    <a:srgbClr val="000000"/>
                                  </a:solidFill>
                                  <a:latin typeface="Lucida Console" panose="020B0609040504020204" pitchFamily="49" charset="0"/>
                                </a:rPr>
                                <m:t>0.375</m:t>
                              </m:r>
                              <m:r>
                                <m:rPr>
                                  <m:nor/>
                                </m:rPr>
                                <a:rPr lang="en-US" altLang="en-US" b="0" i="0" dirty="0" smtClean="0">
                                  <a:solidFill>
                                    <a:srgbClr val="000000"/>
                                  </a:solidFill>
                                  <a:latin typeface="Lucida Console" panose="020B0609040504020204" pitchFamily="49" charset="0"/>
                                </a:rPr>
                                <m:t>  −0.125</m:t>
                              </m:r>
                            </m:e>
                            <m:e>
                              <m:r>
                                <m:rPr>
                                  <m:nor/>
                                </m:rPr>
                                <a:rPr lang="en-US" altLang="en-US" dirty="0">
                                  <a:solidFill>
                                    <a:srgbClr val="000000"/>
                                  </a:solidFill>
                                  <a:latin typeface="Lucida Console" panose="020B0609040504020204" pitchFamily="49" charset="0"/>
                                </a:rPr>
                                <m:t>−0.125  −0.125 −0.125</m:t>
                              </m:r>
                              <m:r>
                                <m:rPr>
                                  <m:nor/>
                                </m:rPr>
                                <a:rPr lang="en-US" altLang="en-US" b="0" i="0" dirty="0" smtClean="0">
                                  <a:solidFill>
                                    <a:srgbClr val="000000"/>
                                  </a:solidFill>
                                  <a:latin typeface="Lucida Console" panose="020B0609040504020204" pitchFamily="49" charset="0"/>
                                </a:rPr>
                                <m:t>  </m:t>
                              </m:r>
                              <m:r>
                                <m:rPr>
                                  <m:nor/>
                                </m:rPr>
                                <a:rPr lang="en-US" altLang="en-US" dirty="0">
                                  <a:solidFill>
                                    <a:srgbClr val="000000"/>
                                  </a:solidFill>
                                  <a:latin typeface="Lucida Console" panose="020B0609040504020204" pitchFamily="49" charset="0"/>
                                </a:rPr>
                                <m:t>0.375</m:t>
                              </m:r>
                            </m:e>
                          </m:eqArr>
                        </m:e>
                      </m:d>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3029796" y="4621823"/>
                <a:ext cx="4751685" cy="1020472"/>
              </a:xfrm>
              <a:prstGeom prst="rect">
                <a:avLst/>
              </a:prstGeom>
              <a:blipFill rotWithShape="0">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6242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434898" y="253671"/>
            <a:ext cx="9946887" cy="61555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smtClean="0">
                <a:ln>
                  <a:noFill/>
                </a:ln>
                <a:solidFill>
                  <a:srgbClr val="0000FF"/>
                </a:solidFill>
                <a:effectLst/>
                <a:latin typeface="Lucida Console" panose="020B0609040504020204" pitchFamily="49" charset="0"/>
              </a:rPr>
              <a:t>library("MVA")</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smtClean="0">
                <a:ln>
                  <a:noFill/>
                </a:ln>
                <a:solidFill>
                  <a:srgbClr val="0000FF"/>
                </a:solidFill>
                <a:effectLst/>
                <a:latin typeface="Lucida Console" panose="020B0609040504020204" pitchFamily="49" charset="0"/>
              </a:rPr>
              <a:t>d&lt;-matrix(c(0,1,1,1,1,0,1,1,1,1,0,1,1,1,1,0),</a:t>
            </a:r>
            <a:r>
              <a:rPr kumimoji="0" lang="en-US" altLang="en-US" sz="2000" b="0" i="0" u="none" strike="noStrike" cap="none" normalizeH="0" baseline="0" dirty="0" err="1" smtClean="0">
                <a:ln>
                  <a:noFill/>
                </a:ln>
                <a:solidFill>
                  <a:srgbClr val="0000FF"/>
                </a:solidFill>
                <a:effectLst/>
                <a:latin typeface="Lucida Console" panose="020B0609040504020204" pitchFamily="49" charset="0"/>
              </a:rPr>
              <a:t>nrow</a:t>
            </a:r>
            <a:r>
              <a:rPr kumimoji="0" lang="en-US" altLang="en-US" sz="2000" b="0" i="0" u="none" strike="noStrike" cap="none" normalizeH="0" baseline="0" dirty="0" smtClean="0">
                <a:ln>
                  <a:noFill/>
                </a:ln>
                <a:solidFill>
                  <a:srgbClr val="0000FF"/>
                </a:solidFill>
                <a:effectLst/>
                <a:latin typeface="Lucida Console" panose="020B0609040504020204" pitchFamily="49" charset="0"/>
              </a:rPr>
              <a:t>=4,byrow=T) </a:t>
            </a:r>
          </a:p>
          <a:p>
            <a:pPr marL="171450" lvl="0" indent="-171450" eaLnBrk="0" fontAlgn="base" hangingPunct="0">
              <a:spcBef>
                <a:spcPct val="0"/>
              </a:spcBef>
              <a:spcAft>
                <a:spcPct val="0"/>
              </a:spcAft>
              <a:buFont typeface="Wingdings" panose="05000000000000000000" pitchFamily="2" charset="2"/>
              <a:buChar char="Ø"/>
            </a:pPr>
            <a:r>
              <a:rPr kumimoji="0" lang="en-US" altLang="en-US" sz="2000" b="0" i="0" u="none" strike="noStrike" cap="none" normalizeH="0" baseline="0" dirty="0" smtClean="0">
                <a:ln>
                  <a:noFill/>
                </a:ln>
                <a:solidFill>
                  <a:srgbClr val="0000FF"/>
                </a:solidFill>
                <a:effectLst/>
                <a:latin typeface="Lucida Console" panose="020B0609040504020204" pitchFamily="49" charset="0"/>
              </a:rPr>
              <a:t>d2ij&lt;-d</a:t>
            </a:r>
            <a:r>
              <a:rPr lang="en-US" altLang="en-US" sz="2000" dirty="0" smtClean="0">
                <a:solidFill>
                  <a:srgbClr val="0000FF"/>
                </a:solidFill>
                <a:latin typeface="Lucida Console" panose="020B0609040504020204" pitchFamily="49" charset="0"/>
              </a:rPr>
              <a:t>^2</a:t>
            </a:r>
          </a:p>
          <a:p>
            <a:pPr lvl="0" eaLnBrk="0" fontAlgn="base" hangingPunct="0">
              <a:spcBef>
                <a:spcPct val="0"/>
              </a:spcBef>
              <a:spcAft>
                <a:spcPct val="0"/>
              </a:spcAft>
            </a:pPr>
            <a:r>
              <a:rPr kumimoji="0" lang="en-US" altLang="en-US" sz="2000" b="0" i="0" u="none" strike="noStrike" cap="none" normalizeH="0" baseline="0" dirty="0" smtClean="0">
                <a:ln>
                  <a:noFill/>
                </a:ln>
                <a:solidFill>
                  <a:srgbClr val="0000FF"/>
                </a:solidFill>
                <a:effectLst/>
                <a:latin typeface="Lucida Console" panose="020B0609040504020204" pitchFamily="49" charset="0"/>
              </a:rPr>
              <a:t> </a:t>
            </a:r>
            <a:r>
              <a:rPr kumimoji="0" lang="en-US" altLang="en-US" sz="2000" b="0" i="0" u="none" strike="noStrike" cap="none" normalizeH="0" baseline="0" dirty="0" smtClean="0">
                <a:ln>
                  <a:noFill/>
                </a:ln>
                <a:solidFill>
                  <a:srgbClr val="000000"/>
                </a:solidFill>
                <a:effectLst/>
                <a:latin typeface="Lucida Console" panose="020B0609040504020204" pitchFamily="49" charset="0"/>
              </a:rPr>
              <a:t>[,1] [,2] [,3] [,4]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smtClean="0">
                <a:ln>
                  <a:noFill/>
                </a:ln>
                <a:solidFill>
                  <a:srgbClr val="000000"/>
                </a:solidFill>
                <a:effectLst/>
                <a:latin typeface="Lucida Console" panose="020B0609040504020204" pitchFamily="49" charset="0"/>
              </a:rPr>
              <a:t>[1,] 0 1 1 1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smtClean="0">
                <a:ln>
                  <a:noFill/>
                </a:ln>
                <a:solidFill>
                  <a:srgbClr val="000000"/>
                </a:solidFill>
                <a:effectLst/>
                <a:latin typeface="Lucida Console" panose="020B0609040504020204" pitchFamily="49" charset="0"/>
              </a:rPr>
              <a:t>[2,] 1 0 1 1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smtClean="0">
                <a:ln>
                  <a:noFill/>
                </a:ln>
                <a:solidFill>
                  <a:srgbClr val="000000"/>
                </a:solidFill>
                <a:effectLst/>
                <a:latin typeface="Lucida Console" panose="020B0609040504020204" pitchFamily="49" charset="0"/>
              </a:rPr>
              <a:t>[3,] 1 1 0 1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smtClean="0">
                <a:ln>
                  <a:noFill/>
                </a:ln>
                <a:solidFill>
                  <a:srgbClr val="000000"/>
                </a:solidFill>
                <a:effectLst/>
                <a:latin typeface="Lucida Console" panose="020B0609040504020204" pitchFamily="49" charset="0"/>
              </a:rPr>
              <a:t>[4,] 1 1 1 0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smtClean="0">
                <a:ln>
                  <a:noFill/>
                </a:ln>
                <a:solidFill>
                  <a:srgbClr val="0000FF"/>
                </a:solidFill>
                <a:effectLst/>
                <a:latin typeface="Lucida Console" panose="020B0609040504020204" pitchFamily="49" charset="0"/>
              </a:rPr>
              <a:t>d2i.&lt;-</a:t>
            </a:r>
            <a:r>
              <a:rPr kumimoji="0" lang="en-US" altLang="en-US" sz="2000" b="0" i="0" u="none" strike="noStrike" cap="none" normalizeH="0" baseline="0" dirty="0" err="1" smtClean="0">
                <a:ln>
                  <a:noFill/>
                </a:ln>
                <a:solidFill>
                  <a:srgbClr val="0000FF"/>
                </a:solidFill>
                <a:effectLst/>
                <a:latin typeface="Lucida Console" panose="020B0609040504020204" pitchFamily="49" charset="0"/>
              </a:rPr>
              <a:t>rowMeans</a:t>
            </a:r>
            <a:r>
              <a:rPr kumimoji="0" lang="en-US" altLang="en-US" sz="2000" b="0" i="0" u="none" strike="noStrike" cap="none" normalizeH="0" baseline="0" dirty="0" smtClean="0">
                <a:ln>
                  <a:noFill/>
                </a:ln>
                <a:solidFill>
                  <a:srgbClr val="0000FF"/>
                </a:solidFill>
                <a:effectLst/>
                <a:latin typeface="Lucida Console" panose="020B0609040504020204" pitchFamily="49" charset="0"/>
              </a:rPr>
              <a:t>(d^2)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smtClean="0">
                <a:ln>
                  <a:noFill/>
                </a:ln>
                <a:solidFill>
                  <a:srgbClr val="000000"/>
                </a:solidFill>
                <a:effectLst/>
                <a:latin typeface="Lucida Console" panose="020B0609040504020204" pitchFamily="49" charset="0"/>
              </a:rPr>
              <a:t>[1] 0.75 0.75 0.75 0.75 </a:t>
            </a:r>
          </a:p>
          <a:p>
            <a:pPr marL="171450" lvl="0" indent="-171450" eaLnBrk="0" fontAlgn="base" hangingPunct="0">
              <a:spcBef>
                <a:spcPct val="0"/>
              </a:spcBef>
              <a:spcAft>
                <a:spcPct val="0"/>
              </a:spcAft>
              <a:buFont typeface="Wingdings" panose="05000000000000000000" pitchFamily="2" charset="2"/>
              <a:buChar char="Ø"/>
            </a:pPr>
            <a:r>
              <a:rPr kumimoji="0" lang="en-US" altLang="en-US" sz="2000" b="0" i="0" u="none" strike="noStrike" cap="none" normalizeH="0" baseline="0" dirty="0" smtClean="0">
                <a:ln>
                  <a:noFill/>
                </a:ln>
                <a:solidFill>
                  <a:srgbClr val="0000FF"/>
                </a:solidFill>
                <a:effectLst/>
                <a:latin typeface="Lucida Console" panose="020B0609040504020204" pitchFamily="49" charset="0"/>
              </a:rPr>
              <a:t> d2.j&lt;-</a:t>
            </a:r>
            <a:r>
              <a:rPr kumimoji="0" lang="en-US" altLang="en-US" sz="2000" b="0" i="0" u="none" strike="noStrike" cap="none" normalizeH="0" baseline="0" dirty="0" err="1" smtClean="0">
                <a:ln>
                  <a:noFill/>
                </a:ln>
                <a:solidFill>
                  <a:srgbClr val="0000FF"/>
                </a:solidFill>
                <a:effectLst/>
                <a:latin typeface="Lucida Console" panose="020B0609040504020204" pitchFamily="49" charset="0"/>
              </a:rPr>
              <a:t>colMeans</a:t>
            </a:r>
            <a:r>
              <a:rPr kumimoji="0" lang="en-US" altLang="en-US" sz="2000" b="0" i="0" u="none" strike="noStrike" cap="none" normalizeH="0" baseline="0" dirty="0" smtClean="0">
                <a:ln>
                  <a:noFill/>
                </a:ln>
                <a:solidFill>
                  <a:srgbClr val="0000FF"/>
                </a:solidFill>
                <a:effectLst/>
                <a:latin typeface="Lucida Console" panose="020B0609040504020204" pitchFamily="49" charset="0"/>
              </a:rPr>
              <a:t>(d</a:t>
            </a:r>
            <a:r>
              <a:rPr lang="en-US" altLang="en-US" sz="2000" dirty="0">
                <a:solidFill>
                  <a:srgbClr val="0000FF"/>
                </a:solidFill>
                <a:latin typeface="Lucida Console" panose="020B0609040504020204" pitchFamily="49" charset="0"/>
              </a:rPr>
              <a:t>^2</a:t>
            </a:r>
            <a:r>
              <a:rPr kumimoji="0" lang="en-US" altLang="en-US" sz="2000" b="0" i="0" u="none" strike="noStrike" cap="none" normalizeH="0" baseline="0" dirty="0" smtClean="0">
                <a:ln>
                  <a:noFill/>
                </a:ln>
                <a:solidFill>
                  <a:srgbClr val="0000FF"/>
                </a:solidFill>
                <a:effectLst/>
                <a:latin typeface="Lucida Console" panose="020B0609040504020204" pitchFamily="49" charset="0"/>
              </a:rPr>
              <a:t>)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smtClean="0">
                <a:ln>
                  <a:noFill/>
                </a:ln>
                <a:solidFill>
                  <a:srgbClr val="000000"/>
                </a:solidFill>
                <a:effectLst/>
                <a:latin typeface="Lucida Console" panose="020B0609040504020204" pitchFamily="49" charset="0"/>
              </a:rPr>
              <a:t>[1] 0.75 0.75 0.75 0.75 </a:t>
            </a:r>
          </a:p>
          <a:p>
            <a:pPr marL="171450" lvl="0" indent="-171450" eaLnBrk="0" fontAlgn="base" hangingPunct="0">
              <a:spcBef>
                <a:spcPct val="0"/>
              </a:spcBef>
              <a:spcAft>
                <a:spcPct val="0"/>
              </a:spcAft>
              <a:buFont typeface="Wingdings" panose="05000000000000000000" pitchFamily="2" charset="2"/>
              <a:buChar char="Ø"/>
            </a:pPr>
            <a:r>
              <a:rPr kumimoji="0" lang="en-US" altLang="en-US" sz="2000" b="0" i="0" u="none" strike="noStrike" cap="none" normalizeH="0" baseline="0" dirty="0" smtClean="0">
                <a:ln>
                  <a:noFill/>
                </a:ln>
                <a:solidFill>
                  <a:srgbClr val="0000FF"/>
                </a:solidFill>
                <a:effectLst/>
                <a:latin typeface="Lucida Console" panose="020B0609040504020204" pitchFamily="49" charset="0"/>
              </a:rPr>
              <a:t> d2..&lt;-mean(d</a:t>
            </a:r>
            <a:r>
              <a:rPr lang="en-US" altLang="en-US" sz="2000" dirty="0">
                <a:solidFill>
                  <a:srgbClr val="0000FF"/>
                </a:solidFill>
                <a:latin typeface="Lucida Console" panose="020B0609040504020204" pitchFamily="49" charset="0"/>
              </a:rPr>
              <a:t>^2</a:t>
            </a:r>
            <a:r>
              <a:rPr kumimoji="0" lang="en-US" altLang="en-US" sz="2000" b="0" i="0" u="none" strike="noStrike" cap="none" normalizeH="0" baseline="0" dirty="0" smtClean="0">
                <a:ln>
                  <a:noFill/>
                </a:ln>
                <a:solidFill>
                  <a:srgbClr val="0000FF"/>
                </a:solidFill>
                <a:effectLst/>
                <a:latin typeface="Lucida Console" panose="020B0609040504020204" pitchFamily="49" charset="0"/>
              </a:rPr>
              <a:t>)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smtClean="0">
                <a:ln>
                  <a:noFill/>
                </a:ln>
                <a:solidFill>
                  <a:srgbClr val="000000"/>
                </a:solidFill>
                <a:effectLst/>
                <a:latin typeface="Lucida Console" panose="020B0609040504020204" pitchFamily="49" charset="0"/>
              </a:rPr>
              <a:t>[1] 0.75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smtClean="0">
                <a:ln>
                  <a:noFill/>
                </a:ln>
                <a:solidFill>
                  <a:srgbClr val="0000FF"/>
                </a:solidFill>
                <a:effectLst/>
                <a:latin typeface="Lucida Console" panose="020B0609040504020204" pitchFamily="49" charset="0"/>
              </a:rPr>
              <a:t> </a:t>
            </a:r>
            <a:r>
              <a:rPr kumimoji="0" lang="en-US" altLang="en-US" sz="2000" b="0" i="0" u="none" strike="noStrike" cap="none" normalizeH="0" baseline="0" dirty="0" err="1" smtClean="0">
                <a:ln>
                  <a:noFill/>
                </a:ln>
                <a:solidFill>
                  <a:srgbClr val="0000FF"/>
                </a:solidFill>
                <a:effectLst/>
                <a:latin typeface="Lucida Console" panose="020B0609040504020204" pitchFamily="49" charset="0"/>
              </a:rPr>
              <a:t>bij</a:t>
            </a:r>
            <a:r>
              <a:rPr kumimoji="0" lang="en-US" altLang="en-US" sz="2000" b="0" i="0" u="none" strike="noStrike" cap="none" normalizeH="0" baseline="0" dirty="0" smtClean="0">
                <a:ln>
                  <a:noFill/>
                </a:ln>
                <a:solidFill>
                  <a:srgbClr val="0000FF"/>
                </a:solidFill>
                <a:effectLst/>
                <a:latin typeface="Lucida Console" panose="020B0609040504020204" pitchFamily="49" charset="0"/>
              </a:rPr>
              <a:t>&lt;--.5*(d2ij-d2i.-d2.j+d2..)</a:t>
            </a:r>
          </a:p>
          <a:p>
            <a:pPr marL="1085850" lvl="2" indent="-171450" eaLnBrk="0" fontAlgn="base" hangingPunct="0">
              <a:spcBef>
                <a:spcPct val="0"/>
              </a:spcBef>
              <a:spcAft>
                <a:spcPct val="0"/>
              </a:spcAft>
              <a:buFont typeface="Wingdings" panose="05000000000000000000" pitchFamily="2" charset="2"/>
              <a:buChar char="Ø"/>
            </a:pPr>
            <a:r>
              <a:rPr kumimoji="0" lang="en-US" altLang="en-US" sz="2000" b="0" i="0" u="none" strike="noStrike" cap="none" normalizeH="0" baseline="0" dirty="0" smtClean="0">
                <a:ln>
                  <a:noFill/>
                </a:ln>
                <a:solidFill>
                  <a:srgbClr val="000000"/>
                </a:solidFill>
                <a:effectLst/>
                <a:latin typeface="Lucida Console" panose="020B0609040504020204" pitchFamily="49" charset="0"/>
              </a:rPr>
              <a:t>[,1] [,2] [,3] [,4]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smtClean="0">
                <a:ln>
                  <a:noFill/>
                </a:ln>
                <a:solidFill>
                  <a:srgbClr val="000000"/>
                </a:solidFill>
                <a:effectLst/>
                <a:latin typeface="Lucida Console" panose="020B0609040504020204" pitchFamily="49" charset="0"/>
              </a:rPr>
              <a:t>[1,] -0.375 0.125 0.125 0.125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smtClean="0">
                <a:ln>
                  <a:noFill/>
                </a:ln>
                <a:solidFill>
                  <a:srgbClr val="000000"/>
                </a:solidFill>
                <a:effectLst/>
                <a:latin typeface="Lucida Console" panose="020B0609040504020204" pitchFamily="49" charset="0"/>
              </a:rPr>
              <a:t>[2,] 0.125 -0.375 0.125 0.125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smtClean="0">
                <a:ln>
                  <a:noFill/>
                </a:ln>
                <a:solidFill>
                  <a:srgbClr val="000000"/>
                </a:solidFill>
                <a:effectLst/>
                <a:latin typeface="Lucida Console" panose="020B0609040504020204" pitchFamily="49" charset="0"/>
              </a:rPr>
              <a:t>[3,] 0.125 0.125 -0.375 0.125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smtClean="0">
                <a:ln>
                  <a:noFill/>
                </a:ln>
                <a:solidFill>
                  <a:srgbClr val="000000"/>
                </a:solidFill>
                <a:effectLst/>
                <a:latin typeface="Lucida Console" panose="020B0609040504020204" pitchFamily="49" charset="0"/>
              </a:rPr>
              <a:t>[4,] 0.125 0.125 0.125 -0.375</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p:txBody>
      </p:sp>
      <p:pic>
        <p:nvPicPr>
          <p:cNvPr id="2" name="Picture 1"/>
          <p:cNvPicPr>
            <a:picLocks noChangeAspect="1"/>
          </p:cNvPicPr>
          <p:nvPr/>
        </p:nvPicPr>
        <p:blipFill>
          <a:blip r:embed="rId2"/>
          <a:stretch>
            <a:fillRect/>
          </a:stretch>
        </p:blipFill>
        <p:spPr>
          <a:xfrm>
            <a:off x="5168063" y="2783776"/>
            <a:ext cx="4426080" cy="829128"/>
          </a:xfrm>
          <a:prstGeom prst="rect">
            <a:avLst/>
          </a:prstGeom>
        </p:spPr>
      </p:pic>
    </p:spTree>
    <p:extLst>
      <p:ext uri="{BB962C8B-B14F-4D97-AF65-F5344CB8AC3E}">
        <p14:creationId xmlns:p14="http://schemas.microsoft.com/office/powerpoint/2010/main" val="40342836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254272" y="168812"/>
            <a:ext cx="8001075" cy="6555641"/>
          </a:xfrm>
          <a:prstGeom prst="rect">
            <a:avLst/>
          </a:prstGeom>
          <a:ln w="41275">
            <a:solidFill>
              <a:srgbClr val="00B050"/>
            </a:solidFill>
          </a:ln>
        </p:spPr>
        <p:txBody>
          <a:bodyPr wrap="square">
            <a:spAutoFit/>
          </a:bodyPr>
          <a:lstStyle/>
          <a:p>
            <a:r>
              <a:rPr lang="en-US" sz="1400" dirty="0"/>
              <a:t>n&lt;-</a:t>
            </a:r>
            <a:r>
              <a:rPr lang="en-US" sz="1400" dirty="0" err="1"/>
              <a:t>nrow</a:t>
            </a:r>
            <a:r>
              <a:rPr lang="en-US" sz="1400" dirty="0"/>
              <a:t>(d)</a:t>
            </a:r>
          </a:p>
          <a:p>
            <a:r>
              <a:rPr lang="en-US" sz="1400" dirty="0"/>
              <a:t>b&lt;-matrix(</a:t>
            </a:r>
            <a:r>
              <a:rPr lang="en-US" sz="1400" dirty="0" err="1"/>
              <a:t>nrow</a:t>
            </a:r>
            <a:r>
              <a:rPr lang="en-US" sz="1400" dirty="0"/>
              <a:t>=</a:t>
            </a:r>
            <a:r>
              <a:rPr lang="en-US" sz="1400" dirty="0" err="1"/>
              <a:t>n,ncol</a:t>
            </a:r>
            <a:r>
              <a:rPr lang="en-US" sz="1400" dirty="0"/>
              <a:t> = n)</a:t>
            </a:r>
          </a:p>
          <a:p>
            <a:r>
              <a:rPr lang="en-US" sz="1400" dirty="0"/>
              <a:t># d2</a:t>
            </a:r>
          </a:p>
          <a:p>
            <a:r>
              <a:rPr lang="en-US" sz="1400" dirty="0"/>
              <a:t>d2&lt;-0</a:t>
            </a:r>
          </a:p>
          <a:p>
            <a:r>
              <a:rPr lang="en-US" sz="1400" dirty="0"/>
              <a:t>for(</a:t>
            </a:r>
            <a:r>
              <a:rPr lang="en-US" sz="1400" dirty="0" err="1"/>
              <a:t>i</a:t>
            </a:r>
            <a:r>
              <a:rPr lang="en-US" sz="1400" dirty="0"/>
              <a:t> in 1:n){</a:t>
            </a:r>
          </a:p>
          <a:p>
            <a:r>
              <a:rPr lang="en-US" sz="1400" dirty="0"/>
              <a:t>  for(j in 1:n){    </a:t>
            </a:r>
          </a:p>
          <a:p>
            <a:r>
              <a:rPr lang="en-US" sz="1400" dirty="0"/>
              <a:t>    d2&lt;-d2+d[</a:t>
            </a:r>
            <a:r>
              <a:rPr lang="en-US" sz="1400" dirty="0" err="1"/>
              <a:t>i,j</a:t>
            </a:r>
            <a:r>
              <a:rPr lang="en-US" sz="1400" dirty="0"/>
              <a:t>]*d[</a:t>
            </a:r>
            <a:r>
              <a:rPr lang="en-US" sz="1400" dirty="0" err="1"/>
              <a:t>i,j</a:t>
            </a:r>
            <a:r>
              <a:rPr lang="en-US" sz="1400" dirty="0"/>
              <a:t>]      </a:t>
            </a:r>
          </a:p>
          <a:p>
            <a:r>
              <a:rPr lang="en-US" sz="1400" dirty="0"/>
              <a:t>  }</a:t>
            </a:r>
          </a:p>
          <a:p>
            <a:r>
              <a:rPr lang="en-US" sz="1400" dirty="0"/>
              <a:t>}</a:t>
            </a:r>
          </a:p>
          <a:p>
            <a:r>
              <a:rPr lang="en-US" sz="1400" dirty="0"/>
              <a:t>d2&lt;-d2/(n*n)</a:t>
            </a:r>
          </a:p>
          <a:p>
            <a:endParaRPr lang="en-US" sz="1400" dirty="0"/>
          </a:p>
          <a:p>
            <a:r>
              <a:rPr lang="en-US" sz="1400" dirty="0"/>
              <a:t>for(j in 1:n){</a:t>
            </a:r>
          </a:p>
          <a:p>
            <a:r>
              <a:rPr lang="en-US" sz="1400" dirty="0"/>
              <a:t>  for(</a:t>
            </a:r>
            <a:r>
              <a:rPr lang="en-US" sz="1400" dirty="0" err="1"/>
              <a:t>i</a:t>
            </a:r>
            <a:r>
              <a:rPr lang="en-US" sz="1400" dirty="0"/>
              <a:t> in 1:n){</a:t>
            </a:r>
          </a:p>
          <a:p>
            <a:r>
              <a:rPr lang="en-US" sz="1400" dirty="0" smtClean="0"/>
              <a:t>    </a:t>
            </a:r>
            <a:r>
              <a:rPr lang="en-US" sz="1400" dirty="0"/>
              <a:t># di2</a:t>
            </a:r>
          </a:p>
          <a:p>
            <a:r>
              <a:rPr lang="en-US" sz="1400" dirty="0"/>
              <a:t>    di&lt;-0</a:t>
            </a:r>
          </a:p>
          <a:p>
            <a:r>
              <a:rPr lang="en-US" sz="1400" dirty="0"/>
              <a:t>    for(j1 in 1:n){</a:t>
            </a:r>
          </a:p>
          <a:p>
            <a:r>
              <a:rPr lang="en-US" sz="1400" dirty="0"/>
              <a:t>      di&lt;-</a:t>
            </a:r>
            <a:r>
              <a:rPr lang="en-US" sz="1400" dirty="0" err="1"/>
              <a:t>di+d</a:t>
            </a:r>
            <a:r>
              <a:rPr lang="en-US" sz="1400" dirty="0"/>
              <a:t>[i,j1]*d[i,j1]</a:t>
            </a:r>
          </a:p>
          <a:p>
            <a:r>
              <a:rPr lang="en-US" sz="1400" dirty="0"/>
              <a:t>    }</a:t>
            </a:r>
          </a:p>
          <a:p>
            <a:r>
              <a:rPr lang="en-US" sz="1400" dirty="0"/>
              <a:t>    di&lt;-di/n</a:t>
            </a:r>
          </a:p>
          <a:p>
            <a:r>
              <a:rPr lang="en-US" sz="1400" dirty="0"/>
              <a:t>    </a:t>
            </a:r>
            <a:r>
              <a:rPr lang="en-US" sz="1400" dirty="0" smtClean="0"/>
              <a:t>    </a:t>
            </a:r>
            <a:r>
              <a:rPr lang="en-US" sz="1400" dirty="0"/>
              <a:t># dj2</a:t>
            </a:r>
          </a:p>
          <a:p>
            <a:r>
              <a:rPr lang="en-US" sz="1400" dirty="0"/>
              <a:t>    </a:t>
            </a:r>
            <a:r>
              <a:rPr lang="en-US" sz="1400" dirty="0" err="1"/>
              <a:t>dj</a:t>
            </a:r>
            <a:r>
              <a:rPr lang="en-US" sz="1400" dirty="0"/>
              <a:t>&lt;-0</a:t>
            </a:r>
          </a:p>
          <a:p>
            <a:r>
              <a:rPr lang="en-US" sz="1400" dirty="0"/>
              <a:t>    for(i1 in 1:n){</a:t>
            </a:r>
          </a:p>
          <a:p>
            <a:r>
              <a:rPr lang="en-US" sz="1400" dirty="0"/>
              <a:t>      </a:t>
            </a:r>
            <a:r>
              <a:rPr lang="en-US" sz="1400" dirty="0" err="1"/>
              <a:t>dj</a:t>
            </a:r>
            <a:r>
              <a:rPr lang="en-US" sz="1400" dirty="0"/>
              <a:t>&lt;-</a:t>
            </a:r>
            <a:r>
              <a:rPr lang="en-US" sz="1400" dirty="0" err="1"/>
              <a:t>dj+d</a:t>
            </a:r>
            <a:r>
              <a:rPr lang="en-US" sz="1400" dirty="0"/>
              <a:t>[i1,j]*d[i1,j] </a:t>
            </a:r>
          </a:p>
          <a:p>
            <a:r>
              <a:rPr lang="en-US" sz="1400" dirty="0"/>
              <a:t>    }</a:t>
            </a:r>
          </a:p>
          <a:p>
            <a:r>
              <a:rPr lang="en-US" sz="1400" dirty="0"/>
              <a:t>    </a:t>
            </a:r>
            <a:r>
              <a:rPr lang="en-US" sz="1400" dirty="0" err="1"/>
              <a:t>dj</a:t>
            </a:r>
            <a:r>
              <a:rPr lang="en-US" sz="1400" dirty="0"/>
              <a:t>&lt;-</a:t>
            </a:r>
            <a:r>
              <a:rPr lang="en-US" sz="1400" dirty="0" err="1"/>
              <a:t>dj</a:t>
            </a:r>
            <a:r>
              <a:rPr lang="en-US" sz="1400" dirty="0"/>
              <a:t>/n</a:t>
            </a:r>
          </a:p>
          <a:p>
            <a:r>
              <a:rPr lang="en-US" sz="1400" dirty="0"/>
              <a:t>    </a:t>
            </a:r>
            <a:r>
              <a:rPr lang="en-US" sz="1400" dirty="0" smtClean="0"/>
              <a:t>    </a:t>
            </a:r>
            <a:r>
              <a:rPr lang="en-US" sz="1400" dirty="0"/>
              <a:t>b[</a:t>
            </a:r>
            <a:r>
              <a:rPr lang="en-US" sz="1400" dirty="0" err="1"/>
              <a:t>i,j</a:t>
            </a:r>
            <a:r>
              <a:rPr lang="en-US" sz="1400" dirty="0"/>
              <a:t>]&lt;--(d[</a:t>
            </a:r>
            <a:r>
              <a:rPr lang="en-US" sz="1400" dirty="0" err="1"/>
              <a:t>i,j</a:t>
            </a:r>
            <a:r>
              <a:rPr lang="en-US" sz="1400" dirty="0"/>
              <a:t>]*d[</a:t>
            </a:r>
            <a:r>
              <a:rPr lang="en-US" sz="1400" dirty="0" err="1"/>
              <a:t>i,j</a:t>
            </a:r>
            <a:r>
              <a:rPr lang="en-US" sz="1400" dirty="0"/>
              <a:t>]-di-dj+d2)/2</a:t>
            </a:r>
          </a:p>
          <a:p>
            <a:r>
              <a:rPr lang="en-US" sz="1400" dirty="0"/>
              <a:t>    </a:t>
            </a:r>
            <a:r>
              <a:rPr lang="en-US" sz="1400" dirty="0" smtClean="0"/>
              <a:t>  </a:t>
            </a:r>
            <a:r>
              <a:rPr lang="en-US" sz="1400" dirty="0"/>
              <a:t>}</a:t>
            </a:r>
          </a:p>
          <a:p>
            <a:r>
              <a:rPr lang="en-US" sz="1400" dirty="0"/>
              <a:t>}</a:t>
            </a:r>
          </a:p>
          <a:p>
            <a:endParaRPr lang="en-US" sz="1400" dirty="0"/>
          </a:p>
          <a:p>
            <a:r>
              <a:rPr lang="en-US" sz="1400" dirty="0"/>
              <a:t>b&lt;-round(b,3)</a:t>
            </a:r>
          </a:p>
        </p:txBody>
      </p:sp>
      <p:pic>
        <p:nvPicPr>
          <p:cNvPr id="7" name="Picture 6"/>
          <p:cNvPicPr>
            <a:picLocks noChangeAspect="1"/>
          </p:cNvPicPr>
          <p:nvPr/>
        </p:nvPicPr>
        <p:blipFill>
          <a:blip r:embed="rId2"/>
          <a:stretch>
            <a:fillRect/>
          </a:stretch>
        </p:blipFill>
        <p:spPr>
          <a:xfrm>
            <a:off x="5250692" y="2563976"/>
            <a:ext cx="2570945" cy="1258877"/>
          </a:xfrm>
          <a:prstGeom prst="rect">
            <a:avLst/>
          </a:prstGeom>
        </p:spPr>
      </p:pic>
      <p:pic>
        <p:nvPicPr>
          <p:cNvPr id="8" name="Picture 7"/>
          <p:cNvPicPr>
            <a:picLocks noChangeAspect="1"/>
          </p:cNvPicPr>
          <p:nvPr/>
        </p:nvPicPr>
        <p:blipFill>
          <a:blip r:embed="rId3"/>
          <a:stretch>
            <a:fillRect/>
          </a:stretch>
        </p:blipFill>
        <p:spPr>
          <a:xfrm>
            <a:off x="5250692" y="4177032"/>
            <a:ext cx="2223575" cy="968843"/>
          </a:xfrm>
          <a:prstGeom prst="rect">
            <a:avLst/>
          </a:prstGeom>
        </p:spPr>
      </p:pic>
      <p:pic>
        <p:nvPicPr>
          <p:cNvPr id="9" name="Picture 8"/>
          <p:cNvPicPr>
            <a:picLocks noChangeAspect="1"/>
          </p:cNvPicPr>
          <p:nvPr/>
        </p:nvPicPr>
        <p:blipFill>
          <a:blip r:embed="rId4"/>
          <a:stretch>
            <a:fillRect/>
          </a:stretch>
        </p:blipFill>
        <p:spPr>
          <a:xfrm>
            <a:off x="5250692" y="1445358"/>
            <a:ext cx="2311536" cy="821879"/>
          </a:xfrm>
          <a:prstGeom prst="rect">
            <a:avLst/>
          </a:prstGeom>
        </p:spPr>
      </p:pic>
      <p:pic>
        <p:nvPicPr>
          <p:cNvPr id="10" name="Picture 9"/>
          <p:cNvPicPr>
            <a:picLocks noChangeAspect="1"/>
          </p:cNvPicPr>
          <p:nvPr/>
        </p:nvPicPr>
        <p:blipFill>
          <a:blip r:embed="rId5"/>
          <a:stretch>
            <a:fillRect/>
          </a:stretch>
        </p:blipFill>
        <p:spPr>
          <a:xfrm>
            <a:off x="5250691" y="5500054"/>
            <a:ext cx="3223131" cy="619392"/>
          </a:xfrm>
          <a:prstGeom prst="rect">
            <a:avLst/>
          </a:prstGeom>
        </p:spPr>
      </p:pic>
      <p:cxnSp>
        <p:nvCxnSpPr>
          <p:cNvPr id="12" name="Straight Arrow Connector 11"/>
          <p:cNvCxnSpPr>
            <a:stCxn id="9" idx="1"/>
          </p:cNvCxnSpPr>
          <p:nvPr/>
        </p:nvCxnSpPr>
        <p:spPr>
          <a:xfrm flipH="1" flipV="1">
            <a:off x="4051495" y="1445358"/>
            <a:ext cx="1199197" cy="410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4051494" y="2811194"/>
            <a:ext cx="1199197" cy="410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4051494" y="4291555"/>
            <a:ext cx="1199197" cy="410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4051494" y="5641701"/>
            <a:ext cx="1199197" cy="410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8058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51099" y="67721"/>
                <a:ext cx="11512952" cy="1746312"/>
              </a:xfrm>
              <a:prstGeom prst="rect">
                <a:avLst/>
              </a:prstGeom>
            </p:spPr>
            <p:txBody>
              <a:bodyPr wrap="square">
                <a:spAutoFit/>
              </a:bodyPr>
              <a:lstStyle/>
              <a:p>
                <a:r>
                  <a:rPr lang="en-US" sz="2400" dirty="0" smtClean="0">
                    <a:latin typeface="Times New Roman" panose="02020603050405020304" pitchFamily="18" charset="0"/>
                    <a:cs typeface="Times New Roman" panose="02020603050405020304" pitchFamily="18" charset="0"/>
                  </a:rPr>
                  <a:t>Example 1 Given four of q-</a:t>
                </a:r>
                <a:r>
                  <a:rPr lang="en-US" sz="2400" dirty="0" err="1" smtClean="0">
                    <a:latin typeface="Times New Roman" panose="02020603050405020304" pitchFamily="18" charset="0"/>
                    <a:cs typeface="Times New Roman" panose="02020603050405020304" pitchFamily="18" charset="0"/>
                  </a:rPr>
                  <a:t>dimention</a:t>
                </a:r>
                <a:r>
                  <a:rPr lang="en-US" sz="2400" dirty="0" smtClean="0">
                    <a:latin typeface="Times New Roman" panose="02020603050405020304" pitchFamily="18" charset="0"/>
                    <a:cs typeface="Times New Roman" panose="02020603050405020304" pitchFamily="18" charset="0"/>
                  </a:rPr>
                  <a:t> points with pairwise </a:t>
                </a:r>
                <a:r>
                  <a:rPr lang="en-US" sz="2400" dirty="0" smtClean="0">
                    <a:solidFill>
                      <a:srgbClr val="0070C0"/>
                    </a:solidFill>
                    <a:latin typeface="Times New Roman" panose="02020603050405020304" pitchFamily="18" charset="0"/>
                    <a:cs typeface="Times New Roman" panose="02020603050405020304" pitchFamily="18" charset="0"/>
                  </a:rPr>
                  <a:t>distance matrix </a:t>
                </a:r>
                <a14:m>
                  <m:oMath xmlns:m="http://schemas.openxmlformats.org/officeDocument/2006/math">
                    <m:d>
                      <m:dPr>
                        <m:ctrlPr>
                          <a:rPr lang="en-US" sz="2400" i="1" smtClean="0">
                            <a:latin typeface="Cambria Math" panose="02040503050406030204" pitchFamily="18" charset="0"/>
                          </a:rPr>
                        </m:ctrlPr>
                      </m:dPr>
                      <m:e>
                        <m:m>
                          <m:mPr>
                            <m:mcs>
                              <m:mc>
                                <m:mcPr>
                                  <m:count m:val="2"/>
                                  <m:mcJc m:val="center"/>
                                </m:mcPr>
                              </m:mc>
                            </m:mcs>
                            <m:ctrlPr>
                              <a:rPr lang="en-US" sz="2400" i="1" smtClean="0">
                                <a:latin typeface="Cambria Math" panose="02040503050406030204" pitchFamily="18" charset="0"/>
                              </a:rPr>
                            </m:ctrlPr>
                          </m:mPr>
                          <m:mr>
                            <m:e>
                              <m:m>
                                <m:mPr>
                                  <m:mcs>
                                    <m:mc>
                                      <m:mcPr>
                                        <m:count m:val="2"/>
                                        <m:mcJc m:val="center"/>
                                      </m:mcPr>
                                    </m:mc>
                                  </m:mcs>
                                  <m:ctrlPr>
                                    <a:rPr lang="en-US" sz="2400" i="1" smtClean="0">
                                      <a:latin typeface="Cambria Math" panose="02040503050406030204" pitchFamily="18" charset="0"/>
                                    </a:rPr>
                                  </m:ctrlPr>
                                </m:mPr>
                                <m:mr>
                                  <m:e>
                                    <m:r>
                                      <m:rPr>
                                        <m:brk m:alnAt="7"/>
                                      </m:rPr>
                                      <a:rPr lang="en-US" sz="2400" b="0" i="1" smtClean="0">
                                        <a:latin typeface="Cambria Math" panose="02040503050406030204" pitchFamily="18" charset="0"/>
                                      </a:rPr>
                                      <m:t>0</m:t>
                                    </m:r>
                                  </m:e>
                                  <m:e>
                                    <m:r>
                                      <a:rPr lang="en-US" sz="2400" b="0" i="1" smtClean="0">
                                        <a:latin typeface="Cambria Math" panose="02040503050406030204" pitchFamily="18" charset="0"/>
                                      </a:rPr>
                                      <m:t>1</m:t>
                                    </m:r>
                                  </m:e>
                                </m:mr>
                                <m:mr>
                                  <m:e>
                                    <m:r>
                                      <a:rPr lang="en-US" sz="2400" b="0" i="1" smtClean="0">
                                        <a:latin typeface="Cambria Math" panose="02040503050406030204" pitchFamily="18" charset="0"/>
                                      </a:rPr>
                                      <m:t>1</m:t>
                                    </m:r>
                                  </m:e>
                                  <m:e>
                                    <m:r>
                                      <a:rPr lang="en-US" sz="2400" b="0" i="1" smtClean="0">
                                        <a:latin typeface="Cambria Math" panose="02040503050406030204" pitchFamily="18" charset="0"/>
                                      </a:rPr>
                                      <m:t>0</m:t>
                                    </m:r>
                                  </m:e>
                                </m:mr>
                              </m:m>
                            </m:e>
                            <m:e>
                              <m:m>
                                <m:mPr>
                                  <m:mcs>
                                    <m:mc>
                                      <m:mcPr>
                                        <m:count m:val="2"/>
                                        <m:mcJc m:val="center"/>
                                      </m:mcPr>
                                    </m:mc>
                                  </m:mcs>
                                  <m:ctrlPr>
                                    <a:rPr lang="en-US" sz="2400" i="1" smtClean="0">
                                      <a:latin typeface="Cambria Math" panose="02040503050406030204" pitchFamily="18" charset="0"/>
                                    </a:rPr>
                                  </m:ctrlPr>
                                </m:mPr>
                                <m:mr>
                                  <m:e>
                                    <m:r>
                                      <m:rPr>
                                        <m:brk m:alnAt="7"/>
                                      </m:rPr>
                                      <a:rPr lang="en-US" sz="2400" b="0" i="1" smtClean="0">
                                        <a:latin typeface="Cambria Math" panose="02040503050406030204" pitchFamily="18" charset="0"/>
                                      </a:rPr>
                                      <m:t>1</m:t>
                                    </m:r>
                                  </m:e>
                                  <m:e>
                                    <m:r>
                                      <a:rPr lang="en-US" sz="2400" b="0" i="1" smtClean="0">
                                        <a:latin typeface="Cambria Math" panose="02040503050406030204" pitchFamily="18" charset="0"/>
                                      </a:rPr>
                                      <m:t>1</m:t>
                                    </m:r>
                                  </m:e>
                                </m:mr>
                                <m:mr>
                                  <m:e>
                                    <m:r>
                                      <a:rPr lang="en-US" sz="2400" b="0" i="1" smtClean="0">
                                        <a:latin typeface="Cambria Math" panose="02040503050406030204" pitchFamily="18" charset="0"/>
                                      </a:rPr>
                                      <m:t>1</m:t>
                                    </m:r>
                                  </m:e>
                                  <m:e>
                                    <m:r>
                                      <a:rPr lang="en-US" sz="2400" b="0" i="1" smtClean="0">
                                        <a:latin typeface="Cambria Math" panose="02040503050406030204" pitchFamily="18" charset="0"/>
                                      </a:rPr>
                                      <m:t>1</m:t>
                                    </m:r>
                                  </m:e>
                                </m:mr>
                              </m:m>
                            </m:e>
                          </m:mr>
                          <m:mr>
                            <m:e>
                              <m:m>
                                <m:mPr>
                                  <m:mcs>
                                    <m:mc>
                                      <m:mcPr>
                                        <m:count m:val="2"/>
                                        <m:mcJc m:val="center"/>
                                      </m:mcPr>
                                    </m:mc>
                                  </m:mcs>
                                  <m:ctrlPr>
                                    <a:rPr lang="en-US" sz="2400" i="1" smtClean="0">
                                      <a:latin typeface="Cambria Math" panose="02040503050406030204" pitchFamily="18" charset="0"/>
                                    </a:rPr>
                                  </m:ctrlPr>
                                </m:mPr>
                                <m:mr>
                                  <m:e>
                                    <m:r>
                                      <m:rPr>
                                        <m:brk m:alnAt="7"/>
                                      </m:rPr>
                                      <a:rPr lang="en-US" sz="2400" b="0" i="1" smtClean="0">
                                        <a:latin typeface="Cambria Math" panose="02040503050406030204" pitchFamily="18" charset="0"/>
                                      </a:rPr>
                                      <m:t>1</m:t>
                                    </m:r>
                                  </m:e>
                                  <m:e>
                                    <m:r>
                                      <a:rPr lang="en-US" sz="2400" b="0" i="1" smtClean="0">
                                        <a:latin typeface="Cambria Math" panose="02040503050406030204" pitchFamily="18" charset="0"/>
                                      </a:rPr>
                                      <m:t>1</m:t>
                                    </m:r>
                                  </m:e>
                                </m:mr>
                                <m:mr>
                                  <m:e>
                                    <m:r>
                                      <a:rPr lang="en-US" sz="2400" b="0" i="1" smtClean="0">
                                        <a:latin typeface="Cambria Math" panose="02040503050406030204" pitchFamily="18" charset="0"/>
                                      </a:rPr>
                                      <m:t>1</m:t>
                                    </m:r>
                                  </m:e>
                                  <m:e>
                                    <m:r>
                                      <a:rPr lang="en-US" sz="2400" b="0" i="1" smtClean="0">
                                        <a:latin typeface="Cambria Math" panose="02040503050406030204" pitchFamily="18" charset="0"/>
                                      </a:rPr>
                                      <m:t>1</m:t>
                                    </m:r>
                                  </m:e>
                                </m:mr>
                              </m:m>
                            </m:e>
                            <m:e>
                              <m:m>
                                <m:mPr>
                                  <m:mcs>
                                    <m:mc>
                                      <m:mcPr>
                                        <m:count m:val="2"/>
                                        <m:mcJc m:val="center"/>
                                      </m:mcPr>
                                    </m:mc>
                                  </m:mcs>
                                  <m:ctrlPr>
                                    <a:rPr lang="en-US" sz="2400" i="1" smtClean="0">
                                      <a:latin typeface="Cambria Math" panose="02040503050406030204" pitchFamily="18" charset="0"/>
                                    </a:rPr>
                                  </m:ctrlPr>
                                </m:mPr>
                                <m:mr>
                                  <m:e>
                                    <m:r>
                                      <m:rPr>
                                        <m:brk m:alnAt="7"/>
                                      </m:rPr>
                                      <a:rPr lang="en-US" sz="2400" b="0" i="1" smtClean="0">
                                        <a:latin typeface="Cambria Math" panose="02040503050406030204" pitchFamily="18" charset="0"/>
                                      </a:rPr>
                                      <m:t>0</m:t>
                                    </m:r>
                                  </m:e>
                                  <m:e>
                                    <m:r>
                                      <a:rPr lang="en-US" sz="2400" b="0" i="1" smtClean="0">
                                        <a:latin typeface="Cambria Math" panose="02040503050406030204" pitchFamily="18" charset="0"/>
                                      </a:rPr>
                                      <m:t>1</m:t>
                                    </m:r>
                                  </m:e>
                                </m:mr>
                                <m:mr>
                                  <m:e>
                                    <m:r>
                                      <a:rPr lang="en-US" sz="2400" b="0" i="1" smtClean="0">
                                        <a:latin typeface="Cambria Math" panose="02040503050406030204" pitchFamily="18" charset="0"/>
                                      </a:rPr>
                                      <m:t>1</m:t>
                                    </m:r>
                                  </m:e>
                                  <m:e>
                                    <m:r>
                                      <a:rPr lang="en-US" sz="2400" b="0" i="1" smtClean="0">
                                        <a:latin typeface="Cambria Math" panose="02040503050406030204" pitchFamily="18" charset="0"/>
                                      </a:rPr>
                                      <m:t>0</m:t>
                                    </m:r>
                                  </m:e>
                                </m:mr>
                              </m:m>
                            </m:e>
                          </m:mr>
                        </m:m>
                      </m:e>
                    </m:d>
                    <m:r>
                      <a:rPr lang="en-US" sz="2400" b="0" i="0" smtClean="0">
                        <a:latin typeface="Cambria Math" panose="02040503050406030204" pitchFamily="18" charset="0"/>
                      </a:rPr>
                      <m:t>.</m:t>
                    </m:r>
                  </m:oMath>
                </a14:m>
                <a:endParaRPr lang="en-US" sz="2400" b="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Leading to the gram matrix </a:t>
                </a:r>
                <a14:m>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𝐵</m:t>
                        </m:r>
                      </m:e>
                      <m:sub>
                        <m:r>
                          <a:rPr lang="en-US" sz="2400" i="1" dirty="0" smtClean="0">
                            <a:latin typeface="Cambria Math" panose="02040503050406030204" pitchFamily="18" charset="0"/>
                          </a:rPr>
                          <m:t>4×4</m:t>
                        </m:r>
                      </m:sub>
                    </m:sSub>
                  </m:oMath>
                </a14:m>
                <a:endParaRPr lang="en-US" sz="2400" dirty="0">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351099" y="67721"/>
                <a:ext cx="11512952" cy="1746312"/>
              </a:xfrm>
              <a:prstGeom prst="rect">
                <a:avLst/>
              </a:prstGeom>
              <a:blipFill rotWithShape="0">
                <a:blip r:embed="rId2"/>
                <a:stretch>
                  <a:fillRect l="-847" b="-6969"/>
                </a:stretch>
              </a:blipFill>
            </p:spPr>
            <p:txBody>
              <a:bodyPr/>
              <a:lstStyle/>
              <a:p>
                <a:r>
                  <a:rPr lang="en-US">
                    <a:noFill/>
                  </a:rPr>
                  <a:t> </a:t>
                </a:r>
              </a:p>
            </p:txBody>
          </p:sp>
        </mc:Fallback>
      </mc:AlternateContent>
      <p:pic>
        <p:nvPicPr>
          <p:cNvPr id="2" name="Picture 1"/>
          <p:cNvPicPr>
            <a:picLocks noChangeAspect="1"/>
          </p:cNvPicPr>
          <p:nvPr/>
        </p:nvPicPr>
        <p:blipFill>
          <a:blip r:embed="rId3"/>
          <a:stretch>
            <a:fillRect/>
          </a:stretch>
        </p:blipFill>
        <p:spPr>
          <a:xfrm>
            <a:off x="351099" y="2135099"/>
            <a:ext cx="4749196" cy="1024217"/>
          </a:xfrm>
          <a:prstGeom prst="rect">
            <a:avLst/>
          </a:prstGeom>
        </p:spPr>
      </p:pic>
      <mc:AlternateContent xmlns:mc="http://schemas.openxmlformats.org/markup-compatibility/2006" xmlns:a14="http://schemas.microsoft.com/office/drawing/2010/main">
        <mc:Choice Requires="a14">
          <p:sp>
            <p:nvSpPr>
              <p:cNvPr id="3" name="Rectangle 2"/>
              <p:cNvSpPr/>
              <p:nvPr/>
            </p:nvSpPr>
            <p:spPr>
              <a:xfrm>
                <a:off x="436824" y="3480383"/>
                <a:ext cx="3261342" cy="461665"/>
              </a:xfrm>
              <a:prstGeom prst="rect">
                <a:avLst/>
              </a:prstGeom>
            </p:spPr>
            <p:txBody>
              <a:bodyPr wrap="none">
                <a:spAutoFit/>
              </a:bodyPr>
              <a:lstStyle/>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Find the e</a:t>
                </a:r>
                <a14:m>
                  <m:oMath xmlns:m="http://schemas.openxmlformats.org/officeDocument/2006/math">
                    <m:r>
                      <m:rPr>
                        <m:sty m:val="p"/>
                      </m:rPr>
                      <a:rPr lang="en-US" sz="2400" dirty="0">
                        <a:latin typeface="Cambria Math" panose="02040503050406030204" pitchFamily="18" charset="0"/>
                      </a:rPr>
                      <m:t>i</m:t>
                    </m:r>
                    <m:r>
                      <m:rPr>
                        <m:sty m:val="p"/>
                      </m:rPr>
                      <a:rPr lang="en-US" sz="2400" b="0" i="0" dirty="0" smtClean="0">
                        <a:latin typeface="Cambria Math" panose="02040503050406030204" pitchFamily="18" charset="0"/>
                      </a:rPr>
                      <m:t>gen</m:t>
                    </m:r>
                    <m:r>
                      <a:rPr lang="en-US" sz="2400" b="0" i="0" dirty="0" smtClean="0">
                        <a:latin typeface="Cambria Math" panose="02040503050406030204" pitchFamily="18" charset="0"/>
                      </a:rPr>
                      <m:t> </m:t>
                    </m:r>
                    <m:r>
                      <m:rPr>
                        <m:sty m:val="p"/>
                      </m:rPr>
                      <a:rPr lang="en-US" sz="2400" b="0" i="0" dirty="0" smtClean="0">
                        <a:latin typeface="Cambria Math" panose="02040503050406030204" pitchFamily="18" charset="0"/>
                      </a:rPr>
                      <m:t>of</m:t>
                    </m:r>
                    <m:r>
                      <a:rPr lang="en-US" sz="2400" b="0" i="0" dirty="0" smtClean="0">
                        <a:latin typeface="Cambria Math" panose="02040503050406030204" pitchFamily="18" charset="0"/>
                      </a:rPr>
                      <m:t> </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𝐵</m:t>
                        </m:r>
                      </m:e>
                      <m:sub>
                        <m:r>
                          <a:rPr lang="en-US" sz="2400" i="1" dirty="0">
                            <a:latin typeface="Cambria Math" panose="02040503050406030204" pitchFamily="18" charset="0"/>
                          </a:rPr>
                          <m:t>4×4</m:t>
                        </m:r>
                      </m:sub>
                    </m:sSub>
                  </m:oMath>
                </a14:m>
                <a:endParaRPr lang="en-US" sz="2400" dirty="0"/>
              </a:p>
            </p:txBody>
          </p:sp>
        </mc:Choice>
        <mc:Fallback xmlns="">
          <p:sp>
            <p:nvSpPr>
              <p:cNvPr id="3" name="Rectangle 2"/>
              <p:cNvSpPr>
                <a:spLocks noRot="1" noChangeAspect="1" noMove="1" noResize="1" noEditPoints="1" noAdjustHandles="1" noChangeArrowheads="1" noChangeShapeType="1" noTextEdit="1"/>
              </p:cNvSpPr>
              <p:nvPr/>
            </p:nvSpPr>
            <p:spPr>
              <a:xfrm>
                <a:off x="436824" y="3480383"/>
                <a:ext cx="3261342" cy="461665"/>
              </a:xfrm>
              <a:prstGeom prst="rect">
                <a:avLst/>
              </a:prstGeom>
              <a:blipFill rotWithShape="0">
                <a:blip r:embed="rId4"/>
                <a:stretch>
                  <a:fillRect l="-2617" t="-11842" b="-27632"/>
                </a:stretch>
              </a:blipFill>
            </p:spPr>
            <p:txBody>
              <a:bodyPr/>
              <a:lstStyle/>
              <a:p>
                <a:r>
                  <a:rPr lang="en-US">
                    <a:noFill/>
                  </a:rPr>
                  <a:t> </a:t>
                </a:r>
              </a:p>
            </p:txBody>
          </p:sp>
        </mc:Fallback>
      </mc:AlternateContent>
      <p:sp>
        <p:nvSpPr>
          <p:cNvPr id="5" name="Rectangle 4"/>
          <p:cNvSpPr/>
          <p:nvPr/>
        </p:nvSpPr>
        <p:spPr>
          <a:xfrm>
            <a:off x="4151125" y="3510221"/>
            <a:ext cx="2718027" cy="523220"/>
          </a:xfrm>
          <a:prstGeom prst="rect">
            <a:avLst/>
          </a:prstGeom>
          <a:ln w="25400">
            <a:solidFill>
              <a:schemeClr val="accent1"/>
            </a:solidFill>
          </a:ln>
        </p:spPr>
        <p:txBody>
          <a:bodyPr wrap="square">
            <a:spAutoFit/>
          </a:bodyPr>
          <a:lstStyle/>
          <a:p>
            <a:r>
              <a:rPr lang="en-US" sz="2800" dirty="0" smtClean="0">
                <a:solidFill>
                  <a:srgbClr val="0070C0"/>
                </a:solidFill>
                <a:latin typeface="Times New Roman" panose="02020603050405020304" pitchFamily="18" charset="0"/>
                <a:cs typeface="Times New Roman" panose="02020603050405020304" pitchFamily="18" charset="0"/>
              </a:rPr>
              <a:t>(</a:t>
            </a:r>
            <a:r>
              <a:rPr lang="en-US" sz="2800" dirty="0">
                <a:solidFill>
                  <a:srgbClr val="0070C0"/>
                </a:solidFill>
                <a:latin typeface="Times New Roman" panose="02020603050405020304" pitchFamily="18" charset="0"/>
                <a:cs typeface="Times New Roman" panose="02020603050405020304" pitchFamily="18" charset="0"/>
              </a:rPr>
              <a:t>e&lt;-</a:t>
            </a:r>
            <a:r>
              <a:rPr lang="en-US" sz="2800" dirty="0" err="1" smtClean="0">
                <a:solidFill>
                  <a:srgbClr val="0070C0"/>
                </a:solidFill>
                <a:latin typeface="Times New Roman" panose="02020603050405020304" pitchFamily="18" charset="0"/>
                <a:cs typeface="Times New Roman" panose="02020603050405020304" pitchFamily="18" charset="0"/>
              </a:rPr>
              <a:t>eigen</a:t>
            </a:r>
            <a:r>
              <a:rPr lang="en-US" sz="2800" dirty="0" smtClean="0">
                <a:solidFill>
                  <a:srgbClr val="0070C0"/>
                </a:solidFill>
                <a:latin typeface="Times New Roman" panose="02020603050405020304" pitchFamily="18" charset="0"/>
                <a:cs typeface="Times New Roman" panose="02020603050405020304" pitchFamily="18" charset="0"/>
              </a:rPr>
              <a:t>(</a:t>
            </a:r>
            <a:r>
              <a:rPr lang="en-US" sz="2800" dirty="0" err="1" smtClean="0">
                <a:solidFill>
                  <a:srgbClr val="0070C0"/>
                </a:solidFill>
                <a:latin typeface="Times New Roman" panose="02020603050405020304" pitchFamily="18" charset="0"/>
                <a:cs typeface="Times New Roman" panose="02020603050405020304" pitchFamily="18" charset="0"/>
              </a:rPr>
              <a:t>bij</a:t>
            </a:r>
            <a:r>
              <a:rPr lang="en-US" sz="2800" dirty="0" smtClean="0">
                <a:solidFill>
                  <a:srgbClr val="0070C0"/>
                </a:solidFill>
                <a:latin typeface="Times New Roman" panose="02020603050405020304" pitchFamily="18" charset="0"/>
                <a:cs typeface="Times New Roman" panose="02020603050405020304" pitchFamily="18" charset="0"/>
              </a:rPr>
              <a:t>))</a:t>
            </a:r>
            <a:endParaRPr lang="en-US" sz="2800"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92554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686" y="-57873"/>
            <a:ext cx="12205686" cy="3231654"/>
          </a:xfrm>
          <a:prstGeom prst="rect">
            <a:avLst/>
          </a:prstGeom>
        </p:spPr>
        <p:txBody>
          <a:bodyPr wrap="square">
            <a:spAutoFit/>
          </a:bodyPr>
          <a:lstStyle/>
          <a:p>
            <a:r>
              <a:rPr lang="en-US" sz="3200" b="1" dirty="0" smtClean="0">
                <a:solidFill>
                  <a:srgbClr val="C00000"/>
                </a:solidFill>
                <a:latin typeface="Times New Roman" panose="02020603050405020304" pitchFamily="18" charset="0"/>
                <a:cs typeface="Times New Roman" panose="02020603050405020304" pitchFamily="18" charset="0"/>
              </a:rPr>
              <a:t>Multidimensional </a:t>
            </a:r>
            <a:r>
              <a:rPr lang="en-US" sz="3200" b="1" dirty="0">
                <a:solidFill>
                  <a:srgbClr val="C00000"/>
                </a:solidFill>
                <a:latin typeface="Times New Roman" panose="02020603050405020304" pitchFamily="18" charset="0"/>
                <a:cs typeface="Times New Roman" panose="02020603050405020304" pitchFamily="18" charset="0"/>
              </a:rPr>
              <a:t>scaling (MDS) </a:t>
            </a:r>
            <a:r>
              <a:rPr lang="en-US" sz="3200" dirty="0">
                <a:latin typeface="Times New Roman" panose="02020603050405020304" pitchFamily="18" charset="0"/>
                <a:cs typeface="Times New Roman" panose="02020603050405020304" pitchFamily="18" charset="0"/>
              </a:rPr>
              <a:t>essentially </a:t>
            </a:r>
            <a:r>
              <a:rPr lang="en-US" sz="3200" dirty="0">
                <a:solidFill>
                  <a:srgbClr val="0070C0"/>
                </a:solidFill>
                <a:latin typeface="Times New Roman" panose="02020603050405020304" pitchFamily="18" charset="0"/>
                <a:cs typeface="Times New Roman" panose="02020603050405020304" pitchFamily="18" charset="0"/>
              </a:rPr>
              <a:t>reverses that </a:t>
            </a:r>
            <a:r>
              <a:rPr lang="en-US" sz="3200" dirty="0" smtClean="0">
                <a:solidFill>
                  <a:srgbClr val="0070C0"/>
                </a:solidFill>
                <a:latin typeface="Times New Roman" panose="02020603050405020304" pitchFamily="18" charset="0"/>
                <a:cs typeface="Times New Roman" panose="02020603050405020304" pitchFamily="18" charset="0"/>
              </a:rPr>
              <a:t>relationship</a:t>
            </a:r>
            <a:r>
              <a:rPr lang="en-US" sz="3200" dirty="0" smtClean="0">
                <a:latin typeface="Times New Roman" panose="02020603050405020304" pitchFamily="18" charset="0"/>
                <a:cs typeface="Times New Roman" panose="02020603050405020304" pitchFamily="18" charset="0"/>
              </a:rPr>
              <a:t>:  </a:t>
            </a:r>
          </a:p>
          <a:p>
            <a:endParaRPr lang="en-US" sz="2800" dirty="0">
              <a:latin typeface="Times New Roman" panose="02020603050405020304" pitchFamily="18" charset="0"/>
              <a:cs typeface="Times New Roman" panose="02020603050405020304" pitchFamily="18" charset="0"/>
            </a:endParaRPr>
          </a:p>
          <a:p>
            <a:endParaRPr lang="en-US" sz="2800"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Given </a:t>
            </a:r>
            <a:r>
              <a:rPr lang="en-US" sz="3200" dirty="0">
                <a:latin typeface="Times New Roman" panose="02020603050405020304" pitchFamily="18" charset="0"/>
                <a:cs typeface="Times New Roman" panose="02020603050405020304" pitchFamily="18" charset="0"/>
              </a:rPr>
              <a:t>only a </a:t>
            </a:r>
            <a:r>
              <a:rPr lang="en-US" sz="3200" dirty="0">
                <a:solidFill>
                  <a:srgbClr val="0070C0"/>
                </a:solidFill>
                <a:latin typeface="Times New Roman" panose="02020603050405020304" pitchFamily="18" charset="0"/>
                <a:cs typeface="Times New Roman" panose="02020603050405020304" pitchFamily="18" charset="0"/>
              </a:rPr>
              <a:t>two-way table of proximities</a:t>
            </a:r>
            <a:r>
              <a:rPr lang="en-US" sz="3200" dirty="0">
                <a:latin typeface="Times New Roman" panose="02020603050405020304" pitchFamily="18" charset="0"/>
                <a:cs typeface="Times New Roman" panose="02020603050405020304" pitchFamily="18" charset="0"/>
              </a:rPr>
              <a:t>, reconstruct the original map as closely as possible</a:t>
            </a:r>
          </a:p>
          <a:p>
            <a:pPr marL="342900" indent="-342900">
              <a:buFont typeface="Arial" panose="020B0604020202020204" pitchFamily="34" charset="0"/>
              <a:buChar char="•"/>
            </a:pPr>
            <a:endParaRPr lang="en-US" sz="2600" dirty="0">
              <a:latin typeface="Times New Roman" panose="02020603050405020304" pitchFamily="18" charset="0"/>
              <a:cs typeface="Times New Roman" panose="02020603050405020304" pitchFamily="18" charset="0"/>
            </a:endParaRPr>
          </a:p>
          <a:p>
            <a:r>
              <a:rPr lang="en-US" sz="2600" dirty="0" smtClean="0">
                <a:latin typeface="Times New Roman" panose="02020603050405020304" pitchFamily="18" charset="0"/>
                <a:cs typeface="Times New Roman" panose="02020603050405020304" pitchFamily="18" charset="0"/>
              </a:rPr>
              <a:t>		</a:t>
            </a:r>
          </a:p>
        </p:txBody>
      </p:sp>
      <p:cxnSp>
        <p:nvCxnSpPr>
          <p:cNvPr id="9" name="Straight Arrow Connector 8"/>
          <p:cNvCxnSpPr/>
          <p:nvPr/>
        </p:nvCxnSpPr>
        <p:spPr>
          <a:xfrm flipH="1">
            <a:off x="5184702" y="3671135"/>
            <a:ext cx="2169831" cy="12643"/>
          </a:xfrm>
          <a:prstGeom prst="straightConnector1">
            <a:avLst/>
          </a:prstGeom>
          <a:ln w="793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8685806" y="2369342"/>
            <a:ext cx="2997937" cy="584775"/>
          </a:xfrm>
          <a:prstGeom prst="rect">
            <a:avLst/>
          </a:prstGeom>
          <a:ln w="28575">
            <a:solidFill>
              <a:schemeClr val="accent1"/>
            </a:solidFill>
          </a:ln>
        </p:spPr>
        <p:txBody>
          <a:bodyPr wrap="none">
            <a:spAutoFit/>
          </a:bodyPr>
          <a:lstStyle/>
          <a:p>
            <a:pPr lvl="0"/>
            <a:r>
              <a:rPr lang="en-US" sz="3200" dirty="0" smtClean="0">
                <a:solidFill>
                  <a:srgbClr val="C00000"/>
                </a:solidFill>
                <a:latin typeface="Times New Roman" panose="02020603050405020304" pitchFamily="18" charset="0"/>
                <a:cs typeface="Times New Roman" panose="02020603050405020304" pitchFamily="18" charset="0"/>
              </a:rPr>
              <a:t>Proximity matrix</a:t>
            </a:r>
            <a:endParaRPr lang="en-US" sz="3200" dirty="0">
              <a:solidFill>
                <a:srgbClr val="C00000"/>
              </a:solidFill>
              <a:latin typeface="Times New Roman" panose="02020603050405020304" pitchFamily="18" charset="0"/>
              <a:cs typeface="Times New Roman" panose="02020603050405020304" pitchFamily="18" charset="0"/>
            </a:endParaRPr>
          </a:p>
        </p:txBody>
      </p:sp>
      <p:grpSp>
        <p:nvGrpSpPr>
          <p:cNvPr id="3" name="Group 2"/>
          <p:cNvGrpSpPr/>
          <p:nvPr/>
        </p:nvGrpSpPr>
        <p:grpSpPr>
          <a:xfrm>
            <a:off x="258462" y="654455"/>
            <a:ext cx="10861834" cy="656945"/>
            <a:chOff x="539007" y="2853154"/>
            <a:chExt cx="10861834" cy="656945"/>
          </a:xfrm>
        </p:grpSpPr>
        <mc:AlternateContent xmlns:mc="http://schemas.openxmlformats.org/markup-compatibility/2006" xmlns:a14="http://schemas.microsoft.com/office/drawing/2010/main">
          <mc:Choice Requires="a14">
            <p:sp>
              <p:nvSpPr>
                <p:cNvPr id="11" name="Rectangle 10"/>
                <p:cNvSpPr/>
                <p:nvPr/>
              </p:nvSpPr>
              <p:spPr>
                <a:xfrm>
                  <a:off x="539007" y="2853154"/>
                  <a:ext cx="1709892" cy="523220"/>
                </a:xfrm>
                <a:prstGeom prst="rect">
                  <a:avLst/>
                </a:prstGeom>
              </p:spPr>
              <p:txBody>
                <a:bodyPr wrap="none">
                  <a:spAutoFit/>
                </a:bodyPr>
                <a:lstStyle/>
                <a:p>
                  <a:r>
                    <a:rPr lang="en-US" sz="2800" dirty="0" smtClean="0">
                      <a:solidFill>
                        <a:srgbClr val="0070C0"/>
                      </a:solidFill>
                      <a:latin typeface="Times New Roman" panose="02020603050405020304" pitchFamily="18" charset="0"/>
                      <a:cs typeface="Times New Roman" panose="02020603050405020304" pitchFamily="18" charset="0"/>
                    </a:rPr>
                    <a:t>Original </a:t>
                  </a:r>
                  <a14:m>
                    <m:oMath xmlns:m="http://schemas.openxmlformats.org/officeDocument/2006/math">
                      <m:r>
                        <a:rPr lang="en-US" sz="2800" i="1" dirty="0">
                          <a:solidFill>
                            <a:srgbClr val="0070C0"/>
                          </a:solidFill>
                          <a:latin typeface="Cambria Math" panose="02040503050406030204" pitchFamily="18" charset="0"/>
                          <a:cs typeface="Times New Roman" panose="02020603050405020304" pitchFamily="18" charset="0"/>
                        </a:rPr>
                        <m:t>𝑋</m:t>
                      </m:r>
                    </m:oMath>
                  </a14:m>
                  <a:endParaRPr lang="en-US" sz="2800" dirty="0">
                    <a:latin typeface="Times New Roman" panose="02020603050405020304" pitchFamily="18" charset="0"/>
                    <a:cs typeface="Times New Roman" panose="02020603050405020304" pitchFamily="18"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539007" y="2853154"/>
                  <a:ext cx="1709892" cy="523220"/>
                </a:xfrm>
                <a:prstGeom prst="rect">
                  <a:avLst/>
                </a:prstGeom>
                <a:blipFill rotWithShape="0">
                  <a:blip r:embed="rId2"/>
                  <a:stretch>
                    <a:fillRect l="-7117" t="-11628" b="-31395"/>
                  </a:stretch>
                </a:blipFill>
              </p:spPr>
              <p:txBody>
                <a:bodyPr/>
                <a:lstStyle/>
                <a:p>
                  <a:r>
                    <a:rPr lang="en-US">
                      <a:noFill/>
                    </a:rPr>
                    <a:t> </a:t>
                  </a:r>
                </a:p>
              </p:txBody>
            </p:sp>
          </mc:Fallback>
        </mc:AlternateContent>
        <p:cxnSp>
          <p:nvCxnSpPr>
            <p:cNvPr id="14" name="Straight Arrow Connector 13"/>
            <p:cNvCxnSpPr/>
            <p:nvPr/>
          </p:nvCxnSpPr>
          <p:spPr>
            <a:xfrm flipV="1">
              <a:off x="2971610" y="3166393"/>
              <a:ext cx="1381125" cy="1"/>
            </a:xfrm>
            <a:prstGeom prst="straightConnector1">
              <a:avLst/>
            </a:prstGeom>
            <a:ln w="793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8364433" y="2925324"/>
                  <a:ext cx="3036408"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3200" b="0" i="0" dirty="0" smtClean="0">
                            <a:solidFill>
                              <a:srgbClr val="0070C0"/>
                            </a:solidFill>
                            <a:latin typeface="Cambria Math" panose="02040503050406030204" pitchFamily="18" charset="0"/>
                            <a:cs typeface="Times New Roman" panose="02020603050405020304" pitchFamily="18" charset="0"/>
                          </a:rPr>
                          <m:t>Distance</m:t>
                        </m:r>
                        <m:r>
                          <a:rPr lang="en-US" sz="3200" b="0" i="0" dirty="0" smtClean="0">
                            <a:solidFill>
                              <a:srgbClr val="0070C0"/>
                            </a:solidFill>
                            <a:latin typeface="Cambria Math" panose="02040503050406030204" pitchFamily="18" charset="0"/>
                            <a:cs typeface="Times New Roman" panose="02020603050405020304" pitchFamily="18" charset="0"/>
                          </a:rPr>
                          <m:t> </m:t>
                        </m:r>
                        <m:r>
                          <m:rPr>
                            <m:sty m:val="p"/>
                          </m:rPr>
                          <a:rPr lang="en-US" sz="3200" b="0" i="0" dirty="0" smtClean="0">
                            <a:solidFill>
                              <a:srgbClr val="0070C0"/>
                            </a:solidFill>
                            <a:latin typeface="Cambria Math" panose="02040503050406030204" pitchFamily="18" charset="0"/>
                            <a:cs typeface="Times New Roman" panose="02020603050405020304" pitchFamily="18" charset="0"/>
                          </a:rPr>
                          <m:t>Matrix</m:t>
                        </m:r>
                      </m:oMath>
                    </m:oMathPara>
                  </a14:m>
                  <a:endParaRPr lang="en-US" sz="3200" dirty="0"/>
                </a:p>
              </p:txBody>
            </p:sp>
          </mc:Choice>
          <mc:Fallback xmlns="">
            <p:sp>
              <p:nvSpPr>
                <p:cNvPr id="17" name="Rectangle 16"/>
                <p:cNvSpPr>
                  <a:spLocks noRot="1" noChangeAspect="1" noMove="1" noResize="1" noEditPoints="1" noAdjustHandles="1" noChangeArrowheads="1" noChangeShapeType="1" noTextEdit="1"/>
                </p:cNvSpPr>
                <p:nvPr/>
              </p:nvSpPr>
              <p:spPr>
                <a:xfrm>
                  <a:off x="8364433" y="2925324"/>
                  <a:ext cx="3036408" cy="584775"/>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4887204" y="2863768"/>
                  <a:ext cx="1156086" cy="646331"/>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m:rPr>
                            <m:sty m:val="p"/>
                          </m:rPr>
                          <a:rPr lang="en-US" sz="3600" b="0" i="0" dirty="0" smtClean="0">
                            <a:solidFill>
                              <a:srgbClr val="0070C0"/>
                            </a:solidFill>
                            <a:latin typeface="Cambria Math" panose="02040503050406030204" pitchFamily="18" charset="0"/>
                            <a:cs typeface="Times New Roman" panose="02020603050405020304" pitchFamily="18" charset="0"/>
                          </a:rPr>
                          <m:t>map</m:t>
                        </m:r>
                      </m:oMath>
                    </m:oMathPara>
                  </a14:m>
                  <a:endParaRPr lang="en-US" sz="3600" dirty="0">
                    <a:solidFill>
                      <a:prstClr val="black"/>
                    </a:solidFill>
                  </a:endParaRPr>
                </a:p>
              </p:txBody>
            </p:sp>
          </mc:Choice>
          <mc:Fallback xmlns="">
            <p:sp>
              <p:nvSpPr>
                <p:cNvPr id="18" name="Rectangle 17"/>
                <p:cNvSpPr>
                  <a:spLocks noRot="1" noChangeAspect="1" noMove="1" noResize="1" noEditPoints="1" noAdjustHandles="1" noChangeArrowheads="1" noChangeShapeType="1" noTextEdit="1"/>
                </p:cNvSpPr>
                <p:nvPr/>
              </p:nvSpPr>
              <p:spPr>
                <a:xfrm>
                  <a:off x="4887204" y="2863768"/>
                  <a:ext cx="1156086" cy="646331"/>
                </a:xfrm>
                <a:prstGeom prst="rect">
                  <a:avLst/>
                </a:prstGeom>
                <a:blipFill rotWithShape="0">
                  <a:blip r:embed="rId6"/>
                  <a:stretch>
                    <a:fillRect/>
                  </a:stretch>
                </a:blipFill>
              </p:spPr>
              <p:txBody>
                <a:bodyPr/>
                <a:lstStyle/>
                <a:p>
                  <a:r>
                    <a:rPr lang="en-US">
                      <a:noFill/>
                    </a:rPr>
                    <a:t> </a:t>
                  </a:r>
                </a:p>
              </p:txBody>
            </p:sp>
          </mc:Fallback>
        </mc:AlternateContent>
        <p:cxnSp>
          <p:nvCxnSpPr>
            <p:cNvPr id="22" name="Straight Arrow Connector 21"/>
            <p:cNvCxnSpPr/>
            <p:nvPr/>
          </p:nvCxnSpPr>
          <p:spPr>
            <a:xfrm flipV="1">
              <a:off x="6448838" y="3166393"/>
              <a:ext cx="1381125" cy="1"/>
            </a:xfrm>
            <a:prstGeom prst="straightConnector1">
              <a:avLst/>
            </a:prstGeom>
            <a:ln w="79375">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p:cNvPicPr>
            <a:picLocks noChangeAspect="1"/>
          </p:cNvPicPr>
          <p:nvPr/>
        </p:nvPicPr>
        <p:blipFill>
          <a:blip r:embed="rId7"/>
          <a:stretch>
            <a:fillRect/>
          </a:stretch>
        </p:blipFill>
        <p:spPr>
          <a:xfrm>
            <a:off x="8793665" y="4125749"/>
            <a:ext cx="2552453" cy="1946786"/>
          </a:xfrm>
          <a:prstGeom prst="rect">
            <a:avLst/>
          </a:prstGeom>
        </p:spPr>
      </p:pic>
      <p:sp>
        <p:nvSpPr>
          <p:cNvPr id="24" name="Rectangle 23"/>
          <p:cNvSpPr/>
          <p:nvPr/>
        </p:nvSpPr>
        <p:spPr>
          <a:xfrm>
            <a:off x="130502" y="2869430"/>
            <a:ext cx="5121125" cy="1569660"/>
          </a:xfrm>
          <a:prstGeom prst="rect">
            <a:avLst/>
          </a:prstGeom>
          <a:ln w="25400">
            <a:solidFill>
              <a:srgbClr val="C00000"/>
            </a:solidFill>
          </a:ln>
        </p:spPr>
        <p:txBody>
          <a:bodyPr wrap="square">
            <a:spAutoFit/>
          </a:bodyPr>
          <a:lstStyle/>
          <a:p>
            <a:r>
              <a:rPr lang="en-US" sz="3200" dirty="0" smtClean="0">
                <a:solidFill>
                  <a:srgbClr val="0070C0"/>
                </a:solidFill>
                <a:latin typeface="Times New Roman" panose="02020603050405020304" pitchFamily="18" charset="0"/>
                <a:cs typeface="Times New Roman" panose="02020603050405020304" pitchFamily="18" charset="0"/>
              </a:rPr>
              <a:t>Reconstruct </a:t>
            </a:r>
            <a:r>
              <a:rPr lang="en-US" sz="3200" dirty="0">
                <a:solidFill>
                  <a:srgbClr val="0070C0"/>
                </a:solidFill>
                <a:latin typeface="Times New Roman" panose="02020603050405020304" pitchFamily="18" charset="0"/>
                <a:cs typeface="Times New Roman" panose="02020603050405020304" pitchFamily="18" charset="0"/>
              </a:rPr>
              <a:t>a map as closely as </a:t>
            </a:r>
            <a:r>
              <a:rPr lang="en-US" sz="3200" dirty="0" smtClean="0">
                <a:solidFill>
                  <a:srgbClr val="0070C0"/>
                </a:solidFill>
                <a:latin typeface="Times New Roman" panose="02020603050405020304" pitchFamily="18" charset="0"/>
                <a:cs typeface="Times New Roman" panose="02020603050405020304" pitchFamily="18" charset="0"/>
              </a:rPr>
              <a:t>possible original data with small # </a:t>
            </a:r>
            <a:r>
              <a:rPr lang="en-US" sz="3200" dirty="0">
                <a:solidFill>
                  <a:srgbClr val="0070C0"/>
                </a:solidFill>
                <a:latin typeface="Times New Roman" panose="02020603050405020304" pitchFamily="18" charset="0"/>
                <a:cs typeface="Times New Roman" panose="02020603050405020304" pitchFamily="18" charset="0"/>
              </a:rPr>
              <a:t>of dimension </a:t>
            </a:r>
            <a:r>
              <a:rPr lang="en-US" sz="3200" dirty="0" smtClean="0">
                <a:solidFill>
                  <a:srgbClr val="0070C0"/>
                </a:solidFill>
                <a:latin typeface="Times New Roman" panose="02020603050405020304" pitchFamily="18" charset="0"/>
                <a:cs typeface="Times New Roman" panose="02020603050405020304" pitchFamily="18" charset="0"/>
              </a:rPr>
              <a:t>located</a:t>
            </a:r>
            <a:endParaRPr lang="en-US" sz="3200" dirty="0">
              <a:solidFill>
                <a:srgbClr val="C00000"/>
              </a:solidFill>
              <a:latin typeface="Times New Roman" panose="02020603050405020304" pitchFamily="18" charset="0"/>
              <a:cs typeface="Times New Roman" panose="02020603050405020304" pitchFamily="18" charset="0"/>
            </a:endParaRPr>
          </a:p>
        </p:txBody>
      </p:sp>
      <p:sp>
        <p:nvSpPr>
          <p:cNvPr id="21" name="Rectangle 20"/>
          <p:cNvSpPr/>
          <p:nvPr/>
        </p:nvSpPr>
        <p:spPr>
          <a:xfrm>
            <a:off x="7549418" y="3238762"/>
            <a:ext cx="4657044" cy="830997"/>
          </a:xfrm>
          <a:prstGeom prst="rect">
            <a:avLst/>
          </a:prstGeom>
          <a:ln w="22225">
            <a:solidFill>
              <a:schemeClr val="accent1"/>
            </a:solidFill>
          </a:ln>
        </p:spPr>
        <p:txBody>
          <a:bodyPr wrap="none">
            <a:spAutoFit/>
          </a:bodyPr>
          <a:lstStyle/>
          <a:p>
            <a:pPr algn="ctr"/>
            <a:r>
              <a:rPr lang="en-US" sz="2400" dirty="0" smtClean="0">
                <a:solidFill>
                  <a:prstClr val="black"/>
                </a:solidFill>
                <a:latin typeface="Times New Roman" panose="02020603050405020304" pitchFamily="18" charset="0"/>
                <a:cs typeface="Times New Roman" panose="02020603050405020304" pitchFamily="18" charset="0"/>
              </a:rPr>
              <a:t>Distance, Dissimilarity or Similarity</a:t>
            </a:r>
          </a:p>
          <a:p>
            <a:pPr algn="ctr"/>
            <a:r>
              <a:rPr lang="en-US" sz="2400" dirty="0" smtClean="0">
                <a:solidFill>
                  <a:prstClr val="black"/>
                </a:solidFill>
                <a:latin typeface="Times New Roman" panose="02020603050405020304" pitchFamily="18" charset="0"/>
                <a:cs typeface="Times New Roman" panose="02020603050405020304" pitchFamily="18" charset="0"/>
              </a:rPr>
              <a:t> </a:t>
            </a:r>
            <a:r>
              <a:rPr lang="en-US" sz="2400" dirty="0">
                <a:solidFill>
                  <a:prstClr val="black"/>
                </a:solidFill>
                <a:latin typeface="Times New Roman" panose="02020603050405020304" pitchFamily="18" charset="0"/>
                <a:cs typeface="Times New Roman" panose="02020603050405020304" pitchFamily="18" charset="0"/>
              </a:rPr>
              <a:t>matrices </a:t>
            </a:r>
            <a:endParaRPr lang="en-US" dirty="0"/>
          </a:p>
        </p:txBody>
      </p:sp>
      <mc:AlternateContent xmlns:mc="http://schemas.openxmlformats.org/markup-compatibility/2006" xmlns:a14="http://schemas.microsoft.com/office/drawing/2010/main">
        <mc:Choice Requires="a14">
          <p:sp>
            <p:nvSpPr>
              <p:cNvPr id="6" name="Rectangle 5"/>
              <p:cNvSpPr/>
              <p:nvPr/>
            </p:nvSpPr>
            <p:spPr>
              <a:xfrm>
                <a:off x="5332569" y="2837683"/>
                <a:ext cx="1930721" cy="584775"/>
              </a:xfrm>
              <a:prstGeom prst="rect">
                <a:avLst/>
              </a:prstGeom>
            </p:spPr>
            <p:txBody>
              <a:bodyPr wrap="none">
                <a:spAutoFit/>
              </a:bodyPr>
              <a:lstStyle/>
              <a:p>
                <a:r>
                  <a:rPr lang="en-US" sz="3200" dirty="0" smtClean="0">
                    <a:solidFill>
                      <a:srgbClr val="C00000"/>
                    </a:solidFill>
                    <a:latin typeface="Times New Roman" panose="02020603050405020304" pitchFamily="18" charset="0"/>
                    <a:cs typeface="Times New Roman" panose="02020603050405020304" pitchFamily="18" charset="0"/>
                  </a:rPr>
                  <a:t>Recover </a:t>
                </a:r>
                <a14:m>
                  <m:oMath xmlns:m="http://schemas.openxmlformats.org/officeDocument/2006/math">
                    <m:r>
                      <a:rPr lang="en-US" sz="3200" i="1" dirty="0">
                        <a:solidFill>
                          <a:srgbClr val="C00000"/>
                        </a:solidFill>
                        <a:latin typeface="Cambria Math" panose="02040503050406030204" pitchFamily="18" charset="0"/>
                        <a:cs typeface="Times New Roman" panose="02020603050405020304" pitchFamily="18" charset="0"/>
                      </a:rPr>
                      <m:t>𝑋</m:t>
                    </m:r>
                  </m:oMath>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5332569" y="2837683"/>
                <a:ext cx="1930721" cy="584775"/>
              </a:xfrm>
              <a:prstGeom prst="rect">
                <a:avLst/>
              </a:prstGeom>
              <a:blipFill rotWithShape="0">
                <a:blip r:embed="rId8"/>
                <a:stretch>
                  <a:fillRect l="-8228" t="-14583" b="-31250"/>
                </a:stretch>
              </a:blipFill>
            </p:spPr>
            <p:txBody>
              <a:bodyPr/>
              <a:lstStyle/>
              <a:p>
                <a:r>
                  <a:rPr lang="en-US">
                    <a:noFill/>
                  </a:rPr>
                  <a:t> </a:t>
                </a:r>
              </a:p>
            </p:txBody>
          </p:sp>
        </mc:Fallback>
      </mc:AlternateContent>
    </p:spTree>
    <p:extLst>
      <p:ext uri="{BB962C8B-B14F-4D97-AF65-F5344CB8AC3E}">
        <p14:creationId xmlns:p14="http://schemas.microsoft.com/office/powerpoint/2010/main" val="778262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122663" y="67721"/>
                <a:ext cx="11986714" cy="1746312"/>
              </a:xfrm>
              <a:prstGeom prst="rect">
                <a:avLst/>
              </a:prstGeom>
            </p:spPr>
            <p:txBody>
              <a:bodyPr wrap="square">
                <a:spAutoFit/>
              </a:bodyPr>
              <a:lstStyle/>
              <a:p>
                <a:r>
                  <a:rPr lang="en-US" sz="2400" dirty="0" smtClean="0">
                    <a:latin typeface="Times New Roman" panose="02020603050405020304" pitchFamily="18" charset="0"/>
                    <a:cs typeface="Times New Roman" panose="02020603050405020304" pitchFamily="18" charset="0"/>
                  </a:rPr>
                  <a:t>Example 1 Given four of q-</a:t>
                </a:r>
                <a:r>
                  <a:rPr lang="en-US" sz="2400" dirty="0" err="1" smtClean="0">
                    <a:latin typeface="Times New Roman" panose="02020603050405020304" pitchFamily="18" charset="0"/>
                    <a:cs typeface="Times New Roman" panose="02020603050405020304" pitchFamily="18" charset="0"/>
                  </a:rPr>
                  <a:t>dimention</a:t>
                </a:r>
                <a:r>
                  <a:rPr lang="en-US" sz="2400" dirty="0" smtClean="0">
                    <a:latin typeface="Times New Roman" panose="02020603050405020304" pitchFamily="18" charset="0"/>
                    <a:cs typeface="Times New Roman" panose="02020603050405020304" pitchFamily="18" charset="0"/>
                  </a:rPr>
                  <a:t> points with pairwise </a:t>
                </a:r>
                <a:r>
                  <a:rPr lang="en-US" sz="2400" dirty="0" smtClean="0">
                    <a:solidFill>
                      <a:srgbClr val="0070C0"/>
                    </a:solidFill>
                    <a:latin typeface="Times New Roman" panose="02020603050405020304" pitchFamily="18" charset="0"/>
                    <a:cs typeface="Times New Roman" panose="02020603050405020304" pitchFamily="18" charset="0"/>
                  </a:rPr>
                  <a:t>distance matrix </a:t>
                </a:r>
                <a14:m>
                  <m:oMath xmlns:m="http://schemas.openxmlformats.org/officeDocument/2006/math">
                    <m:d>
                      <m:dPr>
                        <m:ctrlPr>
                          <a:rPr lang="en-US" sz="2400" i="1" smtClean="0">
                            <a:latin typeface="Cambria Math" panose="02040503050406030204" pitchFamily="18" charset="0"/>
                          </a:rPr>
                        </m:ctrlPr>
                      </m:dPr>
                      <m:e>
                        <m:m>
                          <m:mPr>
                            <m:mcs>
                              <m:mc>
                                <m:mcPr>
                                  <m:count m:val="2"/>
                                  <m:mcJc m:val="center"/>
                                </m:mcPr>
                              </m:mc>
                            </m:mcs>
                            <m:ctrlPr>
                              <a:rPr lang="en-US" sz="2400" i="1" smtClean="0">
                                <a:latin typeface="Cambria Math" panose="02040503050406030204" pitchFamily="18" charset="0"/>
                              </a:rPr>
                            </m:ctrlPr>
                          </m:mPr>
                          <m:mr>
                            <m:e>
                              <m:m>
                                <m:mPr>
                                  <m:mcs>
                                    <m:mc>
                                      <m:mcPr>
                                        <m:count m:val="2"/>
                                        <m:mcJc m:val="center"/>
                                      </m:mcPr>
                                    </m:mc>
                                  </m:mcs>
                                  <m:ctrlPr>
                                    <a:rPr lang="en-US" sz="2400" i="1" smtClean="0">
                                      <a:latin typeface="Cambria Math" panose="02040503050406030204" pitchFamily="18" charset="0"/>
                                    </a:rPr>
                                  </m:ctrlPr>
                                </m:mPr>
                                <m:mr>
                                  <m:e>
                                    <m:r>
                                      <m:rPr>
                                        <m:brk m:alnAt="7"/>
                                      </m:rPr>
                                      <a:rPr lang="en-US" sz="2400" b="0" i="1" smtClean="0">
                                        <a:latin typeface="Cambria Math" panose="02040503050406030204" pitchFamily="18" charset="0"/>
                                      </a:rPr>
                                      <m:t>0</m:t>
                                    </m:r>
                                  </m:e>
                                  <m:e>
                                    <m:r>
                                      <a:rPr lang="en-US" sz="2400" b="0" i="1" smtClean="0">
                                        <a:latin typeface="Cambria Math" panose="02040503050406030204" pitchFamily="18" charset="0"/>
                                      </a:rPr>
                                      <m:t>1</m:t>
                                    </m:r>
                                  </m:e>
                                </m:mr>
                                <m:mr>
                                  <m:e>
                                    <m:r>
                                      <a:rPr lang="en-US" sz="2400" b="0" i="1" smtClean="0">
                                        <a:latin typeface="Cambria Math" panose="02040503050406030204" pitchFamily="18" charset="0"/>
                                      </a:rPr>
                                      <m:t>1</m:t>
                                    </m:r>
                                  </m:e>
                                  <m:e>
                                    <m:r>
                                      <a:rPr lang="en-US" sz="2400" b="0" i="1" smtClean="0">
                                        <a:latin typeface="Cambria Math" panose="02040503050406030204" pitchFamily="18" charset="0"/>
                                      </a:rPr>
                                      <m:t>0</m:t>
                                    </m:r>
                                  </m:e>
                                </m:mr>
                              </m:m>
                            </m:e>
                            <m:e>
                              <m:m>
                                <m:mPr>
                                  <m:mcs>
                                    <m:mc>
                                      <m:mcPr>
                                        <m:count m:val="2"/>
                                        <m:mcJc m:val="center"/>
                                      </m:mcPr>
                                    </m:mc>
                                  </m:mcs>
                                  <m:ctrlPr>
                                    <a:rPr lang="en-US" sz="2400" i="1" smtClean="0">
                                      <a:latin typeface="Cambria Math" panose="02040503050406030204" pitchFamily="18" charset="0"/>
                                    </a:rPr>
                                  </m:ctrlPr>
                                </m:mPr>
                                <m:mr>
                                  <m:e>
                                    <m:r>
                                      <m:rPr>
                                        <m:brk m:alnAt="7"/>
                                      </m:rPr>
                                      <a:rPr lang="en-US" sz="2400" b="0" i="1" smtClean="0">
                                        <a:latin typeface="Cambria Math" panose="02040503050406030204" pitchFamily="18" charset="0"/>
                                      </a:rPr>
                                      <m:t>1</m:t>
                                    </m:r>
                                  </m:e>
                                  <m:e>
                                    <m:r>
                                      <a:rPr lang="en-US" sz="2400" b="0" i="1" smtClean="0">
                                        <a:latin typeface="Cambria Math" panose="02040503050406030204" pitchFamily="18" charset="0"/>
                                      </a:rPr>
                                      <m:t>1</m:t>
                                    </m:r>
                                  </m:e>
                                </m:mr>
                                <m:mr>
                                  <m:e>
                                    <m:r>
                                      <a:rPr lang="en-US" sz="2400" b="0" i="1" smtClean="0">
                                        <a:latin typeface="Cambria Math" panose="02040503050406030204" pitchFamily="18" charset="0"/>
                                      </a:rPr>
                                      <m:t>1</m:t>
                                    </m:r>
                                  </m:e>
                                  <m:e>
                                    <m:r>
                                      <a:rPr lang="en-US" sz="2400" b="0" i="1" smtClean="0">
                                        <a:latin typeface="Cambria Math" panose="02040503050406030204" pitchFamily="18" charset="0"/>
                                      </a:rPr>
                                      <m:t>1</m:t>
                                    </m:r>
                                  </m:e>
                                </m:mr>
                              </m:m>
                            </m:e>
                          </m:mr>
                          <m:mr>
                            <m:e>
                              <m:m>
                                <m:mPr>
                                  <m:mcs>
                                    <m:mc>
                                      <m:mcPr>
                                        <m:count m:val="2"/>
                                        <m:mcJc m:val="center"/>
                                      </m:mcPr>
                                    </m:mc>
                                  </m:mcs>
                                  <m:ctrlPr>
                                    <a:rPr lang="en-US" sz="2400" i="1" smtClean="0">
                                      <a:latin typeface="Cambria Math" panose="02040503050406030204" pitchFamily="18" charset="0"/>
                                    </a:rPr>
                                  </m:ctrlPr>
                                </m:mPr>
                                <m:mr>
                                  <m:e>
                                    <m:r>
                                      <m:rPr>
                                        <m:brk m:alnAt="7"/>
                                      </m:rPr>
                                      <a:rPr lang="en-US" sz="2400" b="0" i="1" smtClean="0">
                                        <a:latin typeface="Cambria Math" panose="02040503050406030204" pitchFamily="18" charset="0"/>
                                      </a:rPr>
                                      <m:t>1</m:t>
                                    </m:r>
                                  </m:e>
                                  <m:e>
                                    <m:r>
                                      <a:rPr lang="en-US" sz="2400" b="0" i="1" smtClean="0">
                                        <a:latin typeface="Cambria Math" panose="02040503050406030204" pitchFamily="18" charset="0"/>
                                      </a:rPr>
                                      <m:t>1</m:t>
                                    </m:r>
                                  </m:e>
                                </m:mr>
                                <m:mr>
                                  <m:e>
                                    <m:r>
                                      <a:rPr lang="en-US" sz="2400" b="0" i="1" smtClean="0">
                                        <a:latin typeface="Cambria Math" panose="02040503050406030204" pitchFamily="18" charset="0"/>
                                      </a:rPr>
                                      <m:t>1</m:t>
                                    </m:r>
                                  </m:e>
                                  <m:e>
                                    <m:r>
                                      <a:rPr lang="en-US" sz="2400" b="0" i="1" smtClean="0">
                                        <a:latin typeface="Cambria Math" panose="02040503050406030204" pitchFamily="18" charset="0"/>
                                      </a:rPr>
                                      <m:t>1</m:t>
                                    </m:r>
                                  </m:e>
                                </m:mr>
                              </m:m>
                            </m:e>
                            <m:e>
                              <m:m>
                                <m:mPr>
                                  <m:mcs>
                                    <m:mc>
                                      <m:mcPr>
                                        <m:count m:val="2"/>
                                        <m:mcJc m:val="center"/>
                                      </m:mcPr>
                                    </m:mc>
                                  </m:mcs>
                                  <m:ctrlPr>
                                    <a:rPr lang="en-US" sz="2400" i="1" smtClean="0">
                                      <a:latin typeface="Cambria Math" panose="02040503050406030204" pitchFamily="18" charset="0"/>
                                    </a:rPr>
                                  </m:ctrlPr>
                                </m:mPr>
                                <m:mr>
                                  <m:e>
                                    <m:r>
                                      <m:rPr>
                                        <m:brk m:alnAt="7"/>
                                      </m:rPr>
                                      <a:rPr lang="en-US" sz="2400" b="0" i="1" smtClean="0">
                                        <a:latin typeface="Cambria Math" panose="02040503050406030204" pitchFamily="18" charset="0"/>
                                      </a:rPr>
                                      <m:t>0</m:t>
                                    </m:r>
                                  </m:e>
                                  <m:e>
                                    <m:r>
                                      <a:rPr lang="en-US" sz="2400" b="0" i="1" smtClean="0">
                                        <a:latin typeface="Cambria Math" panose="02040503050406030204" pitchFamily="18" charset="0"/>
                                      </a:rPr>
                                      <m:t>1</m:t>
                                    </m:r>
                                  </m:e>
                                </m:mr>
                                <m:mr>
                                  <m:e>
                                    <m:r>
                                      <a:rPr lang="en-US" sz="2400" b="0" i="1" smtClean="0">
                                        <a:latin typeface="Cambria Math" panose="02040503050406030204" pitchFamily="18" charset="0"/>
                                      </a:rPr>
                                      <m:t>1</m:t>
                                    </m:r>
                                  </m:e>
                                  <m:e>
                                    <m:r>
                                      <a:rPr lang="en-US" sz="2400" b="0" i="1" smtClean="0">
                                        <a:latin typeface="Cambria Math" panose="02040503050406030204" pitchFamily="18" charset="0"/>
                                      </a:rPr>
                                      <m:t>0</m:t>
                                    </m:r>
                                  </m:e>
                                </m:mr>
                              </m:m>
                            </m:e>
                          </m:mr>
                        </m:m>
                      </m:e>
                    </m:d>
                    <m:r>
                      <a:rPr lang="en-US" sz="2400" b="0" i="0" smtClean="0">
                        <a:latin typeface="Cambria Math" panose="02040503050406030204" pitchFamily="18" charset="0"/>
                      </a:rPr>
                      <m:t>.</m:t>
                    </m:r>
                  </m:oMath>
                </a14:m>
                <a:endParaRPr lang="en-US" sz="2400" b="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Leading to the gram matrix </a:t>
                </a:r>
                <a14:m>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𝐵</m:t>
                        </m:r>
                      </m:e>
                      <m:sub>
                        <m:r>
                          <a:rPr lang="en-US" sz="2400" i="1" dirty="0" smtClean="0">
                            <a:latin typeface="Cambria Math" panose="02040503050406030204" pitchFamily="18" charset="0"/>
                          </a:rPr>
                          <m:t>4×4</m:t>
                        </m:r>
                      </m:sub>
                    </m:sSub>
                  </m:oMath>
                </a14:m>
                <a:endParaRPr lang="en-US" sz="2400" dirty="0">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22663" y="67721"/>
                <a:ext cx="11986714" cy="1746312"/>
              </a:xfrm>
              <a:prstGeom prst="rect">
                <a:avLst/>
              </a:prstGeom>
              <a:blipFill rotWithShape="0">
                <a:blip r:embed="rId2"/>
                <a:stretch>
                  <a:fillRect l="-814" b="-6969"/>
                </a:stretch>
              </a:blipFill>
            </p:spPr>
            <p:txBody>
              <a:bodyPr/>
              <a:lstStyle/>
              <a:p>
                <a:r>
                  <a:rPr lang="en-US">
                    <a:noFill/>
                  </a:rPr>
                  <a:t> </a:t>
                </a:r>
              </a:p>
            </p:txBody>
          </p:sp>
        </mc:Fallback>
      </mc:AlternateContent>
      <p:sp>
        <p:nvSpPr>
          <p:cNvPr id="8" name="Rectangle 1"/>
          <p:cNvSpPr>
            <a:spLocks noChangeArrowheads="1"/>
          </p:cNvSpPr>
          <p:nvPr/>
        </p:nvSpPr>
        <p:spPr bwMode="auto">
          <a:xfrm>
            <a:off x="5337117" y="1589735"/>
            <a:ext cx="6854883" cy="3077766"/>
          </a:xfrm>
          <a:prstGeom prst="rect">
            <a:avLst/>
          </a:prstGeom>
          <a:solidFill>
            <a:srgbClr val="FFFFFF"/>
          </a:solidFill>
          <a:ln w="28575">
            <a:solidFill>
              <a:srgbClr val="00B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smtClean="0">
                <a:ln>
                  <a:noFill/>
                </a:ln>
                <a:solidFill>
                  <a:srgbClr val="0000FF"/>
                </a:solidFill>
                <a:effectLst/>
                <a:latin typeface="Lucida Console" panose="020B0609040504020204" pitchFamily="49" charset="0"/>
              </a:rPr>
              <a:t> </a:t>
            </a:r>
            <a:r>
              <a:rPr kumimoji="0" lang="en-US" altLang="en-US" sz="2000" b="0" i="0" u="none" strike="noStrike" cap="none" normalizeH="0" baseline="0" dirty="0" err="1" smtClean="0">
                <a:ln>
                  <a:noFill/>
                </a:ln>
                <a:solidFill>
                  <a:srgbClr val="0000FF"/>
                </a:solidFill>
                <a:effectLst/>
                <a:latin typeface="Lucida Console" panose="020B0609040504020204" pitchFamily="49" charset="0"/>
              </a:rPr>
              <a:t>eigen</a:t>
            </a:r>
            <a:r>
              <a:rPr kumimoji="0" lang="en-US" altLang="en-US" sz="2000" b="0" i="0" u="none" strike="noStrike" cap="none" normalizeH="0" baseline="0" dirty="0" smtClean="0">
                <a:ln>
                  <a:noFill/>
                </a:ln>
                <a:solidFill>
                  <a:srgbClr val="0000FF"/>
                </a:solidFill>
                <a:effectLst/>
                <a:latin typeface="Lucida Console" panose="020B0609040504020204" pitchFamily="49" charset="0"/>
              </a:rPr>
              <a:t>(</a:t>
            </a:r>
            <a:r>
              <a:rPr kumimoji="0" lang="en-US" altLang="en-US" sz="2000" b="0" i="0" u="none" strike="noStrike" cap="none" normalizeH="0" baseline="0" dirty="0" err="1" smtClean="0">
                <a:ln>
                  <a:noFill/>
                </a:ln>
                <a:solidFill>
                  <a:srgbClr val="0000FF"/>
                </a:solidFill>
                <a:effectLst/>
                <a:latin typeface="Lucida Console" panose="020B0609040504020204" pitchFamily="49" charset="0"/>
              </a:rPr>
              <a:t>bij</a:t>
            </a:r>
            <a:r>
              <a:rPr kumimoji="0" lang="en-US" altLang="en-US" sz="2000" b="0" i="0" u="none" strike="noStrike" cap="none" normalizeH="0" baseline="0" dirty="0" smtClean="0">
                <a:ln>
                  <a:noFill/>
                </a:ln>
                <a:solidFill>
                  <a:srgbClr val="0000FF"/>
                </a:solidFill>
                <a:effectLst/>
                <a:latin typeface="Lucida Console" panose="020B0609040504020204" pitchFamily="49" charset="0"/>
              </a:rPr>
              <a:t>)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smtClean="0">
                <a:ln>
                  <a:noFill/>
                </a:ln>
                <a:solidFill>
                  <a:srgbClr val="000000"/>
                </a:solidFill>
                <a:effectLst/>
                <a:latin typeface="Lucida Console" panose="020B0609040504020204" pitchFamily="49" charset="0"/>
              </a:rPr>
              <a:t>$values [1] 5.000000e-01 </a:t>
            </a:r>
            <a:r>
              <a:rPr kumimoji="0" lang="en-US" altLang="en-US" sz="2000" b="0" i="0" u="none" strike="noStrike" cap="none" normalizeH="0" baseline="0" dirty="0" err="1" smtClean="0">
                <a:ln>
                  <a:noFill/>
                </a:ln>
                <a:solidFill>
                  <a:srgbClr val="000000"/>
                </a:solidFill>
                <a:effectLst/>
                <a:latin typeface="Lucida Console" panose="020B0609040504020204" pitchFamily="49" charset="0"/>
              </a:rPr>
              <a:t>5.000000e-01</a:t>
            </a:r>
            <a:r>
              <a:rPr kumimoji="0" lang="en-US" altLang="en-US" sz="20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2000" b="0" i="0" u="none" strike="noStrike" cap="none" normalizeH="0" baseline="0" dirty="0" err="1" smtClean="0">
                <a:ln>
                  <a:noFill/>
                </a:ln>
                <a:solidFill>
                  <a:srgbClr val="000000"/>
                </a:solidFill>
                <a:effectLst/>
                <a:latin typeface="Lucida Console" panose="020B0609040504020204" pitchFamily="49" charset="0"/>
              </a:rPr>
              <a:t>5.000000e-01</a:t>
            </a:r>
            <a:r>
              <a:rPr kumimoji="0" lang="en-US" altLang="en-US" sz="20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2000" b="0" i="0" u="none" strike="noStrike" cap="none" normalizeH="0" baseline="0" dirty="0" smtClean="0">
                <a:ln>
                  <a:noFill/>
                </a:ln>
                <a:solidFill>
                  <a:srgbClr val="0070C0"/>
                </a:solidFill>
                <a:effectLst/>
                <a:latin typeface="Lucida Console" panose="020B0609040504020204" pitchFamily="49" charset="0"/>
              </a:rPr>
              <a:t>3.330669e-16</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000" b="0" i="0" u="none" strike="noStrike" cap="none" normalizeH="0" baseline="0" dirty="0" smtClean="0">
              <a:ln>
                <a:noFill/>
              </a:ln>
              <a:solidFill>
                <a:srgbClr val="000000"/>
              </a:solidFill>
              <a:effectLst/>
              <a:latin typeface="Lucida Console" panose="020B0609040504020204" pitchFamily="49"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smtClean="0">
                <a:ln>
                  <a:noFill/>
                </a:ln>
                <a:solidFill>
                  <a:srgbClr val="000000"/>
                </a:solidFill>
                <a:effectLst/>
                <a:latin typeface="Lucida Console" panose="020B0609040504020204" pitchFamily="49" charset="0"/>
              </a:rPr>
              <a:t> $vectors [,1] [,2] [,3] [,4]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smtClean="0">
                <a:ln>
                  <a:noFill/>
                </a:ln>
                <a:solidFill>
                  <a:srgbClr val="000000"/>
                </a:solidFill>
                <a:effectLst/>
                <a:latin typeface="Lucida Console" panose="020B0609040504020204" pitchFamily="49" charset="0"/>
              </a:rPr>
              <a:t>[1,] 0.0000000 0.8660254 0.0000000 -0.5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smtClean="0">
                <a:ln>
                  <a:noFill/>
                </a:ln>
                <a:solidFill>
                  <a:srgbClr val="000000"/>
                </a:solidFill>
                <a:effectLst/>
                <a:latin typeface="Lucida Console" panose="020B0609040504020204" pitchFamily="49" charset="0"/>
              </a:rPr>
              <a:t>[2,] -0.2677175 -0.2886751 0.7713586 -0.5 [3,] -0.5341574 -0.2886751 -0.6175294 -0.5 [4,] 0.8018748 -0.2886751 -0.1538291 -0.5 </a:t>
            </a:r>
            <a:r>
              <a:rPr kumimoji="0" lang="en-US" altLang="en-US" sz="2000" b="0" i="0" u="none" strike="noStrike" cap="none" normalizeH="0" baseline="0" dirty="0" smtClean="0">
                <a:ln>
                  <a:noFill/>
                </a:ln>
                <a:solidFill>
                  <a:schemeClr val="tx1"/>
                </a:solidFill>
                <a:effectLst/>
              </a:rPr>
              <a:t/>
            </a:r>
            <a:br>
              <a:rPr kumimoji="0" lang="en-US" altLang="en-US" sz="2000" b="0" i="0" u="none" strike="noStrike" cap="none" normalizeH="0" baseline="0" dirty="0" smtClean="0">
                <a:ln>
                  <a:noFill/>
                </a:ln>
                <a:solidFill>
                  <a:schemeClr val="tx1"/>
                </a:solidFill>
                <a:effectLst/>
              </a:rPr>
            </a:br>
            <a:endParaRPr kumimoji="0" lang="en-US" altLang="en-US" sz="2000" b="0" i="0" u="none" strike="noStrike" cap="none" normalizeH="0" baseline="0" dirty="0" smtClean="0">
              <a:ln>
                <a:noFill/>
              </a:ln>
              <a:solidFill>
                <a:schemeClr val="tx1"/>
              </a:solidFill>
              <a:effectLst/>
              <a:latin typeface="Arial" panose="020B0604020202020204" pitchFamily="34" charset="0"/>
            </a:endParaRPr>
          </a:p>
        </p:txBody>
      </p:sp>
      <p:pic>
        <p:nvPicPr>
          <p:cNvPr id="2" name="Picture 1"/>
          <p:cNvPicPr>
            <a:picLocks noChangeAspect="1"/>
          </p:cNvPicPr>
          <p:nvPr/>
        </p:nvPicPr>
        <p:blipFill>
          <a:blip r:embed="rId3"/>
          <a:stretch>
            <a:fillRect/>
          </a:stretch>
        </p:blipFill>
        <p:spPr>
          <a:xfrm>
            <a:off x="351099" y="2082188"/>
            <a:ext cx="4749196" cy="1024217"/>
          </a:xfrm>
          <a:prstGeom prst="rect">
            <a:avLst/>
          </a:prstGeom>
        </p:spPr>
      </p:pic>
      <mc:AlternateContent xmlns:mc="http://schemas.openxmlformats.org/markup-compatibility/2006" xmlns:a14="http://schemas.microsoft.com/office/drawing/2010/main">
        <mc:Choice Requires="a14">
          <p:sp>
            <p:nvSpPr>
              <p:cNvPr id="3" name="Rectangle 2"/>
              <p:cNvSpPr/>
              <p:nvPr/>
            </p:nvSpPr>
            <p:spPr>
              <a:xfrm>
                <a:off x="114277" y="3621060"/>
                <a:ext cx="5222840" cy="1200329"/>
              </a:xfrm>
              <a:prstGeom prst="rect">
                <a:avLst/>
              </a:prstGeom>
            </p:spPr>
            <p:txBody>
              <a:bodyPr wrap="none">
                <a:spAutoFit/>
              </a:bodyPr>
              <a:lstStyle/>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Find the e</a:t>
                </a:r>
                <a14:m>
                  <m:oMath xmlns:m="http://schemas.openxmlformats.org/officeDocument/2006/math">
                    <m:r>
                      <m:rPr>
                        <m:sty m:val="p"/>
                      </m:rPr>
                      <a:rPr lang="en-US" sz="2400" dirty="0">
                        <a:latin typeface="Cambria Math" panose="02040503050406030204" pitchFamily="18" charset="0"/>
                      </a:rPr>
                      <m:t>i</m:t>
                    </m:r>
                    <m:r>
                      <m:rPr>
                        <m:sty m:val="p"/>
                      </m:rPr>
                      <a:rPr lang="en-US" sz="2400" b="0" i="0" dirty="0" smtClean="0">
                        <a:latin typeface="Cambria Math" panose="02040503050406030204" pitchFamily="18" charset="0"/>
                      </a:rPr>
                      <m:t>gen</m:t>
                    </m:r>
                    <m:r>
                      <a:rPr lang="en-US" sz="2400" b="0" i="0" dirty="0" smtClean="0">
                        <a:latin typeface="Cambria Math" panose="02040503050406030204" pitchFamily="18" charset="0"/>
                      </a:rPr>
                      <m:t> </m:t>
                    </m:r>
                    <m:r>
                      <m:rPr>
                        <m:sty m:val="p"/>
                      </m:rPr>
                      <a:rPr lang="en-US" sz="2400" b="0" i="0" dirty="0" smtClean="0">
                        <a:latin typeface="Cambria Math" panose="02040503050406030204" pitchFamily="18" charset="0"/>
                      </a:rPr>
                      <m:t>of</m:t>
                    </m:r>
                    <m:r>
                      <a:rPr lang="en-US" sz="2400" b="0" i="0" dirty="0" smtClean="0">
                        <a:latin typeface="Cambria Math" panose="02040503050406030204" pitchFamily="18" charset="0"/>
                      </a:rPr>
                      <m:t> </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𝐵</m:t>
                        </m:r>
                      </m:e>
                      <m:sub>
                        <m:r>
                          <a:rPr lang="en-US" sz="2400" i="1" dirty="0">
                            <a:latin typeface="Cambria Math" panose="02040503050406030204" pitchFamily="18" charset="0"/>
                          </a:rPr>
                          <m:t>4×4</m:t>
                        </m:r>
                      </m:sub>
                    </m:sSub>
                  </m:oMath>
                </a14:m>
                <a:endParaRPr lang="en-US" sz="24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Reproducing the data with </a:t>
                </a:r>
                <a:r>
                  <a:rPr lang="en-US" sz="2400" dirty="0" smtClean="0">
                    <a:solidFill>
                      <a:srgbClr val="0070C0"/>
                    </a:solidFill>
                    <a:latin typeface="Times New Roman" panose="02020603050405020304" pitchFamily="18" charset="0"/>
                    <a:cs typeface="Times New Roman" panose="02020603050405020304" pitchFamily="18" charset="0"/>
                  </a:rPr>
                  <a:t>lower-dims</a:t>
                </a:r>
                <a:endParaRPr lang="en-US" sz="2400" dirty="0">
                  <a:solidFill>
                    <a:srgbClr val="0070C0"/>
                  </a:solidFill>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114277" y="3621060"/>
                <a:ext cx="5222840" cy="1200329"/>
              </a:xfrm>
              <a:prstGeom prst="rect">
                <a:avLst/>
              </a:prstGeom>
              <a:blipFill rotWithShape="0">
                <a:blip r:embed="rId4"/>
                <a:stretch>
                  <a:fillRect l="-1634" t="-4061" b="-10660"/>
                </a:stretch>
              </a:blipFill>
            </p:spPr>
            <p:txBody>
              <a:bodyPr/>
              <a:lstStyle/>
              <a:p>
                <a:r>
                  <a:rPr lang="en-US">
                    <a:noFill/>
                  </a:rPr>
                  <a:t> </a:t>
                </a:r>
              </a:p>
            </p:txBody>
          </p:sp>
        </mc:Fallback>
      </mc:AlternateContent>
    </p:spTree>
    <p:extLst>
      <p:ext uri="{BB962C8B-B14F-4D97-AF65-F5344CB8AC3E}">
        <p14:creationId xmlns:p14="http://schemas.microsoft.com/office/powerpoint/2010/main" val="31633574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51099" y="67721"/>
                <a:ext cx="11512952" cy="1746312"/>
              </a:xfrm>
              <a:prstGeom prst="rect">
                <a:avLst/>
              </a:prstGeom>
            </p:spPr>
            <p:txBody>
              <a:bodyPr wrap="square">
                <a:spAutoFit/>
              </a:bodyPr>
              <a:lstStyle/>
              <a:p>
                <a:r>
                  <a:rPr lang="en-US" sz="2400" dirty="0" smtClean="0">
                    <a:latin typeface="Times New Roman" panose="02020603050405020304" pitchFamily="18" charset="0"/>
                    <a:cs typeface="Times New Roman" panose="02020603050405020304" pitchFamily="18" charset="0"/>
                  </a:rPr>
                  <a:t>Example 1 Given four of q-</a:t>
                </a:r>
                <a:r>
                  <a:rPr lang="en-US" sz="2400" dirty="0" err="1" smtClean="0">
                    <a:latin typeface="Times New Roman" panose="02020603050405020304" pitchFamily="18" charset="0"/>
                    <a:cs typeface="Times New Roman" panose="02020603050405020304" pitchFamily="18" charset="0"/>
                  </a:rPr>
                  <a:t>dimention</a:t>
                </a:r>
                <a:r>
                  <a:rPr lang="en-US" sz="2400" dirty="0" smtClean="0">
                    <a:latin typeface="Times New Roman" panose="02020603050405020304" pitchFamily="18" charset="0"/>
                    <a:cs typeface="Times New Roman" panose="02020603050405020304" pitchFamily="18" charset="0"/>
                  </a:rPr>
                  <a:t> points with pairwise </a:t>
                </a:r>
                <a:r>
                  <a:rPr lang="en-US" sz="2400" dirty="0" smtClean="0">
                    <a:solidFill>
                      <a:srgbClr val="0070C0"/>
                    </a:solidFill>
                    <a:latin typeface="Times New Roman" panose="02020603050405020304" pitchFamily="18" charset="0"/>
                    <a:cs typeface="Times New Roman" panose="02020603050405020304" pitchFamily="18" charset="0"/>
                  </a:rPr>
                  <a:t>distance matrix </a:t>
                </a:r>
                <a14:m>
                  <m:oMath xmlns:m="http://schemas.openxmlformats.org/officeDocument/2006/math">
                    <m:d>
                      <m:dPr>
                        <m:ctrlPr>
                          <a:rPr lang="en-US" sz="2400" i="1" smtClean="0">
                            <a:latin typeface="Cambria Math" panose="02040503050406030204" pitchFamily="18" charset="0"/>
                          </a:rPr>
                        </m:ctrlPr>
                      </m:dPr>
                      <m:e>
                        <m:m>
                          <m:mPr>
                            <m:mcs>
                              <m:mc>
                                <m:mcPr>
                                  <m:count m:val="2"/>
                                  <m:mcJc m:val="center"/>
                                </m:mcPr>
                              </m:mc>
                            </m:mcs>
                            <m:ctrlPr>
                              <a:rPr lang="en-US" sz="2400" i="1" smtClean="0">
                                <a:latin typeface="Cambria Math" panose="02040503050406030204" pitchFamily="18" charset="0"/>
                              </a:rPr>
                            </m:ctrlPr>
                          </m:mPr>
                          <m:mr>
                            <m:e>
                              <m:m>
                                <m:mPr>
                                  <m:mcs>
                                    <m:mc>
                                      <m:mcPr>
                                        <m:count m:val="2"/>
                                        <m:mcJc m:val="center"/>
                                      </m:mcPr>
                                    </m:mc>
                                  </m:mcs>
                                  <m:ctrlPr>
                                    <a:rPr lang="en-US" sz="2400" i="1" smtClean="0">
                                      <a:latin typeface="Cambria Math" panose="02040503050406030204" pitchFamily="18" charset="0"/>
                                    </a:rPr>
                                  </m:ctrlPr>
                                </m:mPr>
                                <m:mr>
                                  <m:e>
                                    <m:r>
                                      <m:rPr>
                                        <m:brk m:alnAt="7"/>
                                      </m:rPr>
                                      <a:rPr lang="en-US" sz="2400" b="0" i="1" smtClean="0">
                                        <a:latin typeface="Cambria Math" panose="02040503050406030204" pitchFamily="18" charset="0"/>
                                      </a:rPr>
                                      <m:t>0</m:t>
                                    </m:r>
                                  </m:e>
                                  <m:e>
                                    <m:r>
                                      <a:rPr lang="en-US" sz="2400" b="0" i="1" smtClean="0">
                                        <a:latin typeface="Cambria Math" panose="02040503050406030204" pitchFamily="18" charset="0"/>
                                      </a:rPr>
                                      <m:t>1</m:t>
                                    </m:r>
                                  </m:e>
                                </m:mr>
                                <m:mr>
                                  <m:e>
                                    <m:r>
                                      <a:rPr lang="en-US" sz="2400" b="0" i="1" smtClean="0">
                                        <a:latin typeface="Cambria Math" panose="02040503050406030204" pitchFamily="18" charset="0"/>
                                      </a:rPr>
                                      <m:t>1</m:t>
                                    </m:r>
                                  </m:e>
                                  <m:e>
                                    <m:r>
                                      <a:rPr lang="en-US" sz="2400" b="0" i="1" smtClean="0">
                                        <a:latin typeface="Cambria Math" panose="02040503050406030204" pitchFamily="18" charset="0"/>
                                      </a:rPr>
                                      <m:t>0</m:t>
                                    </m:r>
                                  </m:e>
                                </m:mr>
                              </m:m>
                            </m:e>
                            <m:e>
                              <m:m>
                                <m:mPr>
                                  <m:mcs>
                                    <m:mc>
                                      <m:mcPr>
                                        <m:count m:val="2"/>
                                        <m:mcJc m:val="center"/>
                                      </m:mcPr>
                                    </m:mc>
                                  </m:mcs>
                                  <m:ctrlPr>
                                    <a:rPr lang="en-US" sz="2400" i="1" smtClean="0">
                                      <a:latin typeface="Cambria Math" panose="02040503050406030204" pitchFamily="18" charset="0"/>
                                    </a:rPr>
                                  </m:ctrlPr>
                                </m:mPr>
                                <m:mr>
                                  <m:e>
                                    <m:r>
                                      <m:rPr>
                                        <m:brk m:alnAt="7"/>
                                      </m:rPr>
                                      <a:rPr lang="en-US" sz="2400" b="0" i="1" smtClean="0">
                                        <a:latin typeface="Cambria Math" panose="02040503050406030204" pitchFamily="18" charset="0"/>
                                      </a:rPr>
                                      <m:t>1</m:t>
                                    </m:r>
                                  </m:e>
                                  <m:e>
                                    <m:r>
                                      <a:rPr lang="en-US" sz="2400" b="0" i="1" smtClean="0">
                                        <a:latin typeface="Cambria Math" panose="02040503050406030204" pitchFamily="18" charset="0"/>
                                      </a:rPr>
                                      <m:t>1</m:t>
                                    </m:r>
                                  </m:e>
                                </m:mr>
                                <m:mr>
                                  <m:e>
                                    <m:r>
                                      <a:rPr lang="en-US" sz="2400" b="0" i="1" smtClean="0">
                                        <a:latin typeface="Cambria Math" panose="02040503050406030204" pitchFamily="18" charset="0"/>
                                      </a:rPr>
                                      <m:t>1</m:t>
                                    </m:r>
                                  </m:e>
                                  <m:e>
                                    <m:r>
                                      <a:rPr lang="en-US" sz="2400" b="0" i="1" smtClean="0">
                                        <a:latin typeface="Cambria Math" panose="02040503050406030204" pitchFamily="18" charset="0"/>
                                      </a:rPr>
                                      <m:t>1</m:t>
                                    </m:r>
                                  </m:e>
                                </m:mr>
                              </m:m>
                            </m:e>
                          </m:mr>
                          <m:mr>
                            <m:e>
                              <m:m>
                                <m:mPr>
                                  <m:mcs>
                                    <m:mc>
                                      <m:mcPr>
                                        <m:count m:val="2"/>
                                        <m:mcJc m:val="center"/>
                                      </m:mcPr>
                                    </m:mc>
                                  </m:mcs>
                                  <m:ctrlPr>
                                    <a:rPr lang="en-US" sz="2400" i="1" smtClean="0">
                                      <a:latin typeface="Cambria Math" panose="02040503050406030204" pitchFamily="18" charset="0"/>
                                    </a:rPr>
                                  </m:ctrlPr>
                                </m:mPr>
                                <m:mr>
                                  <m:e>
                                    <m:r>
                                      <m:rPr>
                                        <m:brk m:alnAt="7"/>
                                      </m:rPr>
                                      <a:rPr lang="en-US" sz="2400" b="0" i="1" smtClean="0">
                                        <a:latin typeface="Cambria Math" panose="02040503050406030204" pitchFamily="18" charset="0"/>
                                      </a:rPr>
                                      <m:t>1</m:t>
                                    </m:r>
                                  </m:e>
                                  <m:e>
                                    <m:r>
                                      <a:rPr lang="en-US" sz="2400" b="0" i="1" smtClean="0">
                                        <a:latin typeface="Cambria Math" panose="02040503050406030204" pitchFamily="18" charset="0"/>
                                      </a:rPr>
                                      <m:t>1</m:t>
                                    </m:r>
                                  </m:e>
                                </m:mr>
                                <m:mr>
                                  <m:e>
                                    <m:r>
                                      <a:rPr lang="en-US" sz="2400" b="0" i="1" smtClean="0">
                                        <a:latin typeface="Cambria Math" panose="02040503050406030204" pitchFamily="18" charset="0"/>
                                      </a:rPr>
                                      <m:t>1</m:t>
                                    </m:r>
                                  </m:e>
                                  <m:e>
                                    <m:r>
                                      <a:rPr lang="en-US" sz="2400" b="0" i="1" smtClean="0">
                                        <a:latin typeface="Cambria Math" panose="02040503050406030204" pitchFamily="18" charset="0"/>
                                      </a:rPr>
                                      <m:t>1</m:t>
                                    </m:r>
                                  </m:e>
                                </m:mr>
                              </m:m>
                            </m:e>
                            <m:e>
                              <m:m>
                                <m:mPr>
                                  <m:mcs>
                                    <m:mc>
                                      <m:mcPr>
                                        <m:count m:val="2"/>
                                        <m:mcJc m:val="center"/>
                                      </m:mcPr>
                                    </m:mc>
                                  </m:mcs>
                                  <m:ctrlPr>
                                    <a:rPr lang="en-US" sz="2400" i="1" smtClean="0">
                                      <a:latin typeface="Cambria Math" panose="02040503050406030204" pitchFamily="18" charset="0"/>
                                    </a:rPr>
                                  </m:ctrlPr>
                                </m:mPr>
                                <m:mr>
                                  <m:e>
                                    <m:r>
                                      <m:rPr>
                                        <m:brk m:alnAt="7"/>
                                      </m:rPr>
                                      <a:rPr lang="en-US" sz="2400" b="0" i="1" smtClean="0">
                                        <a:latin typeface="Cambria Math" panose="02040503050406030204" pitchFamily="18" charset="0"/>
                                      </a:rPr>
                                      <m:t>0</m:t>
                                    </m:r>
                                  </m:e>
                                  <m:e>
                                    <m:r>
                                      <a:rPr lang="en-US" sz="2400" b="0" i="1" smtClean="0">
                                        <a:latin typeface="Cambria Math" panose="02040503050406030204" pitchFamily="18" charset="0"/>
                                      </a:rPr>
                                      <m:t>1</m:t>
                                    </m:r>
                                  </m:e>
                                </m:mr>
                                <m:mr>
                                  <m:e>
                                    <m:r>
                                      <a:rPr lang="en-US" sz="2400" b="0" i="1" smtClean="0">
                                        <a:latin typeface="Cambria Math" panose="02040503050406030204" pitchFamily="18" charset="0"/>
                                      </a:rPr>
                                      <m:t>1</m:t>
                                    </m:r>
                                  </m:e>
                                  <m:e>
                                    <m:r>
                                      <a:rPr lang="en-US" sz="2400" b="0" i="1" smtClean="0">
                                        <a:latin typeface="Cambria Math" panose="02040503050406030204" pitchFamily="18" charset="0"/>
                                      </a:rPr>
                                      <m:t>0</m:t>
                                    </m:r>
                                  </m:e>
                                </m:mr>
                              </m:m>
                            </m:e>
                          </m:mr>
                        </m:m>
                      </m:e>
                    </m:d>
                    <m:r>
                      <a:rPr lang="en-US" sz="2400" b="0" i="0" smtClean="0">
                        <a:latin typeface="Cambria Math" panose="02040503050406030204" pitchFamily="18" charset="0"/>
                      </a:rPr>
                      <m:t>.</m:t>
                    </m:r>
                  </m:oMath>
                </a14:m>
                <a:endParaRPr lang="en-US" sz="2400" b="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Leading to the gram matrix </a:t>
                </a:r>
                <a14:m>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𝐵</m:t>
                        </m:r>
                      </m:e>
                      <m:sub>
                        <m:r>
                          <a:rPr lang="en-US" sz="2400" i="1" dirty="0" smtClean="0">
                            <a:latin typeface="Cambria Math" panose="02040503050406030204" pitchFamily="18" charset="0"/>
                          </a:rPr>
                          <m:t>4×4</m:t>
                        </m:r>
                      </m:sub>
                    </m:sSub>
                  </m:oMath>
                </a14:m>
                <a:endParaRPr lang="en-US" sz="2400" dirty="0">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351099" y="67721"/>
                <a:ext cx="11512952" cy="1746312"/>
              </a:xfrm>
              <a:prstGeom prst="rect">
                <a:avLst/>
              </a:prstGeom>
              <a:blipFill rotWithShape="0">
                <a:blip r:embed="rId2"/>
                <a:stretch>
                  <a:fillRect l="-847" b="-6969"/>
                </a:stretch>
              </a:blipFill>
            </p:spPr>
            <p:txBody>
              <a:bodyPr/>
              <a:lstStyle/>
              <a:p>
                <a:r>
                  <a:rPr lang="en-US">
                    <a:noFill/>
                  </a:rPr>
                  <a:t> </a:t>
                </a:r>
              </a:p>
            </p:txBody>
          </p:sp>
        </mc:Fallback>
      </mc:AlternateContent>
      <p:sp>
        <p:nvSpPr>
          <p:cNvPr id="8" name="Rectangle 1"/>
          <p:cNvSpPr>
            <a:spLocks noChangeArrowheads="1"/>
          </p:cNvSpPr>
          <p:nvPr/>
        </p:nvSpPr>
        <p:spPr bwMode="auto">
          <a:xfrm>
            <a:off x="6010275" y="1443913"/>
            <a:ext cx="6084425" cy="27699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smtClean="0">
                <a:ln>
                  <a:noFill/>
                </a:ln>
                <a:solidFill>
                  <a:srgbClr val="0000FF"/>
                </a:solidFill>
                <a:effectLst/>
                <a:latin typeface="Lucida Console" panose="020B0609040504020204" pitchFamily="49" charset="0"/>
              </a:rPr>
              <a:t>&gt; </a:t>
            </a:r>
            <a:r>
              <a:rPr kumimoji="0" lang="en-US" altLang="en-US" b="0" i="0" u="none" strike="noStrike" cap="none" normalizeH="0" baseline="0" dirty="0" err="1" smtClean="0">
                <a:ln>
                  <a:noFill/>
                </a:ln>
                <a:solidFill>
                  <a:srgbClr val="0000FF"/>
                </a:solidFill>
                <a:effectLst/>
                <a:latin typeface="Lucida Console" panose="020B0609040504020204" pitchFamily="49" charset="0"/>
              </a:rPr>
              <a:t>eigen</a:t>
            </a:r>
            <a:r>
              <a:rPr kumimoji="0" lang="en-US" altLang="en-US" b="0" i="0" u="none" strike="noStrike" cap="none" normalizeH="0" baseline="0" dirty="0" smtClean="0">
                <a:ln>
                  <a:noFill/>
                </a:ln>
                <a:solidFill>
                  <a:srgbClr val="0000FF"/>
                </a:solidFill>
                <a:effectLst/>
                <a:latin typeface="Lucida Console" panose="020B0609040504020204" pitchFamily="49" charset="0"/>
              </a:rPr>
              <a:t>(b)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smtClean="0">
                <a:ln>
                  <a:noFill/>
                </a:ln>
                <a:solidFill>
                  <a:srgbClr val="000000"/>
                </a:solidFill>
                <a:effectLst/>
                <a:latin typeface="Lucida Console" panose="020B0609040504020204" pitchFamily="49" charset="0"/>
              </a:rPr>
              <a:t>$values [1] 5.000000e-01 </a:t>
            </a:r>
            <a:r>
              <a:rPr kumimoji="0" lang="en-US" altLang="en-US" b="0" i="0" u="none" strike="noStrike" cap="none" normalizeH="0" baseline="0" dirty="0" err="1" smtClean="0">
                <a:ln>
                  <a:noFill/>
                </a:ln>
                <a:solidFill>
                  <a:srgbClr val="000000"/>
                </a:solidFill>
                <a:effectLst/>
                <a:latin typeface="Lucida Console" panose="020B0609040504020204" pitchFamily="49" charset="0"/>
              </a:rPr>
              <a:t>5.000000e-01</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0" i="0" u="none" strike="noStrike" cap="none" normalizeH="0" baseline="0" dirty="0" err="1" smtClean="0">
                <a:ln>
                  <a:noFill/>
                </a:ln>
                <a:solidFill>
                  <a:srgbClr val="000000"/>
                </a:solidFill>
                <a:effectLst/>
                <a:latin typeface="Lucida Console" panose="020B0609040504020204" pitchFamily="49" charset="0"/>
              </a:rPr>
              <a:t>5.000000e-01</a:t>
            </a:r>
            <a:r>
              <a:rPr kumimoji="0" lang="en-US" altLang="en-US" b="0" i="0" u="none" strike="noStrike" cap="none" normalizeH="0" baseline="0" dirty="0" smtClean="0">
                <a:ln>
                  <a:noFill/>
                </a:ln>
                <a:solidFill>
                  <a:srgbClr val="000000"/>
                </a:solidFill>
                <a:effectLst/>
                <a:latin typeface="Lucida Console" panose="020B0609040504020204" pitchFamily="49" charset="0"/>
              </a:rPr>
              <a:t> </a:t>
            </a:r>
            <a:r>
              <a:rPr kumimoji="0" lang="en-US" altLang="en-US" b="1" i="0" u="none" strike="noStrike" cap="none" normalizeH="0" baseline="0" dirty="0" smtClean="0">
                <a:ln>
                  <a:noFill/>
                </a:ln>
                <a:solidFill>
                  <a:srgbClr val="0070C0"/>
                </a:solidFill>
                <a:effectLst/>
                <a:latin typeface="Lucida Console" panose="020B0609040504020204" pitchFamily="49" charset="0"/>
              </a:rPr>
              <a:t>3.330669e-16</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b="0" i="0" u="none" strike="noStrike" cap="none" normalizeH="0" baseline="0" dirty="0" smtClean="0">
              <a:ln>
                <a:noFill/>
              </a:ln>
              <a:solidFill>
                <a:srgbClr val="000000"/>
              </a:solidFill>
              <a:effectLst/>
              <a:latin typeface="Lucida Console" panose="020B0609040504020204" pitchFamily="49"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smtClean="0">
                <a:ln>
                  <a:noFill/>
                </a:ln>
                <a:solidFill>
                  <a:srgbClr val="000000"/>
                </a:solidFill>
                <a:effectLst/>
                <a:latin typeface="Lucida Console" panose="020B0609040504020204" pitchFamily="49" charset="0"/>
              </a:rPr>
              <a:t> $vectors [,1] [,2] [,3] [,4]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smtClean="0">
                <a:ln>
                  <a:noFill/>
                </a:ln>
                <a:solidFill>
                  <a:srgbClr val="000000"/>
                </a:solidFill>
                <a:effectLst/>
                <a:latin typeface="Lucida Console" panose="020B0609040504020204" pitchFamily="49" charset="0"/>
              </a:rPr>
              <a:t>[1,] 0.0000000 0.8660254 0.0000000 -0.5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smtClean="0">
                <a:ln>
                  <a:noFill/>
                </a:ln>
                <a:solidFill>
                  <a:srgbClr val="000000"/>
                </a:solidFill>
                <a:effectLst/>
                <a:latin typeface="Lucida Console" panose="020B0609040504020204" pitchFamily="49" charset="0"/>
              </a:rPr>
              <a:t>[2,] -0.2677175 -0.2886751 0.7713586 -0.5 [3,] -0.5341574 -0.2886751 -0.6175294 -0.5 [4,] 0.8018748 -0.2886751 -0.1538291 -0.5 </a:t>
            </a:r>
            <a:r>
              <a:rPr kumimoji="0" lang="en-US" altLang="en-US" b="0" i="0" u="none" strike="noStrike" cap="none" normalizeH="0" baseline="0" dirty="0" smtClean="0">
                <a:ln>
                  <a:noFill/>
                </a:ln>
                <a:solidFill>
                  <a:schemeClr val="tx1"/>
                </a:solidFill>
                <a:effectLst/>
              </a:rPr>
              <a:t/>
            </a:r>
            <a:br>
              <a:rPr kumimoji="0" lang="en-US" altLang="en-US" b="0" i="0" u="none" strike="noStrike" cap="none" normalizeH="0" baseline="0" dirty="0" smtClean="0">
                <a:ln>
                  <a:noFill/>
                </a:ln>
                <a:solidFill>
                  <a:schemeClr val="tx1"/>
                </a:solidFill>
                <a:effectLst/>
              </a:rPr>
            </a:b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3" name="Rectangle 2"/>
              <p:cNvSpPr/>
              <p:nvPr/>
            </p:nvSpPr>
            <p:spPr>
              <a:xfrm>
                <a:off x="85724" y="4374147"/>
                <a:ext cx="12008975" cy="1922321"/>
              </a:xfrm>
              <a:prstGeom prst="rect">
                <a:avLst/>
              </a:prstGeom>
              <a:ln w="41275">
                <a:solidFill>
                  <a:schemeClr val="accent1"/>
                </a:solidFill>
              </a:ln>
            </p:spPr>
            <p:txBody>
              <a:bodyPr wrap="square">
                <a:spAutoFit/>
              </a:bodyPr>
              <a:lstStyle/>
              <a:p>
                <a:pPr marL="342900" lvl="0" indent="-342900">
                  <a:buFont typeface="Arial" panose="020B0604020202020204" pitchFamily="34" charset="0"/>
                  <a:buChar char="•"/>
                </a:pPr>
                <a:r>
                  <a:rPr lang="en-US" sz="2800" dirty="0">
                    <a:solidFill>
                      <a:prstClr val="black"/>
                    </a:solidFill>
                    <a:latin typeface="Times New Roman" panose="02020603050405020304" pitchFamily="18" charset="0"/>
                    <a:cs typeface="Times New Roman" panose="02020603050405020304" pitchFamily="18" charset="0"/>
                  </a:rPr>
                  <a:t>Hence </a:t>
                </a:r>
                <a14:m>
                  <m:oMath xmlns:m="http://schemas.openxmlformats.org/officeDocument/2006/math">
                    <m:r>
                      <a:rPr lang="en-US" sz="2800" i="1" dirty="0">
                        <a:solidFill>
                          <a:prstClr val="black"/>
                        </a:solidFill>
                        <a:latin typeface="Cambria Math" panose="02040503050406030204" pitchFamily="18" charset="0"/>
                        <a:cs typeface="Times New Roman" panose="02020603050405020304" pitchFamily="18" charset="0"/>
                      </a:rPr>
                      <m:t>𝐵</m:t>
                    </m:r>
                    <m:r>
                      <a:rPr lang="en-US" sz="2800" i="1" dirty="0">
                        <a:solidFill>
                          <a:prstClr val="black"/>
                        </a:solidFill>
                        <a:latin typeface="Cambria Math" panose="02040503050406030204" pitchFamily="18" charset="0"/>
                        <a:cs typeface="Times New Roman" panose="02020603050405020304" pitchFamily="18" charset="0"/>
                      </a:rPr>
                      <m:t> = </m:t>
                    </m:r>
                    <m:sSub>
                      <m:sSubPr>
                        <m:ctrlPr>
                          <a:rPr lang="en-US" sz="2800" i="1" dirty="0">
                            <a:solidFill>
                              <a:prstClr val="black"/>
                            </a:solidFill>
                            <a:latin typeface="Cambria Math" panose="02040503050406030204" pitchFamily="18" charset="0"/>
                            <a:cs typeface="Times New Roman" panose="02020603050405020304" pitchFamily="18" charset="0"/>
                          </a:rPr>
                        </m:ctrlPr>
                      </m:sSubPr>
                      <m:e>
                        <m:r>
                          <a:rPr lang="en-US" sz="2800" i="1" dirty="0">
                            <a:solidFill>
                              <a:prstClr val="black"/>
                            </a:solidFill>
                            <a:latin typeface="Cambria Math" panose="02040503050406030204" pitchFamily="18" charset="0"/>
                            <a:cs typeface="Times New Roman" panose="02020603050405020304" pitchFamily="18" charset="0"/>
                          </a:rPr>
                          <m:t>𝑉</m:t>
                        </m:r>
                      </m:e>
                      <m:sub>
                        <m:r>
                          <a:rPr lang="en-US" sz="2800" i="1" dirty="0">
                            <a:solidFill>
                              <a:prstClr val="black"/>
                            </a:solidFill>
                            <a:latin typeface="Cambria Math" panose="02040503050406030204" pitchFamily="18" charset="0"/>
                            <a:cs typeface="Times New Roman" panose="02020603050405020304" pitchFamily="18" charset="0"/>
                          </a:rPr>
                          <m:t>1</m:t>
                        </m:r>
                      </m:sub>
                    </m:sSub>
                    <m:sSub>
                      <m:sSubPr>
                        <m:ctrlPr>
                          <a:rPr lang="en-US" sz="2800" i="1" dirty="0">
                            <a:solidFill>
                              <a:prstClr val="black"/>
                            </a:solidFill>
                            <a:latin typeface="Cambria Math" panose="02040503050406030204" pitchFamily="18" charset="0"/>
                            <a:cs typeface="Times New Roman" panose="02020603050405020304" pitchFamily="18" charset="0"/>
                          </a:rPr>
                        </m:ctrlPr>
                      </m:sSubPr>
                      <m:e>
                        <m:r>
                          <m:rPr>
                            <m:sty m:val="p"/>
                          </m:rPr>
                          <a:rPr lang="en-US" sz="2800" dirty="0">
                            <a:solidFill>
                              <a:prstClr val="black"/>
                            </a:solidFill>
                            <a:latin typeface="Cambria Math" panose="02040503050406030204" pitchFamily="18" charset="0"/>
                            <a:cs typeface="Times New Roman" panose="02020603050405020304" pitchFamily="18" charset="0"/>
                          </a:rPr>
                          <m:t>Λ</m:t>
                        </m:r>
                      </m:e>
                      <m:sub>
                        <m:r>
                          <a:rPr lang="en-US" sz="2800" i="1" dirty="0">
                            <a:solidFill>
                              <a:prstClr val="black"/>
                            </a:solidFill>
                            <a:latin typeface="Cambria Math" panose="02040503050406030204" pitchFamily="18" charset="0"/>
                            <a:cs typeface="Times New Roman" panose="02020603050405020304" pitchFamily="18" charset="0"/>
                          </a:rPr>
                          <m:t>1</m:t>
                        </m:r>
                      </m:sub>
                    </m:sSub>
                    <m:sSubSup>
                      <m:sSubSupPr>
                        <m:ctrlPr>
                          <a:rPr lang="en-US" sz="2800" i="1" dirty="0">
                            <a:solidFill>
                              <a:prstClr val="black"/>
                            </a:solidFill>
                            <a:latin typeface="Cambria Math" panose="02040503050406030204" pitchFamily="18" charset="0"/>
                            <a:cs typeface="Times New Roman" panose="02020603050405020304" pitchFamily="18" charset="0"/>
                          </a:rPr>
                        </m:ctrlPr>
                      </m:sSubSupPr>
                      <m:e>
                        <m:r>
                          <a:rPr lang="en-US" sz="2800" i="1" dirty="0">
                            <a:solidFill>
                              <a:prstClr val="black"/>
                            </a:solidFill>
                            <a:latin typeface="Cambria Math" panose="02040503050406030204" pitchFamily="18" charset="0"/>
                            <a:cs typeface="Times New Roman" panose="02020603050405020304" pitchFamily="18" charset="0"/>
                          </a:rPr>
                          <m:t>𝑉</m:t>
                        </m:r>
                      </m:e>
                      <m:sub>
                        <m:r>
                          <a:rPr lang="en-US" sz="2800" i="1" dirty="0">
                            <a:solidFill>
                              <a:prstClr val="black"/>
                            </a:solidFill>
                            <a:latin typeface="Cambria Math" panose="02040503050406030204" pitchFamily="18" charset="0"/>
                            <a:cs typeface="Times New Roman" panose="02020603050405020304" pitchFamily="18" charset="0"/>
                          </a:rPr>
                          <m:t>1</m:t>
                        </m:r>
                      </m:sub>
                      <m:sup>
                        <m:r>
                          <a:rPr lang="en-US" sz="2800" i="1" dirty="0">
                            <a:solidFill>
                              <a:prstClr val="black"/>
                            </a:solidFill>
                            <a:latin typeface="Cambria Math" panose="02040503050406030204" pitchFamily="18" charset="0"/>
                            <a:cs typeface="Times New Roman" panose="02020603050405020304" pitchFamily="18" charset="0"/>
                          </a:rPr>
                          <m:t>𝑇</m:t>
                        </m:r>
                      </m:sup>
                    </m:sSubSup>
                  </m:oMath>
                </a14:m>
                <a:r>
                  <a:rPr lang="en-US" sz="2800" dirty="0">
                    <a:solidFill>
                      <a:prstClr val="black"/>
                    </a:solidFill>
                    <a:latin typeface="Times New Roman" panose="02020603050405020304" pitchFamily="18" charset="0"/>
                    <a:cs typeface="Times New Roman" panose="02020603050405020304" pitchFamily="18" charset="0"/>
                  </a:rPr>
                  <a:t>, where </a:t>
                </a:r>
                <a14:m>
                  <m:oMath xmlns:m="http://schemas.openxmlformats.org/officeDocument/2006/math">
                    <m:sSub>
                      <m:sSubPr>
                        <m:ctrlPr>
                          <a:rPr lang="en-US" sz="2800" i="1" dirty="0">
                            <a:solidFill>
                              <a:prstClr val="black"/>
                            </a:solidFill>
                            <a:latin typeface="Cambria Math" panose="02040503050406030204" pitchFamily="18" charset="0"/>
                            <a:cs typeface="Times New Roman" panose="02020603050405020304" pitchFamily="18" charset="0"/>
                          </a:rPr>
                        </m:ctrlPr>
                      </m:sSubPr>
                      <m:e>
                        <m:r>
                          <m:rPr>
                            <m:sty m:val="p"/>
                          </m:rPr>
                          <a:rPr lang="en-US" sz="2800" dirty="0">
                            <a:solidFill>
                              <a:prstClr val="black"/>
                            </a:solidFill>
                            <a:latin typeface="Cambria Math" panose="02040503050406030204" pitchFamily="18" charset="0"/>
                            <a:cs typeface="Times New Roman" panose="02020603050405020304" pitchFamily="18" charset="0"/>
                          </a:rPr>
                          <m:t>Λ</m:t>
                        </m:r>
                      </m:e>
                      <m:sub>
                        <m:r>
                          <a:rPr lang="en-US" sz="2800" i="1" dirty="0">
                            <a:solidFill>
                              <a:prstClr val="black"/>
                            </a:solidFill>
                            <a:latin typeface="Cambria Math" panose="02040503050406030204" pitchFamily="18" charset="0"/>
                            <a:cs typeface="Times New Roman" panose="02020603050405020304" pitchFamily="18" charset="0"/>
                          </a:rPr>
                          <m:t>1</m:t>
                        </m:r>
                      </m:sub>
                    </m:sSub>
                  </m:oMath>
                </a14:m>
                <a:r>
                  <a:rPr lang="en-US" sz="2800" dirty="0">
                    <a:solidFill>
                      <a:prstClr val="black"/>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800" i="1" dirty="0">
                            <a:solidFill>
                              <a:prstClr val="black"/>
                            </a:solidFill>
                            <a:latin typeface="Cambria Math" panose="02040503050406030204" pitchFamily="18" charset="0"/>
                            <a:cs typeface="Times New Roman" panose="02020603050405020304" pitchFamily="18" charset="0"/>
                          </a:rPr>
                        </m:ctrlPr>
                      </m:sSubPr>
                      <m:e>
                        <m:r>
                          <a:rPr lang="en-US" sz="2800" i="1" dirty="0">
                            <a:solidFill>
                              <a:prstClr val="black"/>
                            </a:solidFill>
                            <a:latin typeface="Cambria Math" panose="02040503050406030204" pitchFamily="18" charset="0"/>
                            <a:cs typeface="Times New Roman" panose="02020603050405020304" pitchFamily="18" charset="0"/>
                          </a:rPr>
                          <m:t>𝑉</m:t>
                        </m:r>
                      </m:e>
                      <m:sub>
                        <m:r>
                          <a:rPr lang="en-US" sz="2800" i="1" dirty="0">
                            <a:solidFill>
                              <a:prstClr val="black"/>
                            </a:solidFill>
                            <a:latin typeface="Cambria Math" panose="02040503050406030204" pitchFamily="18" charset="0"/>
                            <a:cs typeface="Times New Roman" panose="02020603050405020304" pitchFamily="18" charset="0"/>
                          </a:rPr>
                          <m:t>1</m:t>
                        </m:r>
                      </m:sub>
                    </m:sSub>
                  </m:oMath>
                </a14:m>
                <a:r>
                  <a:rPr lang="en-US" sz="2800" dirty="0">
                    <a:solidFill>
                      <a:prstClr val="black"/>
                    </a:solidFill>
                    <a:latin typeface="Times New Roman" panose="02020603050405020304" pitchFamily="18" charset="0"/>
                    <a:cs typeface="Times New Roman" panose="02020603050405020304" pitchFamily="18" charset="0"/>
                  </a:rPr>
                  <a:t> contain the </a:t>
                </a:r>
                <a:r>
                  <a:rPr lang="en-US" sz="2800" b="1" dirty="0">
                    <a:solidFill>
                      <a:srgbClr val="0070C0"/>
                    </a:solidFill>
                    <a:latin typeface="Times New Roman" panose="02020603050405020304" pitchFamily="18" charset="0"/>
                    <a:cs typeface="Times New Roman" panose="02020603050405020304" pitchFamily="18" charset="0"/>
                  </a:rPr>
                  <a:t>nonzero eigenvalues </a:t>
                </a:r>
                <a:r>
                  <a:rPr lang="en-US" sz="2800" dirty="0">
                    <a:solidFill>
                      <a:prstClr val="black"/>
                    </a:solidFill>
                    <a:latin typeface="Times New Roman" panose="02020603050405020304" pitchFamily="18" charset="0"/>
                    <a:cs typeface="Times New Roman" panose="02020603050405020304" pitchFamily="18" charset="0"/>
                  </a:rPr>
                  <a:t>and the corresponding eigenvectors. </a:t>
                </a:r>
              </a:p>
              <a:p>
                <a:pPr marL="342900" lvl="0" indent="-342900">
                  <a:buFont typeface="Arial" panose="020B0604020202020204" pitchFamily="34" charset="0"/>
                  <a:buChar char="•"/>
                </a:pPr>
                <a:endParaRPr lang="en-US" sz="2800" dirty="0">
                  <a:solidFill>
                    <a:prstClr val="black"/>
                  </a:solidFill>
                  <a:latin typeface="Times New Roman" panose="02020603050405020304" pitchFamily="18" charset="0"/>
                  <a:cs typeface="Times New Roman" panose="02020603050405020304" pitchFamily="18" charset="0"/>
                </a:endParaRPr>
              </a:p>
              <a:p>
                <a:pPr marL="342900" lvl="0" indent="-342900">
                  <a:buFont typeface="Arial" panose="020B0604020202020204" pitchFamily="34" charset="0"/>
                  <a:buChar char="•"/>
                </a:pPr>
                <a:r>
                  <a:rPr lang="en-US" sz="2800" dirty="0">
                    <a:solidFill>
                      <a:prstClr val="black"/>
                    </a:solidFill>
                    <a:latin typeface="Times New Roman" panose="02020603050405020304" pitchFamily="18" charset="0"/>
                    <a:cs typeface="Times New Roman" panose="02020603050405020304" pitchFamily="18" charset="0"/>
                  </a:rPr>
                  <a:t>Then </a:t>
                </a:r>
                <a14:m>
                  <m:oMath xmlns:m="http://schemas.openxmlformats.org/officeDocument/2006/math">
                    <m:r>
                      <a:rPr lang="en-US" sz="2800" i="1" dirty="0" smtClean="0">
                        <a:solidFill>
                          <a:srgbClr val="0070C0"/>
                        </a:solidFill>
                        <a:latin typeface="Cambria Math" panose="02040503050406030204" pitchFamily="18" charset="0"/>
                        <a:cs typeface="Times New Roman" panose="02020603050405020304" pitchFamily="18" charset="0"/>
                      </a:rPr>
                      <m:t>𝑋</m:t>
                    </m:r>
                    <m:r>
                      <a:rPr lang="en-US" sz="2800" i="1" dirty="0" smtClean="0">
                        <a:solidFill>
                          <a:srgbClr val="0070C0"/>
                        </a:solidFill>
                        <a:latin typeface="Cambria Math" panose="02040503050406030204" pitchFamily="18" charset="0"/>
                        <a:cs typeface="Times New Roman" panose="02020603050405020304" pitchFamily="18" charset="0"/>
                      </a:rPr>
                      <m:t> =</m:t>
                    </m:r>
                  </m:oMath>
                </a14:m>
                <a:r>
                  <a:rPr lang="en-US" sz="2800" dirty="0" smtClean="0">
                    <a:solidFill>
                      <a:srgbClr val="0070C0"/>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800" i="1" dirty="0">
                            <a:solidFill>
                              <a:srgbClr val="0070C0"/>
                            </a:solidFill>
                            <a:latin typeface="Cambria Math" panose="02040503050406030204" pitchFamily="18" charset="0"/>
                            <a:cs typeface="Times New Roman" panose="02020603050405020304" pitchFamily="18" charset="0"/>
                          </a:rPr>
                        </m:ctrlPr>
                      </m:sSubPr>
                      <m:e>
                        <m:r>
                          <a:rPr lang="en-US" sz="2800" i="1" dirty="0">
                            <a:solidFill>
                              <a:srgbClr val="0070C0"/>
                            </a:solidFill>
                            <a:latin typeface="Cambria Math" panose="02040503050406030204" pitchFamily="18" charset="0"/>
                            <a:cs typeface="Times New Roman" panose="02020603050405020304" pitchFamily="18" charset="0"/>
                          </a:rPr>
                          <m:t>𝑉</m:t>
                        </m:r>
                      </m:e>
                      <m:sub>
                        <m:r>
                          <a:rPr lang="en-US" sz="2800" i="1" dirty="0">
                            <a:solidFill>
                              <a:srgbClr val="0070C0"/>
                            </a:solidFill>
                            <a:latin typeface="Cambria Math" panose="02040503050406030204" pitchFamily="18" charset="0"/>
                            <a:cs typeface="Times New Roman" panose="02020603050405020304" pitchFamily="18" charset="0"/>
                          </a:rPr>
                          <m:t>1</m:t>
                        </m:r>
                      </m:sub>
                    </m:sSub>
                    <m:sSubSup>
                      <m:sSubSupPr>
                        <m:ctrlPr>
                          <a:rPr lang="en-US" sz="2800" i="1" dirty="0">
                            <a:solidFill>
                              <a:srgbClr val="0070C0"/>
                            </a:solidFill>
                            <a:latin typeface="Cambria Math" panose="02040503050406030204" pitchFamily="18" charset="0"/>
                            <a:cs typeface="Times New Roman" panose="02020603050405020304" pitchFamily="18" charset="0"/>
                          </a:rPr>
                        </m:ctrlPr>
                      </m:sSubSupPr>
                      <m:e>
                        <m:r>
                          <m:rPr>
                            <m:sty m:val="p"/>
                          </m:rPr>
                          <a:rPr lang="en-US" sz="2800" dirty="0">
                            <a:solidFill>
                              <a:srgbClr val="0070C0"/>
                            </a:solidFill>
                            <a:latin typeface="Cambria Math" panose="02040503050406030204" pitchFamily="18" charset="0"/>
                            <a:cs typeface="Times New Roman" panose="02020603050405020304" pitchFamily="18" charset="0"/>
                          </a:rPr>
                          <m:t>Λ</m:t>
                        </m:r>
                      </m:e>
                      <m:sub>
                        <m:r>
                          <a:rPr lang="en-US" sz="2800" i="1" dirty="0">
                            <a:solidFill>
                              <a:srgbClr val="0070C0"/>
                            </a:solidFill>
                            <a:latin typeface="Cambria Math" panose="02040503050406030204" pitchFamily="18" charset="0"/>
                            <a:cs typeface="Times New Roman" panose="02020603050405020304" pitchFamily="18" charset="0"/>
                          </a:rPr>
                          <m:t>1</m:t>
                        </m:r>
                      </m:sub>
                      <m:sup>
                        <m:r>
                          <a:rPr lang="en-US" sz="2800" dirty="0">
                            <a:solidFill>
                              <a:srgbClr val="0070C0"/>
                            </a:solidFill>
                            <a:latin typeface="Cambria Math" panose="02040503050406030204" pitchFamily="18" charset="0"/>
                            <a:cs typeface="Times New Roman" panose="02020603050405020304" pitchFamily="18" charset="0"/>
                          </a:rPr>
                          <m:t>1/2</m:t>
                        </m:r>
                      </m:sup>
                    </m:sSubSup>
                  </m:oMath>
                </a14:m>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85724" y="4374147"/>
                <a:ext cx="12008975" cy="1922321"/>
              </a:xfrm>
              <a:prstGeom prst="rect">
                <a:avLst/>
              </a:prstGeom>
              <a:blipFill rotWithShape="0">
                <a:blip r:embed="rId3"/>
                <a:stretch>
                  <a:fillRect l="-759" t="-2174" r="-1315" b="-5590"/>
                </a:stretch>
              </a:blipFill>
              <a:ln w="41275">
                <a:solidFill>
                  <a:schemeClr val="accent1"/>
                </a:solidFill>
              </a:ln>
            </p:spPr>
            <p:txBody>
              <a:bodyPr/>
              <a:lstStyle/>
              <a:p>
                <a:r>
                  <a:rPr lang="en-US">
                    <a:noFill/>
                  </a:rPr>
                  <a:t> </a:t>
                </a:r>
              </a:p>
            </p:txBody>
          </p:sp>
        </mc:Fallback>
      </mc:AlternateContent>
      <p:sp>
        <p:nvSpPr>
          <p:cNvPr id="5" name="Rectangle 4"/>
          <p:cNvSpPr/>
          <p:nvPr/>
        </p:nvSpPr>
        <p:spPr>
          <a:xfrm>
            <a:off x="351099" y="1974278"/>
            <a:ext cx="5197513" cy="461665"/>
          </a:xfrm>
          <a:prstGeom prst="rect">
            <a:avLst/>
          </a:prstGeom>
        </p:spPr>
        <p:txBody>
          <a:bodyPr wrap="none">
            <a:spAutoFit/>
          </a:bodyPr>
          <a:lstStyle/>
          <a:p>
            <a:pPr marL="285750" lvl="0" indent="-285750">
              <a:buFont typeface="Arial" panose="020B0604020202020204" pitchFamily="34" charset="0"/>
              <a:buChar char="•"/>
            </a:pPr>
            <a:r>
              <a:rPr lang="en-US" sz="2400" dirty="0">
                <a:solidFill>
                  <a:prstClr val="black"/>
                </a:solidFill>
                <a:latin typeface="Times New Roman" panose="02020603050405020304" pitchFamily="18" charset="0"/>
                <a:cs typeface="Times New Roman" panose="02020603050405020304" pitchFamily="18" charset="0"/>
              </a:rPr>
              <a:t>Reproducing the data with lower-dims</a:t>
            </a:r>
          </a:p>
        </p:txBody>
      </p:sp>
    </p:spTree>
    <p:extLst>
      <p:ext uri="{BB962C8B-B14F-4D97-AF65-F5344CB8AC3E}">
        <p14:creationId xmlns:p14="http://schemas.microsoft.com/office/powerpoint/2010/main" val="27414926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142755" y="122057"/>
                <a:ext cx="11512952" cy="2115644"/>
              </a:xfrm>
              <a:prstGeom prst="rect">
                <a:avLst/>
              </a:prstGeom>
            </p:spPr>
            <p:txBody>
              <a:bodyPr wrap="square">
                <a:spAutoFit/>
              </a:bodyPr>
              <a:lstStyle/>
              <a:p>
                <a:r>
                  <a:rPr lang="en-US" sz="2400" dirty="0" smtClean="0">
                    <a:solidFill>
                      <a:prstClr val="black"/>
                    </a:solidFill>
                    <a:latin typeface="Times New Roman" panose="02020603050405020304" pitchFamily="18" charset="0"/>
                    <a:cs typeface="Times New Roman" panose="02020603050405020304" pitchFamily="18" charset="0"/>
                  </a:rPr>
                  <a:t>Example 1 Given four of q-</a:t>
                </a:r>
                <a:r>
                  <a:rPr lang="en-US" sz="2400" dirty="0" err="1" smtClean="0">
                    <a:solidFill>
                      <a:prstClr val="black"/>
                    </a:solidFill>
                    <a:latin typeface="Times New Roman" panose="02020603050405020304" pitchFamily="18" charset="0"/>
                    <a:cs typeface="Times New Roman" panose="02020603050405020304" pitchFamily="18" charset="0"/>
                  </a:rPr>
                  <a:t>dimention</a:t>
                </a:r>
                <a:r>
                  <a:rPr lang="en-US" sz="2400" dirty="0" smtClean="0">
                    <a:solidFill>
                      <a:prstClr val="black"/>
                    </a:solidFill>
                    <a:latin typeface="Times New Roman" panose="02020603050405020304" pitchFamily="18" charset="0"/>
                    <a:cs typeface="Times New Roman" panose="02020603050405020304" pitchFamily="18" charset="0"/>
                  </a:rPr>
                  <a:t> points with pairwise distance matrix </a:t>
                </a:r>
                <a14:m>
                  <m:oMath xmlns:m="http://schemas.openxmlformats.org/officeDocument/2006/math">
                    <m:d>
                      <m:dPr>
                        <m:ctrlPr>
                          <a:rPr lang="en-US" sz="2400" i="1" smtClean="0">
                            <a:solidFill>
                              <a:prstClr val="black"/>
                            </a:solidFill>
                            <a:latin typeface="Cambria Math" panose="02040503050406030204" pitchFamily="18" charset="0"/>
                          </a:rPr>
                        </m:ctrlPr>
                      </m:dPr>
                      <m:e>
                        <m:m>
                          <m:mPr>
                            <m:mcs>
                              <m:mc>
                                <m:mcPr>
                                  <m:count m:val="2"/>
                                  <m:mcJc m:val="center"/>
                                </m:mcPr>
                              </m:mc>
                            </m:mcs>
                            <m:ctrlPr>
                              <a:rPr lang="en-US" sz="2400" i="1" smtClean="0">
                                <a:solidFill>
                                  <a:prstClr val="black"/>
                                </a:solidFill>
                                <a:latin typeface="Cambria Math" panose="02040503050406030204" pitchFamily="18" charset="0"/>
                              </a:rPr>
                            </m:ctrlPr>
                          </m:mPr>
                          <m:mr>
                            <m:e>
                              <m:m>
                                <m:mPr>
                                  <m:mcs>
                                    <m:mc>
                                      <m:mcPr>
                                        <m:count m:val="2"/>
                                        <m:mcJc m:val="center"/>
                                      </m:mcPr>
                                    </m:mc>
                                  </m:mcs>
                                  <m:ctrlPr>
                                    <a:rPr lang="en-US" sz="2400" i="1" smtClean="0">
                                      <a:solidFill>
                                        <a:prstClr val="black"/>
                                      </a:solidFill>
                                      <a:latin typeface="Cambria Math" panose="02040503050406030204" pitchFamily="18" charset="0"/>
                                    </a:rPr>
                                  </m:ctrlPr>
                                </m:mPr>
                                <m:mr>
                                  <m:e>
                                    <m:r>
                                      <m:rPr>
                                        <m:brk m:alnAt="7"/>
                                      </m:rPr>
                                      <a:rPr lang="en-US" sz="2400" i="1" smtClean="0">
                                        <a:solidFill>
                                          <a:prstClr val="black"/>
                                        </a:solidFill>
                                        <a:latin typeface="Cambria Math" panose="02040503050406030204" pitchFamily="18" charset="0"/>
                                      </a:rPr>
                                      <m:t>0</m:t>
                                    </m:r>
                                  </m:e>
                                  <m:e>
                                    <m:r>
                                      <a:rPr lang="en-US" sz="2400" i="1" smtClean="0">
                                        <a:solidFill>
                                          <a:prstClr val="black"/>
                                        </a:solidFill>
                                        <a:latin typeface="Cambria Math" panose="02040503050406030204" pitchFamily="18" charset="0"/>
                                      </a:rPr>
                                      <m:t>1</m:t>
                                    </m:r>
                                  </m:e>
                                </m:mr>
                                <m:mr>
                                  <m:e>
                                    <m:r>
                                      <a:rPr lang="en-US" sz="2400" i="1" smtClean="0">
                                        <a:solidFill>
                                          <a:prstClr val="black"/>
                                        </a:solidFill>
                                        <a:latin typeface="Cambria Math" panose="02040503050406030204" pitchFamily="18" charset="0"/>
                                      </a:rPr>
                                      <m:t>1</m:t>
                                    </m:r>
                                  </m:e>
                                  <m:e>
                                    <m:r>
                                      <a:rPr lang="en-US" sz="2400" i="1" smtClean="0">
                                        <a:solidFill>
                                          <a:prstClr val="black"/>
                                        </a:solidFill>
                                        <a:latin typeface="Cambria Math" panose="02040503050406030204" pitchFamily="18" charset="0"/>
                                      </a:rPr>
                                      <m:t>0</m:t>
                                    </m:r>
                                  </m:e>
                                </m:mr>
                              </m:m>
                            </m:e>
                            <m:e>
                              <m:m>
                                <m:mPr>
                                  <m:mcs>
                                    <m:mc>
                                      <m:mcPr>
                                        <m:count m:val="2"/>
                                        <m:mcJc m:val="center"/>
                                      </m:mcPr>
                                    </m:mc>
                                  </m:mcs>
                                  <m:ctrlPr>
                                    <a:rPr lang="en-US" sz="2400" i="1" smtClean="0">
                                      <a:solidFill>
                                        <a:prstClr val="black"/>
                                      </a:solidFill>
                                      <a:latin typeface="Cambria Math" panose="02040503050406030204" pitchFamily="18" charset="0"/>
                                    </a:rPr>
                                  </m:ctrlPr>
                                </m:mPr>
                                <m:mr>
                                  <m:e>
                                    <m:r>
                                      <m:rPr>
                                        <m:brk m:alnAt="7"/>
                                      </m:rPr>
                                      <a:rPr lang="en-US" sz="2400" i="1" smtClean="0">
                                        <a:solidFill>
                                          <a:prstClr val="black"/>
                                        </a:solidFill>
                                        <a:latin typeface="Cambria Math" panose="02040503050406030204" pitchFamily="18" charset="0"/>
                                      </a:rPr>
                                      <m:t>1</m:t>
                                    </m:r>
                                  </m:e>
                                  <m:e>
                                    <m:r>
                                      <a:rPr lang="en-US" sz="2400" i="1" smtClean="0">
                                        <a:solidFill>
                                          <a:prstClr val="black"/>
                                        </a:solidFill>
                                        <a:latin typeface="Cambria Math" panose="02040503050406030204" pitchFamily="18" charset="0"/>
                                      </a:rPr>
                                      <m:t>1</m:t>
                                    </m:r>
                                  </m:e>
                                </m:mr>
                                <m:mr>
                                  <m:e>
                                    <m:r>
                                      <a:rPr lang="en-US" sz="2400" i="1" smtClean="0">
                                        <a:solidFill>
                                          <a:prstClr val="black"/>
                                        </a:solidFill>
                                        <a:latin typeface="Cambria Math" panose="02040503050406030204" pitchFamily="18" charset="0"/>
                                      </a:rPr>
                                      <m:t>1</m:t>
                                    </m:r>
                                  </m:e>
                                  <m:e>
                                    <m:r>
                                      <a:rPr lang="en-US" sz="2400" i="1" smtClean="0">
                                        <a:solidFill>
                                          <a:prstClr val="black"/>
                                        </a:solidFill>
                                        <a:latin typeface="Cambria Math" panose="02040503050406030204" pitchFamily="18" charset="0"/>
                                      </a:rPr>
                                      <m:t>1</m:t>
                                    </m:r>
                                  </m:e>
                                </m:mr>
                              </m:m>
                            </m:e>
                          </m:mr>
                          <m:mr>
                            <m:e>
                              <m:m>
                                <m:mPr>
                                  <m:mcs>
                                    <m:mc>
                                      <m:mcPr>
                                        <m:count m:val="2"/>
                                        <m:mcJc m:val="center"/>
                                      </m:mcPr>
                                    </m:mc>
                                  </m:mcs>
                                  <m:ctrlPr>
                                    <a:rPr lang="en-US" sz="2400" i="1" smtClean="0">
                                      <a:solidFill>
                                        <a:prstClr val="black"/>
                                      </a:solidFill>
                                      <a:latin typeface="Cambria Math" panose="02040503050406030204" pitchFamily="18" charset="0"/>
                                    </a:rPr>
                                  </m:ctrlPr>
                                </m:mPr>
                                <m:mr>
                                  <m:e>
                                    <m:r>
                                      <m:rPr>
                                        <m:brk m:alnAt="7"/>
                                      </m:rPr>
                                      <a:rPr lang="en-US" sz="2400" i="1" smtClean="0">
                                        <a:solidFill>
                                          <a:prstClr val="black"/>
                                        </a:solidFill>
                                        <a:latin typeface="Cambria Math" panose="02040503050406030204" pitchFamily="18" charset="0"/>
                                      </a:rPr>
                                      <m:t>1</m:t>
                                    </m:r>
                                  </m:e>
                                  <m:e>
                                    <m:r>
                                      <a:rPr lang="en-US" sz="2400" i="1" smtClean="0">
                                        <a:solidFill>
                                          <a:prstClr val="black"/>
                                        </a:solidFill>
                                        <a:latin typeface="Cambria Math" panose="02040503050406030204" pitchFamily="18" charset="0"/>
                                      </a:rPr>
                                      <m:t>1</m:t>
                                    </m:r>
                                  </m:e>
                                </m:mr>
                                <m:mr>
                                  <m:e>
                                    <m:r>
                                      <a:rPr lang="en-US" sz="2400" i="1" smtClean="0">
                                        <a:solidFill>
                                          <a:prstClr val="black"/>
                                        </a:solidFill>
                                        <a:latin typeface="Cambria Math" panose="02040503050406030204" pitchFamily="18" charset="0"/>
                                      </a:rPr>
                                      <m:t>1</m:t>
                                    </m:r>
                                  </m:e>
                                  <m:e>
                                    <m:r>
                                      <a:rPr lang="en-US" sz="2400" i="1" smtClean="0">
                                        <a:solidFill>
                                          <a:prstClr val="black"/>
                                        </a:solidFill>
                                        <a:latin typeface="Cambria Math" panose="02040503050406030204" pitchFamily="18" charset="0"/>
                                      </a:rPr>
                                      <m:t>1</m:t>
                                    </m:r>
                                  </m:e>
                                </m:mr>
                              </m:m>
                            </m:e>
                            <m:e>
                              <m:m>
                                <m:mPr>
                                  <m:mcs>
                                    <m:mc>
                                      <m:mcPr>
                                        <m:count m:val="2"/>
                                        <m:mcJc m:val="center"/>
                                      </m:mcPr>
                                    </m:mc>
                                  </m:mcs>
                                  <m:ctrlPr>
                                    <a:rPr lang="en-US" sz="2400" i="1" smtClean="0">
                                      <a:solidFill>
                                        <a:prstClr val="black"/>
                                      </a:solidFill>
                                      <a:latin typeface="Cambria Math" panose="02040503050406030204" pitchFamily="18" charset="0"/>
                                    </a:rPr>
                                  </m:ctrlPr>
                                </m:mPr>
                                <m:mr>
                                  <m:e>
                                    <m:r>
                                      <m:rPr>
                                        <m:brk m:alnAt="7"/>
                                      </m:rPr>
                                      <a:rPr lang="en-US" sz="2400" i="1" smtClean="0">
                                        <a:solidFill>
                                          <a:prstClr val="black"/>
                                        </a:solidFill>
                                        <a:latin typeface="Cambria Math" panose="02040503050406030204" pitchFamily="18" charset="0"/>
                                      </a:rPr>
                                      <m:t>0</m:t>
                                    </m:r>
                                  </m:e>
                                  <m:e>
                                    <m:r>
                                      <a:rPr lang="en-US" sz="2400" i="1" smtClean="0">
                                        <a:solidFill>
                                          <a:prstClr val="black"/>
                                        </a:solidFill>
                                        <a:latin typeface="Cambria Math" panose="02040503050406030204" pitchFamily="18" charset="0"/>
                                      </a:rPr>
                                      <m:t>1</m:t>
                                    </m:r>
                                  </m:e>
                                </m:mr>
                                <m:mr>
                                  <m:e>
                                    <m:r>
                                      <a:rPr lang="en-US" sz="2400" i="1" smtClean="0">
                                        <a:solidFill>
                                          <a:prstClr val="black"/>
                                        </a:solidFill>
                                        <a:latin typeface="Cambria Math" panose="02040503050406030204" pitchFamily="18" charset="0"/>
                                      </a:rPr>
                                      <m:t>1</m:t>
                                    </m:r>
                                  </m:e>
                                  <m:e>
                                    <m:r>
                                      <a:rPr lang="en-US" sz="2400" i="1" smtClean="0">
                                        <a:solidFill>
                                          <a:prstClr val="black"/>
                                        </a:solidFill>
                                        <a:latin typeface="Cambria Math" panose="02040503050406030204" pitchFamily="18" charset="0"/>
                                      </a:rPr>
                                      <m:t>0</m:t>
                                    </m:r>
                                  </m:e>
                                </m:mr>
                              </m:m>
                            </m:e>
                          </m:mr>
                        </m:m>
                      </m:e>
                    </m:d>
                    <m:r>
                      <a:rPr lang="en-US" sz="2400" smtClean="0">
                        <a:solidFill>
                          <a:prstClr val="black"/>
                        </a:solidFill>
                        <a:latin typeface="Cambria Math" panose="02040503050406030204" pitchFamily="18" charset="0"/>
                      </a:rPr>
                      <m:t>.</m:t>
                    </m:r>
                  </m:oMath>
                </a14:m>
                <a:endParaRPr lang="en-US" sz="2400" dirty="0" smtClean="0">
                  <a:solidFill>
                    <a:prstClr val="black"/>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solidFill>
                      <a:prstClr val="black"/>
                    </a:solidFill>
                    <a:latin typeface="Times New Roman" panose="02020603050405020304" pitchFamily="18" charset="0"/>
                    <a:cs typeface="Times New Roman" panose="02020603050405020304" pitchFamily="18" charset="0"/>
                  </a:rPr>
                  <a:t>Leading to the gram matrix </a:t>
                </a:r>
                <a14:m>
                  <m:oMath xmlns:m="http://schemas.openxmlformats.org/officeDocument/2006/math">
                    <m:sSub>
                      <m:sSubPr>
                        <m:ctrlPr>
                          <a:rPr lang="en-US" sz="2400" i="1" dirty="0" smtClean="0">
                            <a:solidFill>
                              <a:prstClr val="black"/>
                            </a:solidFill>
                            <a:latin typeface="Cambria Math" panose="02040503050406030204" pitchFamily="18" charset="0"/>
                          </a:rPr>
                        </m:ctrlPr>
                      </m:sSubPr>
                      <m:e>
                        <m:r>
                          <a:rPr lang="en-US" sz="2400" i="1" dirty="0" smtClean="0">
                            <a:solidFill>
                              <a:prstClr val="black"/>
                            </a:solidFill>
                            <a:latin typeface="Cambria Math" panose="02040503050406030204" pitchFamily="18" charset="0"/>
                          </a:rPr>
                          <m:t>𝐵</m:t>
                        </m:r>
                      </m:e>
                      <m:sub>
                        <m:r>
                          <a:rPr lang="en-US" sz="2400" i="1" dirty="0" smtClean="0">
                            <a:solidFill>
                              <a:prstClr val="black"/>
                            </a:solidFill>
                            <a:latin typeface="Cambria Math" panose="02040503050406030204" pitchFamily="18" charset="0"/>
                          </a:rPr>
                          <m:t>4×4</m:t>
                        </m:r>
                      </m:sub>
                    </m:sSub>
                    <m:r>
                      <a:rPr lang="en-US" sz="2400" i="1" dirty="0" smtClean="0">
                        <a:solidFill>
                          <a:prstClr val="black"/>
                        </a:solidFill>
                        <a:latin typeface="Cambria Math" panose="02040503050406030204" pitchFamily="18" charset="0"/>
                      </a:rPr>
                      <m:t> </m:t>
                    </m:r>
                  </m:oMath>
                </a14:m>
                <a:r>
                  <a:rPr lang="en-US" sz="2400" dirty="0" smtClean="0">
                    <a:solidFill>
                      <a:prstClr val="black"/>
                    </a:solidFill>
                    <a:latin typeface="Times New Roman" panose="02020603050405020304" pitchFamily="18" charset="0"/>
                    <a:cs typeface="Times New Roman" panose="02020603050405020304" pitchFamily="18" charset="0"/>
                  </a:rPr>
                  <a:t>with eigenvalues (.5, .5, .5, 0).</a:t>
                </a:r>
              </a:p>
              <a:p>
                <a:pPr marL="342900" indent="-342900">
                  <a:buFont typeface="Arial" panose="020B0604020202020204" pitchFamily="34" charset="0"/>
                  <a:buChar char="•"/>
                </a:pPr>
                <a:r>
                  <a:rPr lang="en-US" sz="2400" dirty="0" smtClean="0">
                    <a:solidFill>
                      <a:prstClr val="black"/>
                    </a:solidFill>
                    <a:latin typeface="Times New Roman" panose="02020603050405020304" pitchFamily="18" charset="0"/>
                    <a:cs typeface="Times New Roman" panose="02020603050405020304" pitchFamily="18" charset="0"/>
                  </a:rPr>
                  <a:t>Using dimension </a:t>
                </a:r>
                <a14:m>
                  <m:oMath xmlns:m="http://schemas.openxmlformats.org/officeDocument/2006/math">
                    <m:r>
                      <a:rPr lang="en-US" sz="2400" b="1" i="1" dirty="0" smtClean="0">
                        <a:solidFill>
                          <a:srgbClr val="0070C0"/>
                        </a:solidFill>
                        <a:latin typeface="Cambria Math" panose="02040503050406030204" pitchFamily="18" charset="0"/>
                      </a:rPr>
                      <m:t>𝒎</m:t>
                    </m:r>
                    <m:r>
                      <a:rPr lang="en-US" sz="2400" b="1" i="1" dirty="0" smtClean="0">
                        <a:solidFill>
                          <a:srgbClr val="0070C0"/>
                        </a:solidFill>
                        <a:latin typeface="Cambria Math" panose="02040503050406030204" pitchFamily="18" charset="0"/>
                      </a:rPr>
                      <m:t> = </m:t>
                    </m:r>
                    <m:r>
                      <a:rPr lang="en-US" sz="2400" b="1" i="1" dirty="0" smtClean="0">
                        <a:solidFill>
                          <a:srgbClr val="0070C0"/>
                        </a:solidFill>
                        <a:latin typeface="Cambria Math" panose="02040503050406030204" pitchFamily="18" charset="0"/>
                      </a:rPr>
                      <m:t>𝟑</m:t>
                    </m:r>
                  </m:oMath>
                </a14:m>
                <a:r>
                  <a:rPr lang="en-US" sz="2400" dirty="0" smtClean="0">
                    <a:solidFill>
                      <a:prstClr val="black"/>
                    </a:solidFill>
                    <a:latin typeface="Times New Roman" panose="02020603050405020304" pitchFamily="18" charset="0"/>
                    <a:cs typeface="Times New Roman" panose="02020603050405020304" pitchFamily="18" charset="0"/>
                  </a:rPr>
                  <a:t>, we have perfectly retrieved the tetrahedron. </a:t>
                </a:r>
                <a:endParaRPr lang="en-US" sz="2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42755" y="122057"/>
                <a:ext cx="11512952" cy="2115644"/>
              </a:xfrm>
              <a:prstGeom prst="rect">
                <a:avLst/>
              </a:prstGeom>
              <a:blipFill rotWithShape="0">
                <a:blip r:embed="rId2"/>
                <a:stretch>
                  <a:fillRect l="-794" b="-5764"/>
                </a:stretch>
              </a:blipFill>
            </p:spPr>
            <p:txBody>
              <a:bodyPr/>
              <a:lstStyle/>
              <a:p>
                <a:r>
                  <a:rPr lang="en-US">
                    <a:noFill/>
                  </a:rPr>
                  <a:t> </a:t>
                </a:r>
              </a:p>
            </p:txBody>
          </p:sp>
        </mc:Fallback>
      </mc:AlternateContent>
      <p:sp>
        <p:nvSpPr>
          <p:cNvPr id="2" name="Rectangle 1"/>
          <p:cNvSpPr/>
          <p:nvPr/>
        </p:nvSpPr>
        <p:spPr>
          <a:xfrm>
            <a:off x="5262978" y="2437514"/>
            <a:ext cx="7322917" cy="1754326"/>
          </a:xfrm>
          <a:prstGeom prst="rect">
            <a:avLst/>
          </a:prstGeom>
        </p:spPr>
        <p:txBody>
          <a:bodyPr wrap="square">
            <a:spAutoFit/>
          </a:bodyPr>
          <a:lstStyle/>
          <a:p>
            <a:pPr marL="171450" indent="-171450" eaLnBrk="0" fontAlgn="base" hangingPunct="0">
              <a:spcBef>
                <a:spcPct val="0"/>
              </a:spcBef>
              <a:spcAft>
                <a:spcPct val="0"/>
              </a:spcAft>
              <a:buFont typeface="Wingdings" panose="05000000000000000000" pitchFamily="2" charset="2"/>
              <a:buChar char="Ø"/>
            </a:pPr>
            <a:r>
              <a:rPr lang="en-US" altLang="en-US" dirty="0">
                <a:solidFill>
                  <a:srgbClr val="000000"/>
                </a:solidFill>
                <a:latin typeface="Lucida Console" panose="020B0609040504020204" pitchFamily="49" charset="0"/>
              </a:rPr>
              <a:t>$vectors [,1</a:t>
            </a:r>
            <a:r>
              <a:rPr lang="en-US" altLang="en-US" dirty="0" smtClean="0">
                <a:solidFill>
                  <a:srgbClr val="000000"/>
                </a:solidFill>
                <a:latin typeface="Lucida Console" panose="020B0609040504020204" pitchFamily="49" charset="0"/>
              </a:rPr>
              <a:t>]	 </a:t>
            </a:r>
            <a:r>
              <a:rPr lang="en-US" altLang="en-US" dirty="0">
                <a:solidFill>
                  <a:srgbClr val="000000"/>
                </a:solidFill>
                <a:latin typeface="Lucida Console" panose="020B0609040504020204" pitchFamily="49" charset="0"/>
              </a:rPr>
              <a:t>[,2] </a:t>
            </a:r>
            <a:r>
              <a:rPr lang="en-US" altLang="en-US" dirty="0" smtClean="0">
                <a:solidFill>
                  <a:srgbClr val="000000"/>
                </a:solidFill>
                <a:latin typeface="Lucida Console" panose="020B0609040504020204" pitchFamily="49" charset="0"/>
              </a:rPr>
              <a:t>		[,</a:t>
            </a:r>
            <a:r>
              <a:rPr lang="en-US" altLang="en-US" dirty="0">
                <a:solidFill>
                  <a:srgbClr val="000000"/>
                </a:solidFill>
                <a:latin typeface="Lucida Console" panose="020B0609040504020204" pitchFamily="49" charset="0"/>
              </a:rPr>
              <a:t>3] </a:t>
            </a:r>
            <a:r>
              <a:rPr lang="en-US" altLang="en-US" dirty="0" smtClean="0">
                <a:solidFill>
                  <a:srgbClr val="000000"/>
                </a:solidFill>
                <a:latin typeface="Lucida Console" panose="020B0609040504020204" pitchFamily="49" charset="0"/>
              </a:rPr>
              <a:t>  [,</a:t>
            </a:r>
            <a:r>
              <a:rPr lang="en-US" altLang="en-US" dirty="0">
                <a:solidFill>
                  <a:srgbClr val="000000"/>
                </a:solidFill>
                <a:latin typeface="Lucida Console" panose="020B0609040504020204" pitchFamily="49" charset="0"/>
              </a:rPr>
              <a:t>4] </a:t>
            </a:r>
          </a:p>
          <a:p>
            <a:pPr marL="171450" indent="-171450" eaLnBrk="0" fontAlgn="base" hangingPunct="0">
              <a:spcBef>
                <a:spcPct val="0"/>
              </a:spcBef>
              <a:spcAft>
                <a:spcPct val="0"/>
              </a:spcAft>
              <a:buFont typeface="Wingdings" panose="05000000000000000000" pitchFamily="2" charset="2"/>
              <a:buChar char="Ø"/>
            </a:pPr>
            <a:r>
              <a:rPr lang="en-US" altLang="en-US" dirty="0">
                <a:solidFill>
                  <a:srgbClr val="000000"/>
                </a:solidFill>
                <a:latin typeface="Lucida Console" panose="020B0609040504020204" pitchFamily="49" charset="0"/>
              </a:rPr>
              <a:t>[1,] </a:t>
            </a:r>
            <a:r>
              <a:rPr lang="en-US" altLang="en-US" dirty="0">
                <a:solidFill>
                  <a:srgbClr val="C00000"/>
                </a:solidFill>
                <a:latin typeface="Lucida Console" panose="020B0609040504020204" pitchFamily="49" charset="0"/>
              </a:rPr>
              <a:t>0.0000000 0.8660254 0.0000000 </a:t>
            </a:r>
            <a:r>
              <a:rPr lang="en-US" altLang="en-US" dirty="0" smtClean="0">
                <a:solidFill>
                  <a:srgbClr val="000000"/>
                </a:solidFill>
                <a:latin typeface="Lucida Console" panose="020B0609040504020204" pitchFamily="49" charset="0"/>
              </a:rPr>
              <a:t>	-</a:t>
            </a:r>
            <a:r>
              <a:rPr lang="en-US" altLang="en-US" dirty="0">
                <a:solidFill>
                  <a:srgbClr val="000000"/>
                </a:solidFill>
                <a:latin typeface="Lucida Console" panose="020B0609040504020204" pitchFamily="49" charset="0"/>
              </a:rPr>
              <a:t>0.5 </a:t>
            </a:r>
          </a:p>
          <a:p>
            <a:pPr marL="171450" indent="-171450" eaLnBrk="0" fontAlgn="base" hangingPunct="0">
              <a:spcBef>
                <a:spcPct val="0"/>
              </a:spcBef>
              <a:spcAft>
                <a:spcPct val="0"/>
              </a:spcAft>
              <a:buFont typeface="Wingdings" panose="05000000000000000000" pitchFamily="2" charset="2"/>
              <a:buChar char="Ø"/>
            </a:pPr>
            <a:r>
              <a:rPr lang="en-US" altLang="en-US" dirty="0">
                <a:solidFill>
                  <a:srgbClr val="000000"/>
                </a:solidFill>
                <a:latin typeface="Lucida Console" panose="020B0609040504020204" pitchFamily="49" charset="0"/>
              </a:rPr>
              <a:t>[2,] </a:t>
            </a:r>
            <a:r>
              <a:rPr lang="en-US" altLang="en-US" dirty="0">
                <a:solidFill>
                  <a:srgbClr val="C00000"/>
                </a:solidFill>
                <a:latin typeface="Lucida Console" panose="020B0609040504020204" pitchFamily="49" charset="0"/>
              </a:rPr>
              <a:t>-0.2677175 -0.2886751 0.7713586 </a:t>
            </a:r>
            <a:r>
              <a:rPr lang="en-US" altLang="en-US" dirty="0" smtClean="0">
                <a:solidFill>
                  <a:srgbClr val="000000"/>
                </a:solidFill>
                <a:latin typeface="Lucida Console" panose="020B0609040504020204" pitchFamily="49" charset="0"/>
              </a:rPr>
              <a:t>	-0.5</a:t>
            </a:r>
          </a:p>
          <a:p>
            <a:pPr marL="171450" indent="-171450" eaLnBrk="0" fontAlgn="base" hangingPunct="0">
              <a:spcBef>
                <a:spcPct val="0"/>
              </a:spcBef>
              <a:spcAft>
                <a:spcPct val="0"/>
              </a:spcAft>
              <a:buFont typeface="Wingdings" panose="05000000000000000000" pitchFamily="2" charset="2"/>
              <a:buChar char="Ø"/>
            </a:pPr>
            <a:r>
              <a:rPr lang="en-US" altLang="en-US" dirty="0" smtClean="0">
                <a:solidFill>
                  <a:srgbClr val="000000"/>
                </a:solidFill>
                <a:latin typeface="Lucida Console" panose="020B0609040504020204" pitchFamily="49" charset="0"/>
              </a:rPr>
              <a:t>[</a:t>
            </a:r>
            <a:r>
              <a:rPr lang="en-US" altLang="en-US" dirty="0">
                <a:solidFill>
                  <a:srgbClr val="000000"/>
                </a:solidFill>
                <a:latin typeface="Lucida Console" panose="020B0609040504020204" pitchFamily="49" charset="0"/>
              </a:rPr>
              <a:t>3,] </a:t>
            </a:r>
            <a:r>
              <a:rPr lang="en-US" altLang="en-US" dirty="0">
                <a:solidFill>
                  <a:srgbClr val="C00000"/>
                </a:solidFill>
                <a:latin typeface="Lucida Console" panose="020B0609040504020204" pitchFamily="49" charset="0"/>
              </a:rPr>
              <a:t>-0.5341574 -0.2886751 -0.6175294 </a:t>
            </a:r>
            <a:r>
              <a:rPr lang="en-US" altLang="en-US" dirty="0" smtClean="0">
                <a:solidFill>
                  <a:srgbClr val="000000"/>
                </a:solidFill>
                <a:latin typeface="Lucida Console" panose="020B0609040504020204" pitchFamily="49" charset="0"/>
              </a:rPr>
              <a:t>	-</a:t>
            </a:r>
            <a:r>
              <a:rPr lang="en-US" altLang="en-US" dirty="0">
                <a:solidFill>
                  <a:srgbClr val="000000"/>
                </a:solidFill>
                <a:latin typeface="Lucida Console" panose="020B0609040504020204" pitchFamily="49" charset="0"/>
              </a:rPr>
              <a:t>0.5 </a:t>
            </a:r>
            <a:endParaRPr lang="en-US" altLang="en-US" dirty="0" smtClean="0">
              <a:solidFill>
                <a:srgbClr val="000000"/>
              </a:solidFill>
              <a:latin typeface="Lucida Console" panose="020B0609040504020204" pitchFamily="49" charset="0"/>
            </a:endParaRPr>
          </a:p>
          <a:p>
            <a:pPr marL="171450" indent="-171450" eaLnBrk="0" fontAlgn="base" hangingPunct="0">
              <a:spcBef>
                <a:spcPct val="0"/>
              </a:spcBef>
              <a:spcAft>
                <a:spcPct val="0"/>
              </a:spcAft>
              <a:buFont typeface="Wingdings" panose="05000000000000000000" pitchFamily="2" charset="2"/>
              <a:buChar char="Ø"/>
            </a:pPr>
            <a:r>
              <a:rPr lang="en-US" altLang="en-US" dirty="0" smtClean="0">
                <a:solidFill>
                  <a:srgbClr val="000000"/>
                </a:solidFill>
                <a:latin typeface="Lucida Console" panose="020B0609040504020204" pitchFamily="49" charset="0"/>
              </a:rPr>
              <a:t>[</a:t>
            </a:r>
            <a:r>
              <a:rPr lang="en-US" altLang="en-US" dirty="0">
                <a:solidFill>
                  <a:srgbClr val="000000"/>
                </a:solidFill>
                <a:latin typeface="Lucida Console" panose="020B0609040504020204" pitchFamily="49" charset="0"/>
              </a:rPr>
              <a:t>4,] </a:t>
            </a:r>
            <a:r>
              <a:rPr lang="en-US" altLang="en-US" dirty="0">
                <a:solidFill>
                  <a:srgbClr val="C00000"/>
                </a:solidFill>
                <a:latin typeface="Lucida Console" panose="020B0609040504020204" pitchFamily="49" charset="0"/>
              </a:rPr>
              <a:t>0.8018748 -0.2886751 -0.1538291 </a:t>
            </a:r>
            <a:r>
              <a:rPr lang="en-US" altLang="en-US" dirty="0" smtClean="0">
                <a:solidFill>
                  <a:srgbClr val="000000"/>
                </a:solidFill>
                <a:latin typeface="Lucida Console" panose="020B0609040504020204" pitchFamily="49" charset="0"/>
              </a:rPr>
              <a:t>	-</a:t>
            </a:r>
            <a:r>
              <a:rPr lang="en-US" altLang="en-US" dirty="0">
                <a:solidFill>
                  <a:srgbClr val="000000"/>
                </a:solidFill>
                <a:latin typeface="Lucida Console" panose="020B0609040504020204" pitchFamily="49" charset="0"/>
              </a:rPr>
              <a:t>0.5 </a:t>
            </a:r>
            <a:r>
              <a:rPr lang="en-US" altLang="en-US" dirty="0">
                <a:solidFill>
                  <a:prstClr val="black"/>
                </a:solidFill>
              </a:rPr>
              <a:t/>
            </a:r>
            <a:br>
              <a:rPr lang="en-US" altLang="en-US" dirty="0">
                <a:solidFill>
                  <a:prstClr val="black"/>
                </a:solidFill>
              </a:rPr>
            </a:br>
            <a:endParaRPr lang="en-US" dirty="0">
              <a:solidFill>
                <a:prstClr val="black"/>
              </a:solidFill>
            </a:endParaRPr>
          </a:p>
        </p:txBody>
      </p:sp>
      <mc:AlternateContent xmlns:mc="http://schemas.openxmlformats.org/markup-compatibility/2006" xmlns:a14="http://schemas.microsoft.com/office/drawing/2010/main">
        <mc:Choice Requires="a14">
          <p:sp>
            <p:nvSpPr>
              <p:cNvPr id="17" name="Rectangle 16"/>
              <p:cNvSpPr/>
              <p:nvPr/>
            </p:nvSpPr>
            <p:spPr>
              <a:xfrm>
                <a:off x="775801" y="2551045"/>
                <a:ext cx="3703321" cy="548420"/>
              </a:xfrm>
              <a:prstGeom prst="rect">
                <a:avLst/>
              </a:prstGeom>
            </p:spPr>
            <p:txBody>
              <a:bodyPr wrap="none">
                <a:spAutoFit/>
              </a:bodyPr>
              <a:lstStyle/>
              <a:p>
                <a14:m>
                  <m:oMath xmlns:m="http://schemas.openxmlformats.org/officeDocument/2006/math">
                    <m:sSubSup>
                      <m:sSubSupPr>
                        <m:ctrlPr>
                          <a:rPr lang="en-US" sz="2400" i="1" dirty="0" smtClean="0">
                            <a:solidFill>
                              <a:prstClr val="black"/>
                            </a:solidFill>
                            <a:latin typeface="Cambria Math" panose="02040503050406030204" pitchFamily="18" charset="0"/>
                            <a:cs typeface="Times New Roman" panose="02020603050405020304" pitchFamily="18" charset="0"/>
                          </a:rPr>
                        </m:ctrlPr>
                      </m:sSubSupPr>
                      <m:e>
                        <m:r>
                          <m:rPr>
                            <m:sty m:val="p"/>
                          </m:rPr>
                          <a:rPr lang="en-US" sz="2400" dirty="0">
                            <a:solidFill>
                              <a:prstClr val="black"/>
                            </a:solidFill>
                            <a:latin typeface="Cambria Math" panose="02040503050406030204" pitchFamily="18" charset="0"/>
                            <a:cs typeface="Times New Roman" panose="02020603050405020304" pitchFamily="18" charset="0"/>
                          </a:rPr>
                          <m:t>Λ</m:t>
                        </m:r>
                      </m:e>
                      <m:sub>
                        <m:r>
                          <a:rPr lang="en-US" sz="2400" i="1" dirty="0">
                            <a:solidFill>
                              <a:prstClr val="black"/>
                            </a:solidFill>
                            <a:latin typeface="Cambria Math" panose="02040503050406030204" pitchFamily="18" charset="0"/>
                            <a:cs typeface="Times New Roman" panose="02020603050405020304" pitchFamily="18" charset="0"/>
                          </a:rPr>
                          <m:t>1</m:t>
                        </m:r>
                      </m:sub>
                      <m:sup>
                        <m:r>
                          <a:rPr lang="en-US" sz="2400" dirty="0">
                            <a:solidFill>
                              <a:prstClr val="black"/>
                            </a:solidFill>
                            <a:latin typeface="Cambria Math" panose="02040503050406030204" pitchFamily="18" charset="0"/>
                            <a:cs typeface="Times New Roman" panose="02020603050405020304" pitchFamily="18" charset="0"/>
                          </a:rPr>
                          <m:t>1/2</m:t>
                        </m:r>
                      </m:sup>
                    </m:sSubSup>
                  </m:oMath>
                </a14:m>
                <a:r>
                  <a:rPr lang="en-US" sz="2400" dirty="0" smtClean="0">
                    <a:solidFill>
                      <a:prstClr val="black"/>
                    </a:solidFill>
                    <a:latin typeface="Times New Roman" panose="02020603050405020304" pitchFamily="18" charset="0"/>
                    <a:cs typeface="Times New Roman" panose="02020603050405020304" pitchFamily="18" charset="0"/>
                  </a:rPr>
                  <a:t>=</a:t>
                </a:r>
                <a:r>
                  <a:rPr lang="en-US" sz="2400" dirty="0" err="1" smtClean="0">
                    <a:solidFill>
                      <a:prstClr val="black"/>
                    </a:solidFill>
                    <a:latin typeface="Times New Roman" panose="02020603050405020304" pitchFamily="18" charset="0"/>
                    <a:cs typeface="Times New Roman" panose="02020603050405020304" pitchFamily="18" charset="0"/>
                  </a:rPr>
                  <a:t>diag</a:t>
                </a:r>
                <a:r>
                  <a:rPr lang="en-US" sz="2400" dirty="0" smtClean="0">
                    <a:solidFill>
                      <a:prstClr val="black"/>
                    </a:solidFill>
                    <a:latin typeface="Times New Roman" panose="02020603050405020304" pitchFamily="18" charset="0"/>
                    <a:cs typeface="Times New Roman" panose="02020603050405020304" pitchFamily="18" charset="0"/>
                  </a:rPr>
                  <a:t>(</a:t>
                </a:r>
                <a14:m>
                  <m:oMath xmlns:m="http://schemas.openxmlformats.org/officeDocument/2006/math">
                    <m:rad>
                      <m:radPr>
                        <m:degHide m:val="on"/>
                        <m:ctrlPr>
                          <a:rPr lang="en-US" sz="2400" i="1" dirty="0" smtClean="0">
                            <a:solidFill>
                              <a:prstClr val="black"/>
                            </a:solidFill>
                            <a:latin typeface="Cambria Math" panose="02040503050406030204" pitchFamily="18" charset="0"/>
                          </a:rPr>
                        </m:ctrlPr>
                      </m:radPr>
                      <m:deg/>
                      <m:e>
                        <m:r>
                          <a:rPr lang="en-US" sz="2400" i="1" dirty="0" smtClean="0">
                            <a:solidFill>
                              <a:prstClr val="black"/>
                            </a:solidFill>
                            <a:latin typeface="Cambria Math" panose="02040503050406030204" pitchFamily="18" charset="0"/>
                          </a:rPr>
                          <m:t>0.5</m:t>
                        </m:r>
                      </m:e>
                    </m:rad>
                    <m:r>
                      <a:rPr lang="en-US" sz="2400" i="1" dirty="0" smtClean="0">
                        <a:solidFill>
                          <a:prstClr val="black"/>
                        </a:solidFill>
                        <a:latin typeface="Cambria Math" panose="02040503050406030204" pitchFamily="18" charset="0"/>
                      </a:rPr>
                      <m:t>,</m:t>
                    </m:r>
                    <m:rad>
                      <m:radPr>
                        <m:degHide m:val="on"/>
                        <m:ctrlPr>
                          <a:rPr lang="en-US" sz="2400" i="1" dirty="0">
                            <a:solidFill>
                              <a:prstClr val="black"/>
                            </a:solidFill>
                            <a:latin typeface="Cambria Math" panose="02040503050406030204" pitchFamily="18" charset="0"/>
                          </a:rPr>
                        </m:ctrlPr>
                      </m:radPr>
                      <m:deg/>
                      <m:e>
                        <m:r>
                          <a:rPr lang="en-US" sz="2400" i="1" dirty="0">
                            <a:solidFill>
                              <a:prstClr val="black"/>
                            </a:solidFill>
                            <a:latin typeface="Cambria Math" panose="02040503050406030204" pitchFamily="18" charset="0"/>
                          </a:rPr>
                          <m:t>0.5</m:t>
                        </m:r>
                      </m:e>
                    </m:rad>
                    <m:r>
                      <a:rPr lang="en-US" sz="2400" i="1" dirty="0" smtClean="0">
                        <a:solidFill>
                          <a:prstClr val="black"/>
                        </a:solidFill>
                        <a:latin typeface="Cambria Math" panose="02040503050406030204" pitchFamily="18" charset="0"/>
                      </a:rPr>
                      <m:t>, </m:t>
                    </m:r>
                    <m:rad>
                      <m:radPr>
                        <m:degHide m:val="on"/>
                        <m:ctrlPr>
                          <a:rPr lang="en-US" sz="2400" i="1" dirty="0" smtClean="0">
                            <a:solidFill>
                              <a:prstClr val="black"/>
                            </a:solidFill>
                            <a:latin typeface="Cambria Math" panose="02040503050406030204" pitchFamily="18" charset="0"/>
                          </a:rPr>
                        </m:ctrlPr>
                      </m:radPr>
                      <m:deg/>
                      <m:e>
                        <m:r>
                          <a:rPr lang="en-US" sz="2400" i="1" dirty="0" smtClean="0">
                            <a:solidFill>
                              <a:prstClr val="black"/>
                            </a:solidFill>
                            <a:latin typeface="Cambria Math" panose="02040503050406030204" pitchFamily="18" charset="0"/>
                          </a:rPr>
                          <m:t>0.5</m:t>
                        </m:r>
                        <m:r>
                          <a:rPr lang="en-US" sz="2400" b="0" i="1" dirty="0" smtClean="0">
                            <a:solidFill>
                              <a:prstClr val="black"/>
                            </a:solidFill>
                            <a:latin typeface="Cambria Math" panose="02040503050406030204" pitchFamily="18" charset="0"/>
                          </a:rPr>
                          <m:t>)</m:t>
                        </m:r>
                      </m:e>
                    </m:rad>
                  </m:oMath>
                </a14:m>
                <a:endParaRPr lang="en-US" sz="2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17" name="Rectangle 16"/>
              <p:cNvSpPr>
                <a:spLocks noRot="1" noChangeAspect="1" noMove="1" noResize="1" noEditPoints="1" noAdjustHandles="1" noChangeArrowheads="1" noChangeShapeType="1" noTextEdit="1"/>
              </p:cNvSpPr>
              <p:nvPr/>
            </p:nvSpPr>
            <p:spPr>
              <a:xfrm>
                <a:off x="775801" y="2551045"/>
                <a:ext cx="3703321" cy="548420"/>
              </a:xfrm>
              <a:prstGeom prst="rect">
                <a:avLst/>
              </a:prstGeom>
              <a:blipFill rotWithShape="0">
                <a:blip r:embed="rId3"/>
                <a:stretch>
                  <a:fillRect b="-2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775801" y="3477475"/>
                <a:ext cx="1954638" cy="6244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cs typeface="Times New Roman" panose="02020603050405020304" pitchFamily="18" charset="0"/>
                        </a:rPr>
                        <m:t>𝑋</m:t>
                      </m:r>
                      <m:r>
                        <a:rPr lang="en-US" sz="2800" i="1" dirty="0" smtClean="0">
                          <a:solidFill>
                            <a:prstClr val="black"/>
                          </a:solidFill>
                          <a:latin typeface="Cambria Math" panose="02040503050406030204" pitchFamily="18" charset="0"/>
                          <a:cs typeface="Times New Roman" panose="02020603050405020304" pitchFamily="18" charset="0"/>
                        </a:rPr>
                        <m:t>=</m:t>
                      </m:r>
                      <m:sSub>
                        <m:sSubPr>
                          <m:ctrlPr>
                            <a:rPr lang="en-US" sz="2800" i="1" dirty="0">
                              <a:solidFill>
                                <a:prstClr val="black"/>
                              </a:solidFill>
                              <a:latin typeface="Cambria Math" panose="02040503050406030204" pitchFamily="18" charset="0"/>
                              <a:cs typeface="Times New Roman" panose="02020603050405020304" pitchFamily="18" charset="0"/>
                            </a:rPr>
                          </m:ctrlPr>
                        </m:sSubPr>
                        <m:e>
                          <m:r>
                            <a:rPr lang="en-US" sz="2800" i="1" dirty="0">
                              <a:solidFill>
                                <a:prstClr val="black"/>
                              </a:solidFill>
                              <a:latin typeface="Cambria Math" panose="02040503050406030204" pitchFamily="18" charset="0"/>
                              <a:cs typeface="Times New Roman" panose="02020603050405020304" pitchFamily="18" charset="0"/>
                            </a:rPr>
                            <m:t>𝑉</m:t>
                          </m:r>
                        </m:e>
                        <m:sub>
                          <m:r>
                            <a:rPr lang="en-US" sz="2800" i="1" dirty="0">
                              <a:solidFill>
                                <a:prstClr val="black"/>
                              </a:solidFill>
                              <a:latin typeface="Cambria Math" panose="02040503050406030204" pitchFamily="18" charset="0"/>
                              <a:cs typeface="Times New Roman" panose="02020603050405020304" pitchFamily="18" charset="0"/>
                            </a:rPr>
                            <m:t>1</m:t>
                          </m:r>
                        </m:sub>
                      </m:sSub>
                      <m:sSubSup>
                        <m:sSubSupPr>
                          <m:ctrlPr>
                            <a:rPr lang="en-US" sz="2800" i="1" dirty="0">
                              <a:solidFill>
                                <a:prstClr val="black"/>
                              </a:solidFill>
                              <a:latin typeface="Cambria Math" panose="02040503050406030204" pitchFamily="18" charset="0"/>
                              <a:cs typeface="Times New Roman" panose="02020603050405020304" pitchFamily="18" charset="0"/>
                            </a:rPr>
                          </m:ctrlPr>
                        </m:sSubSupPr>
                        <m:e>
                          <m:r>
                            <m:rPr>
                              <m:sty m:val="p"/>
                            </m:rPr>
                            <a:rPr lang="en-US" sz="2800" dirty="0">
                              <a:solidFill>
                                <a:prstClr val="black"/>
                              </a:solidFill>
                              <a:latin typeface="Cambria Math" panose="02040503050406030204" pitchFamily="18" charset="0"/>
                              <a:cs typeface="Times New Roman" panose="02020603050405020304" pitchFamily="18" charset="0"/>
                            </a:rPr>
                            <m:t>Λ</m:t>
                          </m:r>
                        </m:e>
                        <m:sub>
                          <m:r>
                            <a:rPr lang="en-US" sz="2800" i="1" dirty="0">
                              <a:solidFill>
                                <a:prstClr val="black"/>
                              </a:solidFill>
                              <a:latin typeface="Cambria Math" panose="02040503050406030204" pitchFamily="18" charset="0"/>
                              <a:cs typeface="Times New Roman" panose="02020603050405020304" pitchFamily="18" charset="0"/>
                            </a:rPr>
                            <m:t>1</m:t>
                          </m:r>
                        </m:sub>
                        <m:sup>
                          <m:r>
                            <a:rPr lang="en-US" sz="2800" dirty="0">
                              <a:solidFill>
                                <a:prstClr val="black"/>
                              </a:solidFill>
                              <a:latin typeface="Cambria Math" panose="02040503050406030204" pitchFamily="18" charset="0"/>
                              <a:cs typeface="Times New Roman" panose="02020603050405020304" pitchFamily="18" charset="0"/>
                            </a:rPr>
                            <m:t>1/2</m:t>
                          </m:r>
                        </m:sup>
                      </m:sSubSup>
                    </m:oMath>
                  </m:oMathPara>
                </a14:m>
                <a:endParaRPr lang="en-US" dirty="0">
                  <a:solidFill>
                    <a:prstClr val="black"/>
                  </a:solidFill>
                </a:endParaRPr>
              </a:p>
            </p:txBody>
          </p:sp>
        </mc:Choice>
        <mc:Fallback xmlns="">
          <p:sp>
            <p:nvSpPr>
              <p:cNvPr id="18" name="Rectangle 17"/>
              <p:cNvSpPr>
                <a:spLocks noRot="1" noChangeAspect="1" noMove="1" noResize="1" noEditPoints="1" noAdjustHandles="1" noChangeArrowheads="1" noChangeShapeType="1" noTextEdit="1"/>
              </p:cNvSpPr>
              <p:nvPr/>
            </p:nvSpPr>
            <p:spPr>
              <a:xfrm>
                <a:off x="775801" y="3477475"/>
                <a:ext cx="1954638" cy="624402"/>
              </a:xfrm>
              <a:prstGeom prst="rect">
                <a:avLst/>
              </a:prstGeom>
              <a:blipFill rotWithShape="0">
                <a:blip r:embed="rId4"/>
                <a:stretch>
                  <a:fillRect/>
                </a:stretch>
              </a:blipFill>
            </p:spPr>
            <p:txBody>
              <a:bodyPr/>
              <a:lstStyle/>
              <a:p>
                <a:r>
                  <a:rPr lang="en-US">
                    <a:noFill/>
                  </a:rPr>
                  <a:t> </a:t>
                </a:r>
              </a:p>
            </p:txBody>
          </p:sp>
        </mc:Fallback>
      </mc:AlternateContent>
      <p:sp>
        <p:nvSpPr>
          <p:cNvPr id="3" name="Rectangle 2"/>
          <p:cNvSpPr/>
          <p:nvPr/>
        </p:nvSpPr>
        <p:spPr>
          <a:xfrm>
            <a:off x="625910" y="4305371"/>
            <a:ext cx="6806092" cy="954107"/>
          </a:xfrm>
          <a:prstGeom prst="rect">
            <a:avLst/>
          </a:prstGeom>
          <a:ln w="31750">
            <a:solidFill>
              <a:schemeClr val="accent1"/>
            </a:solidFill>
          </a:ln>
        </p:spPr>
        <p:txBody>
          <a:bodyPr wrap="square">
            <a:spAutoFit/>
          </a:bodyPr>
          <a:lstStyle/>
          <a:p>
            <a:pPr marL="457200" lvl="0" indent="-457200">
              <a:buFont typeface="Wingdings" panose="05000000000000000000" pitchFamily="2" charset="2"/>
              <a:buChar char="Ø"/>
            </a:pPr>
            <a:r>
              <a:rPr lang="en-US" sz="2800" dirty="0" smtClean="0">
                <a:solidFill>
                  <a:srgbClr val="0070C0"/>
                </a:solidFill>
              </a:rPr>
              <a:t>lambda_1</a:t>
            </a:r>
            <a:r>
              <a:rPr lang="en-US" sz="2800" dirty="0">
                <a:solidFill>
                  <a:srgbClr val="0070C0"/>
                </a:solidFill>
              </a:rPr>
              <a:t>&lt;-</a:t>
            </a:r>
            <a:r>
              <a:rPr lang="en-US" sz="2800" dirty="0" err="1" smtClean="0">
                <a:solidFill>
                  <a:srgbClr val="0070C0"/>
                </a:solidFill>
              </a:rPr>
              <a:t>diag</a:t>
            </a:r>
            <a:r>
              <a:rPr lang="en-US" sz="2800" dirty="0" smtClean="0">
                <a:solidFill>
                  <a:srgbClr val="0070C0"/>
                </a:solidFill>
              </a:rPr>
              <a:t>(</a:t>
            </a:r>
            <a:r>
              <a:rPr lang="en-US" sz="2800" dirty="0" err="1" smtClean="0">
                <a:solidFill>
                  <a:srgbClr val="0070C0"/>
                </a:solidFill>
              </a:rPr>
              <a:t>sqrt</a:t>
            </a:r>
            <a:r>
              <a:rPr lang="en-US" sz="2800" dirty="0" smtClean="0">
                <a:solidFill>
                  <a:srgbClr val="0070C0"/>
                </a:solidFill>
              </a:rPr>
              <a:t>(</a:t>
            </a:r>
            <a:r>
              <a:rPr lang="en-US" sz="2800" dirty="0" err="1" smtClean="0">
                <a:solidFill>
                  <a:srgbClr val="0070C0"/>
                </a:solidFill>
              </a:rPr>
              <a:t>e$values</a:t>
            </a:r>
            <a:r>
              <a:rPr lang="en-US" sz="2800" dirty="0" smtClean="0">
                <a:solidFill>
                  <a:srgbClr val="0070C0"/>
                </a:solidFill>
              </a:rPr>
              <a:t>[1:3]))</a:t>
            </a:r>
          </a:p>
          <a:p>
            <a:pPr marL="457200" lvl="0" indent="-457200">
              <a:buFont typeface="Wingdings" panose="05000000000000000000" pitchFamily="2" charset="2"/>
              <a:buChar char="Ø"/>
            </a:pPr>
            <a:r>
              <a:rPr lang="en-US" sz="2800" dirty="0" smtClean="0">
                <a:solidFill>
                  <a:srgbClr val="C00000"/>
                </a:solidFill>
              </a:rPr>
              <a:t>x</a:t>
            </a:r>
            <a:r>
              <a:rPr lang="en-US" sz="2800" dirty="0">
                <a:solidFill>
                  <a:srgbClr val="C00000"/>
                </a:solidFill>
              </a:rPr>
              <a:t>&lt;-</a:t>
            </a:r>
            <a:r>
              <a:rPr lang="en-US" sz="2800" dirty="0" err="1" smtClean="0">
                <a:solidFill>
                  <a:srgbClr val="C00000"/>
                </a:solidFill>
              </a:rPr>
              <a:t>e$vectors</a:t>
            </a:r>
            <a:r>
              <a:rPr lang="en-US" sz="2800" dirty="0" smtClean="0">
                <a:solidFill>
                  <a:srgbClr val="C00000"/>
                </a:solidFill>
              </a:rPr>
              <a:t>[,1:3]%*%</a:t>
            </a:r>
            <a:r>
              <a:rPr lang="en-US" sz="2800" dirty="0">
                <a:solidFill>
                  <a:srgbClr val="C00000"/>
                </a:solidFill>
              </a:rPr>
              <a:t>lambda_1</a:t>
            </a:r>
          </a:p>
        </p:txBody>
      </p:sp>
    </p:spTree>
    <p:extLst>
      <p:ext uri="{BB962C8B-B14F-4D97-AF65-F5344CB8AC3E}">
        <p14:creationId xmlns:p14="http://schemas.microsoft.com/office/powerpoint/2010/main" val="95519764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142755" y="122057"/>
                <a:ext cx="11512952" cy="2115644"/>
              </a:xfrm>
              <a:prstGeom prst="rect">
                <a:avLst/>
              </a:prstGeom>
            </p:spPr>
            <p:txBody>
              <a:bodyPr wrap="square">
                <a:spAutoFit/>
              </a:bodyPr>
              <a:lstStyle/>
              <a:p>
                <a:r>
                  <a:rPr lang="en-US" sz="2400" dirty="0" smtClean="0">
                    <a:solidFill>
                      <a:prstClr val="black"/>
                    </a:solidFill>
                    <a:latin typeface="Times New Roman" panose="02020603050405020304" pitchFamily="18" charset="0"/>
                    <a:cs typeface="Times New Roman" panose="02020603050405020304" pitchFamily="18" charset="0"/>
                  </a:rPr>
                  <a:t>Example 1 Given four of q-</a:t>
                </a:r>
                <a:r>
                  <a:rPr lang="en-US" sz="2400" dirty="0" err="1" smtClean="0">
                    <a:solidFill>
                      <a:prstClr val="black"/>
                    </a:solidFill>
                    <a:latin typeface="Times New Roman" panose="02020603050405020304" pitchFamily="18" charset="0"/>
                    <a:cs typeface="Times New Roman" panose="02020603050405020304" pitchFamily="18" charset="0"/>
                  </a:rPr>
                  <a:t>dimention</a:t>
                </a:r>
                <a:r>
                  <a:rPr lang="en-US" sz="2400" dirty="0" smtClean="0">
                    <a:solidFill>
                      <a:prstClr val="black"/>
                    </a:solidFill>
                    <a:latin typeface="Times New Roman" panose="02020603050405020304" pitchFamily="18" charset="0"/>
                    <a:cs typeface="Times New Roman" panose="02020603050405020304" pitchFamily="18" charset="0"/>
                  </a:rPr>
                  <a:t> points with pairwise distance matrix </a:t>
                </a:r>
                <a14:m>
                  <m:oMath xmlns:m="http://schemas.openxmlformats.org/officeDocument/2006/math">
                    <m:d>
                      <m:dPr>
                        <m:ctrlPr>
                          <a:rPr lang="en-US" sz="2400" i="1" smtClean="0">
                            <a:solidFill>
                              <a:prstClr val="black"/>
                            </a:solidFill>
                            <a:latin typeface="Cambria Math" panose="02040503050406030204" pitchFamily="18" charset="0"/>
                          </a:rPr>
                        </m:ctrlPr>
                      </m:dPr>
                      <m:e>
                        <m:m>
                          <m:mPr>
                            <m:mcs>
                              <m:mc>
                                <m:mcPr>
                                  <m:count m:val="2"/>
                                  <m:mcJc m:val="center"/>
                                </m:mcPr>
                              </m:mc>
                            </m:mcs>
                            <m:ctrlPr>
                              <a:rPr lang="en-US" sz="2400" i="1" smtClean="0">
                                <a:solidFill>
                                  <a:prstClr val="black"/>
                                </a:solidFill>
                                <a:latin typeface="Cambria Math" panose="02040503050406030204" pitchFamily="18" charset="0"/>
                              </a:rPr>
                            </m:ctrlPr>
                          </m:mPr>
                          <m:mr>
                            <m:e>
                              <m:m>
                                <m:mPr>
                                  <m:mcs>
                                    <m:mc>
                                      <m:mcPr>
                                        <m:count m:val="2"/>
                                        <m:mcJc m:val="center"/>
                                      </m:mcPr>
                                    </m:mc>
                                  </m:mcs>
                                  <m:ctrlPr>
                                    <a:rPr lang="en-US" sz="2400" i="1" smtClean="0">
                                      <a:solidFill>
                                        <a:prstClr val="black"/>
                                      </a:solidFill>
                                      <a:latin typeface="Cambria Math" panose="02040503050406030204" pitchFamily="18" charset="0"/>
                                    </a:rPr>
                                  </m:ctrlPr>
                                </m:mPr>
                                <m:mr>
                                  <m:e>
                                    <m:r>
                                      <m:rPr>
                                        <m:brk m:alnAt="7"/>
                                      </m:rPr>
                                      <a:rPr lang="en-US" sz="2400" i="1" smtClean="0">
                                        <a:solidFill>
                                          <a:prstClr val="black"/>
                                        </a:solidFill>
                                        <a:latin typeface="Cambria Math" panose="02040503050406030204" pitchFamily="18" charset="0"/>
                                      </a:rPr>
                                      <m:t>0</m:t>
                                    </m:r>
                                  </m:e>
                                  <m:e>
                                    <m:r>
                                      <a:rPr lang="en-US" sz="2400" i="1" smtClean="0">
                                        <a:solidFill>
                                          <a:prstClr val="black"/>
                                        </a:solidFill>
                                        <a:latin typeface="Cambria Math" panose="02040503050406030204" pitchFamily="18" charset="0"/>
                                      </a:rPr>
                                      <m:t>1</m:t>
                                    </m:r>
                                  </m:e>
                                </m:mr>
                                <m:mr>
                                  <m:e>
                                    <m:r>
                                      <a:rPr lang="en-US" sz="2400" i="1" smtClean="0">
                                        <a:solidFill>
                                          <a:prstClr val="black"/>
                                        </a:solidFill>
                                        <a:latin typeface="Cambria Math" panose="02040503050406030204" pitchFamily="18" charset="0"/>
                                      </a:rPr>
                                      <m:t>1</m:t>
                                    </m:r>
                                  </m:e>
                                  <m:e>
                                    <m:r>
                                      <a:rPr lang="en-US" sz="2400" i="1" smtClean="0">
                                        <a:solidFill>
                                          <a:prstClr val="black"/>
                                        </a:solidFill>
                                        <a:latin typeface="Cambria Math" panose="02040503050406030204" pitchFamily="18" charset="0"/>
                                      </a:rPr>
                                      <m:t>0</m:t>
                                    </m:r>
                                  </m:e>
                                </m:mr>
                              </m:m>
                            </m:e>
                            <m:e>
                              <m:m>
                                <m:mPr>
                                  <m:mcs>
                                    <m:mc>
                                      <m:mcPr>
                                        <m:count m:val="2"/>
                                        <m:mcJc m:val="center"/>
                                      </m:mcPr>
                                    </m:mc>
                                  </m:mcs>
                                  <m:ctrlPr>
                                    <a:rPr lang="en-US" sz="2400" i="1" smtClean="0">
                                      <a:solidFill>
                                        <a:prstClr val="black"/>
                                      </a:solidFill>
                                      <a:latin typeface="Cambria Math" panose="02040503050406030204" pitchFamily="18" charset="0"/>
                                    </a:rPr>
                                  </m:ctrlPr>
                                </m:mPr>
                                <m:mr>
                                  <m:e>
                                    <m:r>
                                      <m:rPr>
                                        <m:brk m:alnAt="7"/>
                                      </m:rPr>
                                      <a:rPr lang="en-US" sz="2400" i="1" smtClean="0">
                                        <a:solidFill>
                                          <a:prstClr val="black"/>
                                        </a:solidFill>
                                        <a:latin typeface="Cambria Math" panose="02040503050406030204" pitchFamily="18" charset="0"/>
                                      </a:rPr>
                                      <m:t>1</m:t>
                                    </m:r>
                                  </m:e>
                                  <m:e>
                                    <m:r>
                                      <a:rPr lang="en-US" sz="2400" i="1" smtClean="0">
                                        <a:solidFill>
                                          <a:prstClr val="black"/>
                                        </a:solidFill>
                                        <a:latin typeface="Cambria Math" panose="02040503050406030204" pitchFamily="18" charset="0"/>
                                      </a:rPr>
                                      <m:t>1</m:t>
                                    </m:r>
                                  </m:e>
                                </m:mr>
                                <m:mr>
                                  <m:e>
                                    <m:r>
                                      <a:rPr lang="en-US" sz="2400" i="1" smtClean="0">
                                        <a:solidFill>
                                          <a:prstClr val="black"/>
                                        </a:solidFill>
                                        <a:latin typeface="Cambria Math" panose="02040503050406030204" pitchFamily="18" charset="0"/>
                                      </a:rPr>
                                      <m:t>1</m:t>
                                    </m:r>
                                  </m:e>
                                  <m:e>
                                    <m:r>
                                      <a:rPr lang="en-US" sz="2400" i="1" smtClean="0">
                                        <a:solidFill>
                                          <a:prstClr val="black"/>
                                        </a:solidFill>
                                        <a:latin typeface="Cambria Math" panose="02040503050406030204" pitchFamily="18" charset="0"/>
                                      </a:rPr>
                                      <m:t>1</m:t>
                                    </m:r>
                                  </m:e>
                                </m:mr>
                              </m:m>
                            </m:e>
                          </m:mr>
                          <m:mr>
                            <m:e>
                              <m:m>
                                <m:mPr>
                                  <m:mcs>
                                    <m:mc>
                                      <m:mcPr>
                                        <m:count m:val="2"/>
                                        <m:mcJc m:val="center"/>
                                      </m:mcPr>
                                    </m:mc>
                                  </m:mcs>
                                  <m:ctrlPr>
                                    <a:rPr lang="en-US" sz="2400" i="1" smtClean="0">
                                      <a:solidFill>
                                        <a:prstClr val="black"/>
                                      </a:solidFill>
                                      <a:latin typeface="Cambria Math" panose="02040503050406030204" pitchFamily="18" charset="0"/>
                                    </a:rPr>
                                  </m:ctrlPr>
                                </m:mPr>
                                <m:mr>
                                  <m:e>
                                    <m:r>
                                      <m:rPr>
                                        <m:brk m:alnAt="7"/>
                                      </m:rPr>
                                      <a:rPr lang="en-US" sz="2400" i="1" smtClean="0">
                                        <a:solidFill>
                                          <a:prstClr val="black"/>
                                        </a:solidFill>
                                        <a:latin typeface="Cambria Math" panose="02040503050406030204" pitchFamily="18" charset="0"/>
                                      </a:rPr>
                                      <m:t>1</m:t>
                                    </m:r>
                                  </m:e>
                                  <m:e>
                                    <m:r>
                                      <a:rPr lang="en-US" sz="2400" i="1" smtClean="0">
                                        <a:solidFill>
                                          <a:prstClr val="black"/>
                                        </a:solidFill>
                                        <a:latin typeface="Cambria Math" panose="02040503050406030204" pitchFamily="18" charset="0"/>
                                      </a:rPr>
                                      <m:t>1</m:t>
                                    </m:r>
                                  </m:e>
                                </m:mr>
                                <m:mr>
                                  <m:e>
                                    <m:r>
                                      <a:rPr lang="en-US" sz="2400" i="1" smtClean="0">
                                        <a:solidFill>
                                          <a:prstClr val="black"/>
                                        </a:solidFill>
                                        <a:latin typeface="Cambria Math" panose="02040503050406030204" pitchFamily="18" charset="0"/>
                                      </a:rPr>
                                      <m:t>1</m:t>
                                    </m:r>
                                  </m:e>
                                  <m:e>
                                    <m:r>
                                      <a:rPr lang="en-US" sz="2400" i="1" smtClean="0">
                                        <a:solidFill>
                                          <a:prstClr val="black"/>
                                        </a:solidFill>
                                        <a:latin typeface="Cambria Math" panose="02040503050406030204" pitchFamily="18" charset="0"/>
                                      </a:rPr>
                                      <m:t>1</m:t>
                                    </m:r>
                                  </m:e>
                                </m:mr>
                              </m:m>
                            </m:e>
                            <m:e>
                              <m:m>
                                <m:mPr>
                                  <m:mcs>
                                    <m:mc>
                                      <m:mcPr>
                                        <m:count m:val="2"/>
                                        <m:mcJc m:val="center"/>
                                      </m:mcPr>
                                    </m:mc>
                                  </m:mcs>
                                  <m:ctrlPr>
                                    <a:rPr lang="en-US" sz="2400" i="1" smtClean="0">
                                      <a:solidFill>
                                        <a:prstClr val="black"/>
                                      </a:solidFill>
                                      <a:latin typeface="Cambria Math" panose="02040503050406030204" pitchFamily="18" charset="0"/>
                                    </a:rPr>
                                  </m:ctrlPr>
                                </m:mPr>
                                <m:mr>
                                  <m:e>
                                    <m:r>
                                      <m:rPr>
                                        <m:brk m:alnAt="7"/>
                                      </m:rPr>
                                      <a:rPr lang="en-US" sz="2400" i="1" smtClean="0">
                                        <a:solidFill>
                                          <a:prstClr val="black"/>
                                        </a:solidFill>
                                        <a:latin typeface="Cambria Math" panose="02040503050406030204" pitchFamily="18" charset="0"/>
                                      </a:rPr>
                                      <m:t>0</m:t>
                                    </m:r>
                                  </m:e>
                                  <m:e>
                                    <m:r>
                                      <a:rPr lang="en-US" sz="2400" i="1" smtClean="0">
                                        <a:solidFill>
                                          <a:prstClr val="black"/>
                                        </a:solidFill>
                                        <a:latin typeface="Cambria Math" panose="02040503050406030204" pitchFamily="18" charset="0"/>
                                      </a:rPr>
                                      <m:t>1</m:t>
                                    </m:r>
                                  </m:e>
                                </m:mr>
                                <m:mr>
                                  <m:e>
                                    <m:r>
                                      <a:rPr lang="en-US" sz="2400" i="1" smtClean="0">
                                        <a:solidFill>
                                          <a:prstClr val="black"/>
                                        </a:solidFill>
                                        <a:latin typeface="Cambria Math" panose="02040503050406030204" pitchFamily="18" charset="0"/>
                                      </a:rPr>
                                      <m:t>1</m:t>
                                    </m:r>
                                  </m:e>
                                  <m:e>
                                    <m:r>
                                      <a:rPr lang="en-US" sz="2400" i="1" smtClean="0">
                                        <a:solidFill>
                                          <a:prstClr val="black"/>
                                        </a:solidFill>
                                        <a:latin typeface="Cambria Math" panose="02040503050406030204" pitchFamily="18" charset="0"/>
                                      </a:rPr>
                                      <m:t>0</m:t>
                                    </m:r>
                                  </m:e>
                                </m:mr>
                              </m:m>
                            </m:e>
                          </m:mr>
                        </m:m>
                      </m:e>
                    </m:d>
                    <m:r>
                      <a:rPr lang="en-US" sz="2400" smtClean="0">
                        <a:solidFill>
                          <a:prstClr val="black"/>
                        </a:solidFill>
                        <a:latin typeface="Cambria Math" panose="02040503050406030204" pitchFamily="18" charset="0"/>
                      </a:rPr>
                      <m:t>.</m:t>
                    </m:r>
                  </m:oMath>
                </a14:m>
                <a:endParaRPr lang="en-US" sz="2400" dirty="0" smtClean="0">
                  <a:solidFill>
                    <a:prstClr val="black"/>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solidFill>
                      <a:prstClr val="black"/>
                    </a:solidFill>
                    <a:latin typeface="Times New Roman" panose="02020603050405020304" pitchFamily="18" charset="0"/>
                    <a:cs typeface="Times New Roman" panose="02020603050405020304" pitchFamily="18" charset="0"/>
                  </a:rPr>
                  <a:t>Leading to the gram matrix </a:t>
                </a:r>
                <a14:m>
                  <m:oMath xmlns:m="http://schemas.openxmlformats.org/officeDocument/2006/math">
                    <m:sSub>
                      <m:sSubPr>
                        <m:ctrlPr>
                          <a:rPr lang="en-US" sz="2400" i="1" dirty="0" smtClean="0">
                            <a:solidFill>
                              <a:prstClr val="black"/>
                            </a:solidFill>
                            <a:latin typeface="Cambria Math" panose="02040503050406030204" pitchFamily="18" charset="0"/>
                          </a:rPr>
                        </m:ctrlPr>
                      </m:sSubPr>
                      <m:e>
                        <m:r>
                          <a:rPr lang="en-US" sz="2400" i="1" dirty="0" smtClean="0">
                            <a:solidFill>
                              <a:prstClr val="black"/>
                            </a:solidFill>
                            <a:latin typeface="Cambria Math" panose="02040503050406030204" pitchFamily="18" charset="0"/>
                          </a:rPr>
                          <m:t>𝐵</m:t>
                        </m:r>
                      </m:e>
                      <m:sub>
                        <m:r>
                          <a:rPr lang="en-US" sz="2400" i="1" dirty="0" smtClean="0">
                            <a:solidFill>
                              <a:prstClr val="black"/>
                            </a:solidFill>
                            <a:latin typeface="Cambria Math" panose="02040503050406030204" pitchFamily="18" charset="0"/>
                          </a:rPr>
                          <m:t>4×4</m:t>
                        </m:r>
                      </m:sub>
                    </m:sSub>
                    <m:r>
                      <a:rPr lang="en-US" sz="2400" i="1" dirty="0" smtClean="0">
                        <a:solidFill>
                          <a:prstClr val="black"/>
                        </a:solidFill>
                        <a:latin typeface="Cambria Math" panose="02040503050406030204" pitchFamily="18" charset="0"/>
                      </a:rPr>
                      <m:t> </m:t>
                    </m:r>
                  </m:oMath>
                </a14:m>
                <a:r>
                  <a:rPr lang="en-US" sz="2400" dirty="0" smtClean="0">
                    <a:solidFill>
                      <a:prstClr val="black"/>
                    </a:solidFill>
                    <a:latin typeface="Times New Roman" panose="02020603050405020304" pitchFamily="18" charset="0"/>
                    <a:cs typeface="Times New Roman" panose="02020603050405020304" pitchFamily="18" charset="0"/>
                  </a:rPr>
                  <a:t>with eigenvalues (.5, .5, .5, 0).</a:t>
                </a:r>
              </a:p>
              <a:p>
                <a:pPr marL="342900" indent="-342900">
                  <a:buFont typeface="Arial" panose="020B0604020202020204" pitchFamily="34" charset="0"/>
                  <a:buChar char="•"/>
                </a:pPr>
                <a:r>
                  <a:rPr lang="en-US" sz="2400" dirty="0" smtClean="0">
                    <a:solidFill>
                      <a:prstClr val="black"/>
                    </a:solidFill>
                    <a:latin typeface="Times New Roman" panose="02020603050405020304" pitchFamily="18" charset="0"/>
                    <a:cs typeface="Times New Roman" panose="02020603050405020304" pitchFamily="18" charset="0"/>
                  </a:rPr>
                  <a:t>Using dimension </a:t>
                </a:r>
                <a14:m>
                  <m:oMath xmlns:m="http://schemas.openxmlformats.org/officeDocument/2006/math">
                    <m:r>
                      <a:rPr lang="en-US" sz="2400" b="1" i="1" dirty="0" smtClean="0">
                        <a:solidFill>
                          <a:srgbClr val="0070C0"/>
                        </a:solidFill>
                        <a:latin typeface="Cambria Math" panose="02040503050406030204" pitchFamily="18" charset="0"/>
                      </a:rPr>
                      <m:t>𝒎</m:t>
                    </m:r>
                    <m:r>
                      <a:rPr lang="en-US" sz="2400" b="1" i="1" dirty="0" smtClean="0">
                        <a:solidFill>
                          <a:srgbClr val="0070C0"/>
                        </a:solidFill>
                        <a:latin typeface="Cambria Math" panose="02040503050406030204" pitchFamily="18" charset="0"/>
                      </a:rPr>
                      <m:t> = </m:t>
                    </m:r>
                    <m:r>
                      <a:rPr lang="en-US" sz="2400" b="1" i="1" dirty="0" smtClean="0">
                        <a:solidFill>
                          <a:srgbClr val="0070C0"/>
                        </a:solidFill>
                        <a:latin typeface="Cambria Math" panose="02040503050406030204" pitchFamily="18" charset="0"/>
                      </a:rPr>
                      <m:t>𝟑</m:t>
                    </m:r>
                  </m:oMath>
                </a14:m>
                <a:r>
                  <a:rPr lang="en-US" sz="2400" dirty="0" smtClean="0">
                    <a:solidFill>
                      <a:prstClr val="black"/>
                    </a:solidFill>
                    <a:latin typeface="Times New Roman" panose="02020603050405020304" pitchFamily="18" charset="0"/>
                    <a:cs typeface="Times New Roman" panose="02020603050405020304" pitchFamily="18" charset="0"/>
                  </a:rPr>
                  <a:t>, we have perfectly retrieved the tetrahedron. </a:t>
                </a:r>
                <a:endParaRPr lang="en-US" sz="2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42755" y="122057"/>
                <a:ext cx="11512952" cy="2115644"/>
              </a:xfrm>
              <a:prstGeom prst="rect">
                <a:avLst/>
              </a:prstGeom>
              <a:blipFill rotWithShape="0">
                <a:blip r:embed="rId2"/>
                <a:stretch>
                  <a:fillRect l="-794" b="-57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775801" y="2551045"/>
                <a:ext cx="3703321" cy="548420"/>
              </a:xfrm>
              <a:prstGeom prst="rect">
                <a:avLst/>
              </a:prstGeom>
            </p:spPr>
            <p:txBody>
              <a:bodyPr wrap="none">
                <a:spAutoFit/>
              </a:bodyPr>
              <a:lstStyle/>
              <a:p>
                <a14:m>
                  <m:oMath xmlns:m="http://schemas.openxmlformats.org/officeDocument/2006/math">
                    <m:sSubSup>
                      <m:sSubSupPr>
                        <m:ctrlPr>
                          <a:rPr lang="en-US" sz="2400" i="1" dirty="0" smtClean="0">
                            <a:solidFill>
                              <a:prstClr val="black"/>
                            </a:solidFill>
                            <a:latin typeface="Cambria Math" panose="02040503050406030204" pitchFamily="18" charset="0"/>
                            <a:cs typeface="Times New Roman" panose="02020603050405020304" pitchFamily="18" charset="0"/>
                          </a:rPr>
                        </m:ctrlPr>
                      </m:sSubSupPr>
                      <m:e>
                        <m:r>
                          <m:rPr>
                            <m:sty m:val="p"/>
                          </m:rPr>
                          <a:rPr lang="en-US" sz="2400" dirty="0">
                            <a:solidFill>
                              <a:prstClr val="black"/>
                            </a:solidFill>
                            <a:latin typeface="Cambria Math" panose="02040503050406030204" pitchFamily="18" charset="0"/>
                            <a:cs typeface="Times New Roman" panose="02020603050405020304" pitchFamily="18" charset="0"/>
                          </a:rPr>
                          <m:t>Λ</m:t>
                        </m:r>
                      </m:e>
                      <m:sub>
                        <m:r>
                          <a:rPr lang="en-US" sz="2400" i="1" dirty="0">
                            <a:solidFill>
                              <a:prstClr val="black"/>
                            </a:solidFill>
                            <a:latin typeface="Cambria Math" panose="02040503050406030204" pitchFamily="18" charset="0"/>
                            <a:cs typeface="Times New Roman" panose="02020603050405020304" pitchFamily="18" charset="0"/>
                          </a:rPr>
                          <m:t>1</m:t>
                        </m:r>
                      </m:sub>
                      <m:sup>
                        <m:r>
                          <a:rPr lang="en-US" sz="2400" dirty="0">
                            <a:solidFill>
                              <a:prstClr val="black"/>
                            </a:solidFill>
                            <a:latin typeface="Cambria Math" panose="02040503050406030204" pitchFamily="18" charset="0"/>
                            <a:cs typeface="Times New Roman" panose="02020603050405020304" pitchFamily="18" charset="0"/>
                          </a:rPr>
                          <m:t>1/2</m:t>
                        </m:r>
                      </m:sup>
                    </m:sSubSup>
                  </m:oMath>
                </a14:m>
                <a:r>
                  <a:rPr lang="en-US" sz="2400" dirty="0" smtClean="0">
                    <a:solidFill>
                      <a:prstClr val="black"/>
                    </a:solidFill>
                    <a:latin typeface="Times New Roman" panose="02020603050405020304" pitchFamily="18" charset="0"/>
                    <a:cs typeface="Times New Roman" panose="02020603050405020304" pitchFamily="18" charset="0"/>
                  </a:rPr>
                  <a:t>=</a:t>
                </a:r>
                <a:r>
                  <a:rPr lang="en-US" sz="2400" dirty="0" err="1" smtClean="0">
                    <a:solidFill>
                      <a:prstClr val="black"/>
                    </a:solidFill>
                    <a:latin typeface="Times New Roman" panose="02020603050405020304" pitchFamily="18" charset="0"/>
                    <a:cs typeface="Times New Roman" panose="02020603050405020304" pitchFamily="18" charset="0"/>
                  </a:rPr>
                  <a:t>diag</a:t>
                </a:r>
                <a:r>
                  <a:rPr lang="en-US" sz="2400" dirty="0" smtClean="0">
                    <a:solidFill>
                      <a:prstClr val="black"/>
                    </a:solidFill>
                    <a:latin typeface="Times New Roman" panose="02020603050405020304" pitchFamily="18" charset="0"/>
                    <a:cs typeface="Times New Roman" panose="02020603050405020304" pitchFamily="18" charset="0"/>
                  </a:rPr>
                  <a:t>(</a:t>
                </a:r>
                <a14:m>
                  <m:oMath xmlns:m="http://schemas.openxmlformats.org/officeDocument/2006/math">
                    <m:rad>
                      <m:radPr>
                        <m:degHide m:val="on"/>
                        <m:ctrlPr>
                          <a:rPr lang="en-US" sz="2400" i="1" dirty="0" smtClean="0">
                            <a:solidFill>
                              <a:prstClr val="black"/>
                            </a:solidFill>
                            <a:latin typeface="Cambria Math" panose="02040503050406030204" pitchFamily="18" charset="0"/>
                          </a:rPr>
                        </m:ctrlPr>
                      </m:radPr>
                      <m:deg/>
                      <m:e>
                        <m:r>
                          <a:rPr lang="en-US" sz="2400" i="1" dirty="0" smtClean="0">
                            <a:solidFill>
                              <a:prstClr val="black"/>
                            </a:solidFill>
                            <a:latin typeface="Cambria Math" panose="02040503050406030204" pitchFamily="18" charset="0"/>
                          </a:rPr>
                          <m:t>0.5</m:t>
                        </m:r>
                      </m:e>
                    </m:rad>
                    <m:r>
                      <a:rPr lang="en-US" sz="2400" i="1" dirty="0" smtClean="0">
                        <a:solidFill>
                          <a:prstClr val="black"/>
                        </a:solidFill>
                        <a:latin typeface="Cambria Math" panose="02040503050406030204" pitchFamily="18" charset="0"/>
                      </a:rPr>
                      <m:t>,</m:t>
                    </m:r>
                    <m:rad>
                      <m:radPr>
                        <m:degHide m:val="on"/>
                        <m:ctrlPr>
                          <a:rPr lang="en-US" sz="2400" i="1" dirty="0">
                            <a:solidFill>
                              <a:prstClr val="black"/>
                            </a:solidFill>
                            <a:latin typeface="Cambria Math" panose="02040503050406030204" pitchFamily="18" charset="0"/>
                          </a:rPr>
                        </m:ctrlPr>
                      </m:radPr>
                      <m:deg/>
                      <m:e>
                        <m:r>
                          <a:rPr lang="en-US" sz="2400" i="1" dirty="0">
                            <a:solidFill>
                              <a:prstClr val="black"/>
                            </a:solidFill>
                            <a:latin typeface="Cambria Math" panose="02040503050406030204" pitchFamily="18" charset="0"/>
                          </a:rPr>
                          <m:t>0.5</m:t>
                        </m:r>
                      </m:e>
                    </m:rad>
                    <m:r>
                      <a:rPr lang="en-US" sz="2400" i="1" dirty="0" smtClean="0">
                        <a:solidFill>
                          <a:prstClr val="black"/>
                        </a:solidFill>
                        <a:latin typeface="Cambria Math" panose="02040503050406030204" pitchFamily="18" charset="0"/>
                      </a:rPr>
                      <m:t>, </m:t>
                    </m:r>
                    <m:rad>
                      <m:radPr>
                        <m:degHide m:val="on"/>
                        <m:ctrlPr>
                          <a:rPr lang="en-US" sz="2400" i="1" dirty="0" smtClean="0">
                            <a:solidFill>
                              <a:prstClr val="black"/>
                            </a:solidFill>
                            <a:latin typeface="Cambria Math" panose="02040503050406030204" pitchFamily="18" charset="0"/>
                          </a:rPr>
                        </m:ctrlPr>
                      </m:radPr>
                      <m:deg/>
                      <m:e>
                        <m:r>
                          <a:rPr lang="en-US" sz="2400" i="1" dirty="0" smtClean="0">
                            <a:solidFill>
                              <a:prstClr val="black"/>
                            </a:solidFill>
                            <a:latin typeface="Cambria Math" panose="02040503050406030204" pitchFamily="18" charset="0"/>
                          </a:rPr>
                          <m:t>0.5</m:t>
                        </m:r>
                        <m:r>
                          <a:rPr lang="en-US" sz="2400" b="0" i="1" dirty="0" smtClean="0">
                            <a:solidFill>
                              <a:prstClr val="black"/>
                            </a:solidFill>
                            <a:latin typeface="Cambria Math" panose="02040503050406030204" pitchFamily="18" charset="0"/>
                          </a:rPr>
                          <m:t>)</m:t>
                        </m:r>
                      </m:e>
                    </m:rad>
                  </m:oMath>
                </a14:m>
                <a:endParaRPr lang="en-US" sz="2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17" name="Rectangle 16"/>
              <p:cNvSpPr>
                <a:spLocks noRot="1" noChangeAspect="1" noMove="1" noResize="1" noEditPoints="1" noAdjustHandles="1" noChangeArrowheads="1" noChangeShapeType="1" noTextEdit="1"/>
              </p:cNvSpPr>
              <p:nvPr/>
            </p:nvSpPr>
            <p:spPr>
              <a:xfrm>
                <a:off x="775801" y="2551045"/>
                <a:ext cx="3703321" cy="548420"/>
              </a:xfrm>
              <a:prstGeom prst="rect">
                <a:avLst/>
              </a:prstGeom>
              <a:blipFill rotWithShape="0">
                <a:blip r:embed="rId3"/>
                <a:stretch>
                  <a:fillRect b="-2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775801" y="3477475"/>
                <a:ext cx="1954638" cy="6244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panose="02040503050406030204" pitchFamily="18" charset="0"/>
                          <a:cs typeface="Times New Roman" panose="02020603050405020304" pitchFamily="18" charset="0"/>
                        </a:rPr>
                        <m:t>𝑋</m:t>
                      </m:r>
                      <m:r>
                        <a:rPr lang="en-US" sz="2800" i="1" dirty="0" smtClean="0">
                          <a:solidFill>
                            <a:prstClr val="black"/>
                          </a:solidFill>
                          <a:latin typeface="Cambria Math" panose="02040503050406030204" pitchFamily="18" charset="0"/>
                          <a:cs typeface="Times New Roman" panose="02020603050405020304" pitchFamily="18" charset="0"/>
                        </a:rPr>
                        <m:t>=</m:t>
                      </m:r>
                      <m:sSub>
                        <m:sSubPr>
                          <m:ctrlPr>
                            <a:rPr lang="en-US" sz="2800" i="1" dirty="0">
                              <a:solidFill>
                                <a:prstClr val="black"/>
                              </a:solidFill>
                              <a:latin typeface="Cambria Math" panose="02040503050406030204" pitchFamily="18" charset="0"/>
                              <a:cs typeface="Times New Roman" panose="02020603050405020304" pitchFamily="18" charset="0"/>
                            </a:rPr>
                          </m:ctrlPr>
                        </m:sSubPr>
                        <m:e>
                          <m:r>
                            <a:rPr lang="en-US" sz="2800" i="1" dirty="0">
                              <a:solidFill>
                                <a:prstClr val="black"/>
                              </a:solidFill>
                              <a:latin typeface="Cambria Math" panose="02040503050406030204" pitchFamily="18" charset="0"/>
                              <a:cs typeface="Times New Roman" panose="02020603050405020304" pitchFamily="18" charset="0"/>
                            </a:rPr>
                            <m:t>𝑉</m:t>
                          </m:r>
                        </m:e>
                        <m:sub>
                          <m:r>
                            <a:rPr lang="en-US" sz="2800" i="1" dirty="0">
                              <a:solidFill>
                                <a:prstClr val="black"/>
                              </a:solidFill>
                              <a:latin typeface="Cambria Math" panose="02040503050406030204" pitchFamily="18" charset="0"/>
                              <a:cs typeface="Times New Roman" panose="02020603050405020304" pitchFamily="18" charset="0"/>
                            </a:rPr>
                            <m:t>1</m:t>
                          </m:r>
                        </m:sub>
                      </m:sSub>
                      <m:sSubSup>
                        <m:sSubSupPr>
                          <m:ctrlPr>
                            <a:rPr lang="en-US" sz="2800" i="1" dirty="0">
                              <a:solidFill>
                                <a:prstClr val="black"/>
                              </a:solidFill>
                              <a:latin typeface="Cambria Math" panose="02040503050406030204" pitchFamily="18" charset="0"/>
                              <a:cs typeface="Times New Roman" panose="02020603050405020304" pitchFamily="18" charset="0"/>
                            </a:rPr>
                          </m:ctrlPr>
                        </m:sSubSupPr>
                        <m:e>
                          <m:r>
                            <m:rPr>
                              <m:sty m:val="p"/>
                            </m:rPr>
                            <a:rPr lang="en-US" sz="2800" dirty="0">
                              <a:solidFill>
                                <a:prstClr val="black"/>
                              </a:solidFill>
                              <a:latin typeface="Cambria Math" panose="02040503050406030204" pitchFamily="18" charset="0"/>
                              <a:cs typeface="Times New Roman" panose="02020603050405020304" pitchFamily="18" charset="0"/>
                            </a:rPr>
                            <m:t>Λ</m:t>
                          </m:r>
                        </m:e>
                        <m:sub>
                          <m:r>
                            <a:rPr lang="en-US" sz="2800" i="1" dirty="0">
                              <a:solidFill>
                                <a:prstClr val="black"/>
                              </a:solidFill>
                              <a:latin typeface="Cambria Math" panose="02040503050406030204" pitchFamily="18" charset="0"/>
                              <a:cs typeface="Times New Roman" panose="02020603050405020304" pitchFamily="18" charset="0"/>
                            </a:rPr>
                            <m:t>1</m:t>
                          </m:r>
                        </m:sub>
                        <m:sup>
                          <m:r>
                            <a:rPr lang="en-US" sz="2800" dirty="0">
                              <a:solidFill>
                                <a:prstClr val="black"/>
                              </a:solidFill>
                              <a:latin typeface="Cambria Math" panose="02040503050406030204" pitchFamily="18" charset="0"/>
                              <a:cs typeface="Times New Roman" panose="02020603050405020304" pitchFamily="18" charset="0"/>
                            </a:rPr>
                            <m:t>1/2</m:t>
                          </m:r>
                        </m:sup>
                      </m:sSubSup>
                    </m:oMath>
                  </m:oMathPara>
                </a14:m>
                <a:endParaRPr lang="en-US" dirty="0">
                  <a:solidFill>
                    <a:prstClr val="black"/>
                  </a:solidFill>
                </a:endParaRPr>
              </a:p>
            </p:txBody>
          </p:sp>
        </mc:Choice>
        <mc:Fallback xmlns="">
          <p:sp>
            <p:nvSpPr>
              <p:cNvPr id="18" name="Rectangle 17"/>
              <p:cNvSpPr>
                <a:spLocks noRot="1" noChangeAspect="1" noMove="1" noResize="1" noEditPoints="1" noAdjustHandles="1" noChangeArrowheads="1" noChangeShapeType="1" noTextEdit="1"/>
              </p:cNvSpPr>
              <p:nvPr/>
            </p:nvSpPr>
            <p:spPr>
              <a:xfrm>
                <a:off x="775801" y="3477475"/>
                <a:ext cx="1954638" cy="624402"/>
              </a:xfrm>
              <a:prstGeom prst="rect">
                <a:avLst/>
              </a:prstGeom>
              <a:blipFill rotWithShape="0">
                <a:blip r:embed="rId4"/>
                <a:stretch>
                  <a:fillRect/>
                </a:stretch>
              </a:blipFill>
            </p:spPr>
            <p:txBody>
              <a:bodyPr/>
              <a:lstStyle/>
              <a:p>
                <a:r>
                  <a:rPr lang="en-US">
                    <a:noFill/>
                  </a:rPr>
                  <a:t> </a:t>
                </a:r>
              </a:p>
            </p:txBody>
          </p:sp>
        </mc:Fallback>
      </mc:AlternateContent>
      <p:sp>
        <p:nvSpPr>
          <p:cNvPr id="3" name="Rectangle 2"/>
          <p:cNvSpPr/>
          <p:nvPr/>
        </p:nvSpPr>
        <p:spPr>
          <a:xfrm>
            <a:off x="4967250" y="2418705"/>
            <a:ext cx="6806092" cy="954107"/>
          </a:xfrm>
          <a:prstGeom prst="rect">
            <a:avLst/>
          </a:prstGeom>
          <a:ln w="31750">
            <a:solidFill>
              <a:schemeClr val="accent1"/>
            </a:solidFill>
          </a:ln>
        </p:spPr>
        <p:txBody>
          <a:bodyPr wrap="square">
            <a:spAutoFit/>
          </a:bodyPr>
          <a:lstStyle/>
          <a:p>
            <a:pPr marL="457200" lvl="0" indent="-457200">
              <a:buFont typeface="Wingdings" panose="05000000000000000000" pitchFamily="2" charset="2"/>
              <a:buChar char="Ø"/>
            </a:pPr>
            <a:r>
              <a:rPr lang="en-US" sz="2800" dirty="0" smtClean="0">
                <a:solidFill>
                  <a:srgbClr val="0070C0"/>
                </a:solidFill>
              </a:rPr>
              <a:t>lambda_1</a:t>
            </a:r>
            <a:r>
              <a:rPr lang="en-US" sz="2800" dirty="0">
                <a:solidFill>
                  <a:srgbClr val="0070C0"/>
                </a:solidFill>
              </a:rPr>
              <a:t>&lt;-</a:t>
            </a:r>
            <a:r>
              <a:rPr lang="en-US" sz="2800" dirty="0" err="1" smtClean="0">
                <a:solidFill>
                  <a:srgbClr val="0070C0"/>
                </a:solidFill>
              </a:rPr>
              <a:t>diag</a:t>
            </a:r>
            <a:r>
              <a:rPr lang="en-US" sz="2800" dirty="0" smtClean="0">
                <a:solidFill>
                  <a:srgbClr val="0070C0"/>
                </a:solidFill>
              </a:rPr>
              <a:t>(</a:t>
            </a:r>
            <a:r>
              <a:rPr lang="en-US" sz="2800" dirty="0" err="1" smtClean="0">
                <a:solidFill>
                  <a:srgbClr val="0070C0"/>
                </a:solidFill>
              </a:rPr>
              <a:t>sqrt</a:t>
            </a:r>
            <a:r>
              <a:rPr lang="en-US" sz="2800" dirty="0" smtClean="0">
                <a:solidFill>
                  <a:srgbClr val="0070C0"/>
                </a:solidFill>
              </a:rPr>
              <a:t>(</a:t>
            </a:r>
            <a:r>
              <a:rPr lang="en-US" sz="2800" dirty="0" err="1" smtClean="0">
                <a:solidFill>
                  <a:srgbClr val="0070C0"/>
                </a:solidFill>
              </a:rPr>
              <a:t>e$values</a:t>
            </a:r>
            <a:r>
              <a:rPr lang="en-US" sz="2800" dirty="0" smtClean="0">
                <a:solidFill>
                  <a:srgbClr val="0070C0"/>
                </a:solidFill>
              </a:rPr>
              <a:t>[1:3]))</a:t>
            </a:r>
          </a:p>
          <a:p>
            <a:pPr marL="457200" lvl="0" indent="-457200">
              <a:buFont typeface="Wingdings" panose="05000000000000000000" pitchFamily="2" charset="2"/>
              <a:buChar char="Ø"/>
            </a:pPr>
            <a:r>
              <a:rPr lang="en-US" sz="2800" dirty="0" smtClean="0">
                <a:solidFill>
                  <a:srgbClr val="C00000"/>
                </a:solidFill>
              </a:rPr>
              <a:t>x</a:t>
            </a:r>
            <a:r>
              <a:rPr lang="en-US" sz="2800" dirty="0">
                <a:solidFill>
                  <a:srgbClr val="C00000"/>
                </a:solidFill>
              </a:rPr>
              <a:t>&lt;-</a:t>
            </a:r>
            <a:r>
              <a:rPr lang="en-US" sz="2800" dirty="0" err="1" smtClean="0">
                <a:solidFill>
                  <a:srgbClr val="C00000"/>
                </a:solidFill>
              </a:rPr>
              <a:t>e$vectors</a:t>
            </a:r>
            <a:r>
              <a:rPr lang="en-US" sz="2800" dirty="0" smtClean="0">
                <a:solidFill>
                  <a:srgbClr val="C00000"/>
                </a:solidFill>
              </a:rPr>
              <a:t>[,1:3]%*%</a:t>
            </a:r>
            <a:r>
              <a:rPr lang="en-US" sz="2800" dirty="0">
                <a:solidFill>
                  <a:srgbClr val="C00000"/>
                </a:solidFill>
              </a:rPr>
              <a:t>lambda_1</a:t>
            </a:r>
          </a:p>
        </p:txBody>
      </p:sp>
      <p:sp>
        <p:nvSpPr>
          <p:cNvPr id="6" name="Rectangle 5"/>
          <p:cNvSpPr/>
          <p:nvPr/>
        </p:nvSpPr>
        <p:spPr>
          <a:xfrm>
            <a:off x="4794422" y="3935793"/>
            <a:ext cx="6096000" cy="2677656"/>
          </a:xfrm>
          <a:prstGeom prst="rect">
            <a:avLst/>
          </a:prstGeom>
          <a:ln w="22225">
            <a:solidFill>
              <a:schemeClr val="accent1"/>
            </a:solidFill>
          </a:ln>
        </p:spPr>
        <p:txBody>
          <a:bodyPr>
            <a:spAutoFit/>
          </a:bodyPr>
          <a:lstStyle/>
          <a:p>
            <a:r>
              <a:rPr lang="en-US" sz="2800" dirty="0"/>
              <a:t> </a:t>
            </a:r>
            <a:r>
              <a:rPr lang="en-US" sz="2800" dirty="0" err="1"/>
              <a:t>xrecover</a:t>
            </a:r>
            <a:endParaRPr lang="en-US" sz="2800" dirty="0"/>
          </a:p>
          <a:p>
            <a:r>
              <a:rPr lang="en-US" sz="2800" dirty="0"/>
              <a:t>           [,1]       [,2]       [,3]</a:t>
            </a:r>
          </a:p>
          <a:p>
            <a:r>
              <a:rPr lang="en-US" sz="2800" dirty="0"/>
              <a:t>[1,]  0.0000000  0.6123724  0.0000000</a:t>
            </a:r>
          </a:p>
          <a:p>
            <a:r>
              <a:rPr lang="en-US" sz="2800" dirty="0"/>
              <a:t>[2,] -0.1893048 -0.2041241  0.5454329</a:t>
            </a:r>
          </a:p>
          <a:p>
            <a:r>
              <a:rPr lang="en-US" sz="2800" dirty="0"/>
              <a:t>[3,] -0.3777063 -0.2041241 -0.4366592</a:t>
            </a:r>
          </a:p>
          <a:p>
            <a:r>
              <a:rPr lang="en-US" sz="2800" dirty="0"/>
              <a:t>[4,]  0.5670111 -0.2041241 -0.1087736</a:t>
            </a:r>
          </a:p>
        </p:txBody>
      </p:sp>
    </p:spTree>
    <p:extLst>
      <p:ext uri="{BB962C8B-B14F-4D97-AF65-F5344CB8AC3E}">
        <p14:creationId xmlns:p14="http://schemas.microsoft.com/office/powerpoint/2010/main" val="5593438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156868" y="862225"/>
            <a:ext cx="4035132" cy="2921302"/>
          </a:xfrm>
          <a:prstGeom prst="rect">
            <a:avLst/>
          </a:prstGeom>
        </p:spPr>
      </p:pic>
      <p:sp>
        <p:nvSpPr>
          <p:cNvPr id="5" name="Rectangle 4"/>
          <p:cNvSpPr/>
          <p:nvPr/>
        </p:nvSpPr>
        <p:spPr>
          <a:xfrm>
            <a:off x="6464109" y="3932789"/>
            <a:ext cx="5615349" cy="1200329"/>
          </a:xfrm>
          <a:prstGeom prst="rect">
            <a:avLst/>
          </a:prstGeom>
          <a:ln w="31750">
            <a:solidFill>
              <a:schemeClr val="accent1"/>
            </a:solidFill>
          </a:ln>
        </p:spPr>
        <p:txBody>
          <a:bodyPr wrap="square">
            <a:spAutoFit/>
          </a:bodyPr>
          <a:lstStyle/>
          <a:p>
            <a:pPr lvl="0"/>
            <a:r>
              <a:rPr lang="en-US" sz="2400" dirty="0">
                <a:solidFill>
                  <a:srgbClr val="0070C0"/>
                </a:solidFill>
              </a:rPr>
              <a:t>&gt; </a:t>
            </a:r>
            <a:r>
              <a:rPr lang="en-US" sz="2400" dirty="0" err="1">
                <a:solidFill>
                  <a:srgbClr val="0070C0"/>
                </a:solidFill>
              </a:rPr>
              <a:t>df</a:t>
            </a:r>
            <a:r>
              <a:rPr lang="en-US" sz="2400" dirty="0">
                <a:solidFill>
                  <a:srgbClr val="0070C0"/>
                </a:solidFill>
              </a:rPr>
              <a:t>&lt;-</a:t>
            </a:r>
            <a:r>
              <a:rPr lang="en-US" sz="2400" dirty="0" err="1">
                <a:solidFill>
                  <a:srgbClr val="0070C0"/>
                </a:solidFill>
              </a:rPr>
              <a:t>as.data.frame</a:t>
            </a:r>
            <a:r>
              <a:rPr lang="en-US" sz="2400" dirty="0">
                <a:solidFill>
                  <a:srgbClr val="0070C0"/>
                </a:solidFill>
              </a:rPr>
              <a:t>(x)</a:t>
            </a:r>
          </a:p>
          <a:p>
            <a:pPr lvl="0"/>
            <a:r>
              <a:rPr lang="en-US" sz="2400" dirty="0">
                <a:solidFill>
                  <a:srgbClr val="0070C0"/>
                </a:solidFill>
              </a:rPr>
              <a:t>&gt; with(</a:t>
            </a:r>
            <a:r>
              <a:rPr lang="en-US" sz="2400" dirty="0" err="1">
                <a:solidFill>
                  <a:srgbClr val="0070C0"/>
                </a:solidFill>
              </a:rPr>
              <a:t>df</a:t>
            </a:r>
            <a:r>
              <a:rPr lang="en-US" sz="2400" dirty="0">
                <a:solidFill>
                  <a:srgbClr val="0070C0"/>
                </a:solidFill>
              </a:rPr>
              <a:t>, {scatterplot3d(x=V1,y=V2,z=V3, type="l", color="blue", </a:t>
            </a:r>
            <a:r>
              <a:rPr lang="en-US" sz="2400" dirty="0" err="1">
                <a:solidFill>
                  <a:srgbClr val="0070C0"/>
                </a:solidFill>
              </a:rPr>
              <a:t>pch</a:t>
            </a:r>
            <a:r>
              <a:rPr lang="en-US" sz="2400" dirty="0">
                <a:solidFill>
                  <a:srgbClr val="0070C0"/>
                </a:solidFill>
              </a:rPr>
              <a:t>=16, angle=45)})</a:t>
            </a:r>
          </a:p>
        </p:txBody>
      </p:sp>
      <p:sp>
        <p:nvSpPr>
          <p:cNvPr id="2" name="Rectangle 1"/>
          <p:cNvSpPr/>
          <p:nvPr/>
        </p:nvSpPr>
        <p:spPr>
          <a:xfrm>
            <a:off x="368110" y="482131"/>
            <a:ext cx="9847376" cy="584775"/>
          </a:xfrm>
          <a:prstGeom prst="rect">
            <a:avLst/>
          </a:prstGeom>
        </p:spPr>
        <p:txBody>
          <a:bodyPr wrap="none">
            <a:spAutoFit/>
          </a:bodyPr>
          <a:lstStyle/>
          <a:p>
            <a:pPr marL="285750" indent="-285750">
              <a:buFont typeface="Arial" panose="020B0604020202020204" pitchFamily="34" charset="0"/>
              <a:buChar char="•"/>
            </a:pPr>
            <a:r>
              <a:rPr lang="en-US" sz="3200" dirty="0">
                <a:solidFill>
                  <a:srgbClr val="0070C0"/>
                </a:solidFill>
                <a:latin typeface="Times New Roman" panose="02020603050405020304" pitchFamily="18" charset="0"/>
                <a:cs typeface="Times New Roman" panose="02020603050405020304" pitchFamily="18" charset="0"/>
              </a:rPr>
              <a:t>The </a:t>
            </a:r>
            <a:r>
              <a:rPr lang="en-US" sz="3200" dirty="0" smtClean="0">
                <a:solidFill>
                  <a:srgbClr val="0070C0"/>
                </a:solidFill>
                <a:latin typeface="Times New Roman" panose="02020603050405020304" pitchFamily="18" charset="0"/>
                <a:cs typeface="Times New Roman" panose="02020603050405020304" pitchFamily="18" charset="0"/>
              </a:rPr>
              <a:t>configuration</a:t>
            </a:r>
            <a:r>
              <a:rPr lang="en-US" sz="3200" dirty="0" smtClean="0">
                <a:latin typeface="Times New Roman" panose="02020603050405020304" pitchFamily="18" charset="0"/>
                <a:cs typeface="Times New Roman" panose="02020603050405020304" pitchFamily="18" charset="0"/>
              </a:rPr>
              <a:t>: 3D map of 4 recovery of observations</a:t>
            </a:r>
            <a:endParaRPr lang="en-US" sz="3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71513" y="3578846"/>
                <a:ext cx="6096000" cy="1384995"/>
              </a:xfrm>
              <a:prstGeom prst="rect">
                <a:avLst/>
              </a:prstGeom>
            </p:spPr>
            <p:txBody>
              <a:bodyPr>
                <a:spAutoFit/>
              </a:bodyPr>
              <a:lstStyle/>
              <a:p>
                <a:r>
                  <a:rPr lang="en-US" sz="2800" dirty="0" smtClean="0">
                    <a:latin typeface="Times New Roman" panose="02020603050405020304" pitchFamily="18" charset="0"/>
                    <a:cs typeface="Times New Roman" panose="02020603050405020304" pitchFamily="18" charset="0"/>
                  </a:rPr>
                  <a:t>Conclusion: Using the recovered data with dimension </a:t>
                </a:r>
                <a14:m>
                  <m:oMath xmlns:m="http://schemas.openxmlformats.org/officeDocument/2006/math">
                    <m:r>
                      <a:rPr lang="en-US" sz="2800" i="1" dirty="0" smtClean="0">
                        <a:solidFill>
                          <a:srgbClr val="0070C0"/>
                        </a:solidFill>
                        <a:latin typeface="Cambria Math" panose="02040503050406030204" pitchFamily="18" charset="0"/>
                        <a:cs typeface="Times New Roman" panose="02020603050405020304" pitchFamily="18" charset="0"/>
                      </a:rPr>
                      <m:t>𝑚</m:t>
                    </m:r>
                    <m:r>
                      <a:rPr lang="en-US" sz="2800" i="1" dirty="0" smtClean="0">
                        <a:solidFill>
                          <a:srgbClr val="0070C0"/>
                        </a:solidFill>
                        <a:latin typeface="Cambria Math" panose="02040503050406030204" pitchFamily="18" charset="0"/>
                        <a:cs typeface="Times New Roman" panose="02020603050405020304" pitchFamily="18" charset="0"/>
                      </a:rPr>
                      <m:t>= 3</m:t>
                    </m:r>
                  </m:oMath>
                </a14:m>
                <a:r>
                  <a:rPr lang="en-US" sz="2800" dirty="0">
                    <a:latin typeface="Times New Roman" panose="02020603050405020304" pitchFamily="18" charset="0"/>
                    <a:cs typeface="Times New Roman" panose="02020603050405020304" pitchFamily="18" charset="0"/>
                  </a:rPr>
                  <a:t>, we have perfectly retrieved the </a:t>
                </a:r>
                <a:r>
                  <a:rPr lang="en-US" sz="2800" dirty="0">
                    <a:solidFill>
                      <a:srgbClr val="C00000"/>
                    </a:solidFill>
                    <a:latin typeface="Times New Roman" panose="02020603050405020304" pitchFamily="18" charset="0"/>
                    <a:cs typeface="Times New Roman" panose="02020603050405020304" pitchFamily="18" charset="0"/>
                  </a:rPr>
                  <a:t>tetrahedron</a:t>
                </a:r>
                <a:r>
                  <a:rPr lang="en-US" sz="2800" dirty="0">
                    <a:latin typeface="Times New Roman" panose="02020603050405020304" pitchFamily="18" charset="0"/>
                    <a:cs typeface="Times New Roman" panose="02020603050405020304" pitchFamily="18" charset="0"/>
                  </a:rPr>
                  <a:t>. </a:t>
                </a:r>
              </a:p>
            </p:txBody>
          </p:sp>
        </mc:Choice>
        <mc:Fallback xmlns="">
          <p:sp>
            <p:nvSpPr>
              <p:cNvPr id="3" name="Rectangle 2"/>
              <p:cNvSpPr>
                <a:spLocks noRot="1" noChangeAspect="1" noMove="1" noResize="1" noEditPoints="1" noAdjustHandles="1" noChangeArrowheads="1" noChangeShapeType="1" noTextEdit="1"/>
              </p:cNvSpPr>
              <p:nvPr/>
            </p:nvSpPr>
            <p:spPr>
              <a:xfrm>
                <a:off x="71513" y="3578846"/>
                <a:ext cx="6096000" cy="1384995"/>
              </a:xfrm>
              <a:prstGeom prst="rect">
                <a:avLst/>
              </a:prstGeom>
              <a:blipFill rotWithShape="0">
                <a:blip r:embed="rId3"/>
                <a:stretch>
                  <a:fillRect l="-2100" t="-4405" b="-114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32682" y="1417248"/>
                <a:ext cx="2276201" cy="13769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400" i="1">
                              <a:solidFill>
                                <a:prstClr val="black"/>
                              </a:solidFill>
                              <a:latin typeface="Cambria Math" panose="02040503050406030204" pitchFamily="18" charset="0"/>
                            </a:rPr>
                          </m:ctrlPr>
                        </m:dPr>
                        <m:e>
                          <m:m>
                            <m:mPr>
                              <m:mcs>
                                <m:mc>
                                  <m:mcPr>
                                    <m:count m:val="2"/>
                                    <m:mcJc m:val="center"/>
                                  </m:mcPr>
                                </m:mc>
                              </m:mcs>
                              <m:ctrlPr>
                                <a:rPr lang="en-US" sz="2400" i="1">
                                  <a:solidFill>
                                    <a:prstClr val="black"/>
                                  </a:solidFill>
                                  <a:latin typeface="Cambria Math" panose="02040503050406030204" pitchFamily="18" charset="0"/>
                                </a:rPr>
                              </m:ctrlPr>
                            </m:mPr>
                            <m:mr>
                              <m:e>
                                <m:m>
                                  <m:mPr>
                                    <m:mcs>
                                      <m:mc>
                                        <m:mcPr>
                                          <m:count m:val="2"/>
                                          <m:mcJc m:val="center"/>
                                        </m:mcPr>
                                      </m:mc>
                                    </m:mcs>
                                    <m:ctrlPr>
                                      <a:rPr lang="en-US" sz="2400" i="1">
                                        <a:solidFill>
                                          <a:prstClr val="black"/>
                                        </a:solidFill>
                                        <a:latin typeface="Cambria Math" panose="02040503050406030204" pitchFamily="18" charset="0"/>
                                      </a:rPr>
                                    </m:ctrlPr>
                                  </m:mPr>
                                  <m:mr>
                                    <m:e>
                                      <m:r>
                                        <m:rPr>
                                          <m:brk m:alnAt="7"/>
                                        </m:rPr>
                                        <a:rPr lang="en-US" sz="2400" i="1">
                                          <a:solidFill>
                                            <a:prstClr val="black"/>
                                          </a:solidFill>
                                          <a:latin typeface="Cambria Math" panose="02040503050406030204" pitchFamily="18" charset="0"/>
                                        </a:rPr>
                                        <m:t>0</m:t>
                                      </m:r>
                                    </m:e>
                                    <m:e>
                                      <m:r>
                                        <a:rPr lang="en-US" sz="2400" i="1">
                                          <a:solidFill>
                                            <a:prstClr val="black"/>
                                          </a:solidFill>
                                          <a:latin typeface="Cambria Math" panose="02040503050406030204" pitchFamily="18" charset="0"/>
                                        </a:rPr>
                                        <m:t>1</m:t>
                                      </m:r>
                                    </m:e>
                                  </m:mr>
                                  <m:mr>
                                    <m:e>
                                      <m:r>
                                        <a:rPr lang="en-US" sz="2400" i="1">
                                          <a:solidFill>
                                            <a:prstClr val="black"/>
                                          </a:solidFill>
                                          <a:latin typeface="Cambria Math" panose="02040503050406030204" pitchFamily="18" charset="0"/>
                                        </a:rPr>
                                        <m:t>1</m:t>
                                      </m:r>
                                    </m:e>
                                    <m:e>
                                      <m:r>
                                        <a:rPr lang="en-US" sz="2400" i="1">
                                          <a:solidFill>
                                            <a:prstClr val="black"/>
                                          </a:solidFill>
                                          <a:latin typeface="Cambria Math" panose="02040503050406030204" pitchFamily="18" charset="0"/>
                                        </a:rPr>
                                        <m:t>0</m:t>
                                      </m:r>
                                    </m:e>
                                  </m:mr>
                                </m:m>
                              </m:e>
                              <m:e>
                                <m:m>
                                  <m:mPr>
                                    <m:mcs>
                                      <m:mc>
                                        <m:mcPr>
                                          <m:count m:val="2"/>
                                          <m:mcJc m:val="center"/>
                                        </m:mcPr>
                                      </m:mc>
                                    </m:mcs>
                                    <m:ctrlPr>
                                      <a:rPr lang="en-US" sz="2400" i="1">
                                        <a:solidFill>
                                          <a:prstClr val="black"/>
                                        </a:solidFill>
                                        <a:latin typeface="Cambria Math" panose="02040503050406030204" pitchFamily="18" charset="0"/>
                                      </a:rPr>
                                    </m:ctrlPr>
                                  </m:mPr>
                                  <m:mr>
                                    <m:e>
                                      <m:r>
                                        <m:rPr>
                                          <m:brk m:alnAt="7"/>
                                        </m:rPr>
                                        <a:rPr lang="en-US" sz="2400" i="1">
                                          <a:solidFill>
                                            <a:prstClr val="black"/>
                                          </a:solidFill>
                                          <a:latin typeface="Cambria Math" panose="02040503050406030204" pitchFamily="18" charset="0"/>
                                        </a:rPr>
                                        <m:t>1</m:t>
                                      </m:r>
                                    </m:e>
                                    <m:e>
                                      <m:r>
                                        <a:rPr lang="en-US" sz="2400" i="1">
                                          <a:solidFill>
                                            <a:prstClr val="black"/>
                                          </a:solidFill>
                                          <a:latin typeface="Cambria Math" panose="02040503050406030204" pitchFamily="18" charset="0"/>
                                        </a:rPr>
                                        <m:t>1</m:t>
                                      </m:r>
                                    </m:e>
                                  </m:mr>
                                  <m:mr>
                                    <m:e>
                                      <m:r>
                                        <a:rPr lang="en-US" sz="2400" i="1">
                                          <a:solidFill>
                                            <a:prstClr val="black"/>
                                          </a:solidFill>
                                          <a:latin typeface="Cambria Math" panose="02040503050406030204" pitchFamily="18" charset="0"/>
                                        </a:rPr>
                                        <m:t>1</m:t>
                                      </m:r>
                                    </m:e>
                                    <m:e>
                                      <m:r>
                                        <a:rPr lang="en-US" sz="2400" i="1">
                                          <a:solidFill>
                                            <a:prstClr val="black"/>
                                          </a:solidFill>
                                          <a:latin typeface="Cambria Math" panose="02040503050406030204" pitchFamily="18" charset="0"/>
                                        </a:rPr>
                                        <m:t>1</m:t>
                                      </m:r>
                                    </m:e>
                                  </m:mr>
                                </m:m>
                              </m:e>
                            </m:mr>
                            <m:mr>
                              <m:e>
                                <m:m>
                                  <m:mPr>
                                    <m:mcs>
                                      <m:mc>
                                        <m:mcPr>
                                          <m:count m:val="2"/>
                                          <m:mcJc m:val="center"/>
                                        </m:mcPr>
                                      </m:mc>
                                    </m:mcs>
                                    <m:ctrlPr>
                                      <a:rPr lang="en-US" sz="2400" i="1">
                                        <a:solidFill>
                                          <a:prstClr val="black"/>
                                        </a:solidFill>
                                        <a:latin typeface="Cambria Math" panose="02040503050406030204" pitchFamily="18" charset="0"/>
                                      </a:rPr>
                                    </m:ctrlPr>
                                  </m:mPr>
                                  <m:mr>
                                    <m:e>
                                      <m:r>
                                        <m:rPr>
                                          <m:brk m:alnAt="7"/>
                                        </m:rPr>
                                        <a:rPr lang="en-US" sz="2400" i="1">
                                          <a:solidFill>
                                            <a:prstClr val="black"/>
                                          </a:solidFill>
                                          <a:latin typeface="Cambria Math" panose="02040503050406030204" pitchFamily="18" charset="0"/>
                                        </a:rPr>
                                        <m:t>1</m:t>
                                      </m:r>
                                    </m:e>
                                    <m:e>
                                      <m:r>
                                        <a:rPr lang="en-US" sz="2400" i="1">
                                          <a:solidFill>
                                            <a:prstClr val="black"/>
                                          </a:solidFill>
                                          <a:latin typeface="Cambria Math" panose="02040503050406030204" pitchFamily="18" charset="0"/>
                                        </a:rPr>
                                        <m:t>1</m:t>
                                      </m:r>
                                    </m:e>
                                  </m:mr>
                                  <m:mr>
                                    <m:e>
                                      <m:r>
                                        <a:rPr lang="en-US" sz="2400" i="1">
                                          <a:solidFill>
                                            <a:prstClr val="black"/>
                                          </a:solidFill>
                                          <a:latin typeface="Cambria Math" panose="02040503050406030204" pitchFamily="18" charset="0"/>
                                        </a:rPr>
                                        <m:t>1</m:t>
                                      </m:r>
                                    </m:e>
                                    <m:e>
                                      <m:r>
                                        <a:rPr lang="en-US" sz="2400" i="1">
                                          <a:solidFill>
                                            <a:prstClr val="black"/>
                                          </a:solidFill>
                                          <a:latin typeface="Cambria Math" panose="02040503050406030204" pitchFamily="18" charset="0"/>
                                        </a:rPr>
                                        <m:t>1</m:t>
                                      </m:r>
                                    </m:e>
                                  </m:mr>
                                </m:m>
                              </m:e>
                              <m:e>
                                <m:m>
                                  <m:mPr>
                                    <m:mcs>
                                      <m:mc>
                                        <m:mcPr>
                                          <m:count m:val="2"/>
                                          <m:mcJc m:val="center"/>
                                        </m:mcPr>
                                      </m:mc>
                                    </m:mcs>
                                    <m:ctrlPr>
                                      <a:rPr lang="en-US" sz="2400" i="1">
                                        <a:solidFill>
                                          <a:prstClr val="black"/>
                                        </a:solidFill>
                                        <a:latin typeface="Cambria Math" panose="02040503050406030204" pitchFamily="18" charset="0"/>
                                      </a:rPr>
                                    </m:ctrlPr>
                                  </m:mPr>
                                  <m:mr>
                                    <m:e>
                                      <m:r>
                                        <m:rPr>
                                          <m:brk m:alnAt="7"/>
                                        </m:rPr>
                                        <a:rPr lang="en-US" sz="2400" i="1">
                                          <a:solidFill>
                                            <a:prstClr val="black"/>
                                          </a:solidFill>
                                          <a:latin typeface="Cambria Math" panose="02040503050406030204" pitchFamily="18" charset="0"/>
                                        </a:rPr>
                                        <m:t>0</m:t>
                                      </m:r>
                                    </m:e>
                                    <m:e>
                                      <m:r>
                                        <a:rPr lang="en-US" sz="2400" i="1">
                                          <a:solidFill>
                                            <a:prstClr val="black"/>
                                          </a:solidFill>
                                          <a:latin typeface="Cambria Math" panose="02040503050406030204" pitchFamily="18" charset="0"/>
                                        </a:rPr>
                                        <m:t>1</m:t>
                                      </m:r>
                                    </m:e>
                                  </m:mr>
                                  <m:mr>
                                    <m:e>
                                      <m:r>
                                        <a:rPr lang="en-US" sz="2400" i="1">
                                          <a:solidFill>
                                            <a:prstClr val="black"/>
                                          </a:solidFill>
                                          <a:latin typeface="Cambria Math" panose="02040503050406030204" pitchFamily="18" charset="0"/>
                                        </a:rPr>
                                        <m:t>1</m:t>
                                      </m:r>
                                    </m:e>
                                    <m:e>
                                      <m:r>
                                        <a:rPr lang="en-US" sz="2400" i="1">
                                          <a:solidFill>
                                            <a:prstClr val="black"/>
                                          </a:solidFill>
                                          <a:latin typeface="Cambria Math" panose="02040503050406030204" pitchFamily="18" charset="0"/>
                                        </a:rPr>
                                        <m:t>0</m:t>
                                      </m:r>
                                    </m:e>
                                  </m:mr>
                                </m:m>
                              </m:e>
                            </m:mr>
                          </m:m>
                        </m:e>
                      </m:d>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32682" y="1417248"/>
                <a:ext cx="2276201" cy="1376980"/>
              </a:xfrm>
              <a:prstGeom prst="rect">
                <a:avLst/>
              </a:prstGeom>
              <a:blipFill rotWithShape="0">
                <a:blip r:embed="rId4"/>
                <a:stretch>
                  <a:fillRect/>
                </a:stretch>
              </a:blipFill>
            </p:spPr>
            <p:txBody>
              <a:bodyPr/>
              <a:lstStyle/>
              <a:p>
                <a:r>
                  <a:rPr lang="en-US">
                    <a:noFill/>
                  </a:rPr>
                  <a:t> </a:t>
                </a:r>
              </a:p>
            </p:txBody>
          </p:sp>
        </mc:Fallback>
      </mc:AlternateContent>
      <p:cxnSp>
        <p:nvCxnSpPr>
          <p:cNvPr id="8" name="Straight Arrow Connector 7"/>
          <p:cNvCxnSpPr/>
          <p:nvPr/>
        </p:nvCxnSpPr>
        <p:spPr>
          <a:xfrm>
            <a:off x="7937770" y="2250670"/>
            <a:ext cx="1211368" cy="0"/>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3630130" y="1280377"/>
            <a:ext cx="4198091" cy="1754326"/>
          </a:xfrm>
          <a:prstGeom prst="rect">
            <a:avLst/>
          </a:prstGeom>
          <a:ln w="22225">
            <a:solidFill>
              <a:schemeClr val="accent1"/>
            </a:solidFill>
          </a:ln>
        </p:spPr>
        <p:txBody>
          <a:bodyPr wrap="square">
            <a:spAutoFit/>
          </a:bodyPr>
          <a:lstStyle/>
          <a:p>
            <a:r>
              <a:rPr lang="en-US" dirty="0"/>
              <a:t> </a:t>
            </a:r>
            <a:r>
              <a:rPr lang="en-US" dirty="0" err="1"/>
              <a:t>xrecover</a:t>
            </a:r>
            <a:endParaRPr lang="en-US" dirty="0"/>
          </a:p>
          <a:p>
            <a:r>
              <a:rPr lang="en-US" dirty="0"/>
              <a:t>           [,1]       [,2]       [,3]</a:t>
            </a:r>
          </a:p>
          <a:p>
            <a:r>
              <a:rPr lang="en-US" dirty="0"/>
              <a:t>[1,]  0.0000000  0.6123724  0.0000000</a:t>
            </a:r>
          </a:p>
          <a:p>
            <a:r>
              <a:rPr lang="en-US" dirty="0"/>
              <a:t>[2,] -0.1893048 -0.2041241  0.5454329</a:t>
            </a:r>
          </a:p>
          <a:p>
            <a:r>
              <a:rPr lang="en-US" dirty="0"/>
              <a:t>[3,] -0.3777063 -0.2041241 -0.4366592</a:t>
            </a:r>
          </a:p>
          <a:p>
            <a:r>
              <a:rPr lang="en-US" dirty="0"/>
              <a:t>[4,]  0.5670111 -0.2041241 -0.1087736</a:t>
            </a:r>
          </a:p>
        </p:txBody>
      </p:sp>
      <p:cxnSp>
        <p:nvCxnSpPr>
          <p:cNvPr id="11" name="Straight Arrow Connector 10"/>
          <p:cNvCxnSpPr/>
          <p:nvPr/>
        </p:nvCxnSpPr>
        <p:spPr>
          <a:xfrm>
            <a:off x="2295728" y="2157540"/>
            <a:ext cx="1211368" cy="0"/>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5743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211723" y="15154"/>
                <a:ext cx="11512952" cy="5070299"/>
              </a:xfrm>
              <a:prstGeom prst="rect">
                <a:avLst/>
              </a:prstGeom>
            </p:spPr>
            <p:txBody>
              <a:bodyPr wrap="square">
                <a:spAutoFit/>
              </a:bodyPr>
              <a:lstStyle/>
              <a:p>
                <a:pPr marL="342900" indent="-342900">
                  <a:buFont typeface="Arial" panose="020B0604020202020204" pitchFamily="34" charset="0"/>
                  <a:buChar char="•"/>
                </a:pPr>
                <a:r>
                  <a:rPr lang="en-US" sz="2400" dirty="0" smtClean="0"/>
                  <a:t>Given pairwise distance matrix </a:t>
                </a:r>
                <a14:m>
                  <m:oMath xmlns:m="http://schemas.openxmlformats.org/officeDocument/2006/math">
                    <m:d>
                      <m:dPr>
                        <m:ctrlPr>
                          <a:rPr lang="en-US" sz="2400" i="1" smtClean="0">
                            <a:latin typeface="Cambria Math" panose="02040503050406030204" pitchFamily="18" charset="0"/>
                          </a:rPr>
                        </m:ctrlPr>
                      </m:dPr>
                      <m:e>
                        <m:m>
                          <m:mPr>
                            <m:mcs>
                              <m:mc>
                                <m:mcPr>
                                  <m:count m:val="2"/>
                                  <m:mcJc m:val="center"/>
                                </m:mcPr>
                              </m:mc>
                            </m:mcs>
                            <m:ctrlPr>
                              <a:rPr lang="en-US" sz="2400" i="1" smtClean="0">
                                <a:latin typeface="Cambria Math" panose="02040503050406030204" pitchFamily="18" charset="0"/>
                              </a:rPr>
                            </m:ctrlPr>
                          </m:mPr>
                          <m:mr>
                            <m:e>
                              <m:m>
                                <m:mPr>
                                  <m:mcs>
                                    <m:mc>
                                      <m:mcPr>
                                        <m:count m:val="2"/>
                                        <m:mcJc m:val="center"/>
                                      </m:mcPr>
                                    </m:mc>
                                  </m:mcs>
                                  <m:ctrlPr>
                                    <a:rPr lang="en-US" sz="2400" i="1" smtClean="0">
                                      <a:latin typeface="Cambria Math" panose="02040503050406030204" pitchFamily="18" charset="0"/>
                                    </a:rPr>
                                  </m:ctrlPr>
                                </m:mPr>
                                <m:mr>
                                  <m:e>
                                    <m:r>
                                      <m:rPr>
                                        <m:brk m:alnAt="7"/>
                                      </m:rPr>
                                      <a:rPr lang="en-US" sz="2400" b="0" i="1" smtClean="0">
                                        <a:latin typeface="Cambria Math" panose="02040503050406030204" pitchFamily="18" charset="0"/>
                                      </a:rPr>
                                      <m:t>0</m:t>
                                    </m:r>
                                  </m:e>
                                  <m:e>
                                    <m:r>
                                      <a:rPr lang="en-US" sz="2400" b="0" i="1" smtClean="0">
                                        <a:latin typeface="Cambria Math" panose="02040503050406030204" pitchFamily="18" charset="0"/>
                                      </a:rPr>
                                      <m:t>1</m:t>
                                    </m:r>
                                  </m:e>
                                </m:mr>
                                <m:mr>
                                  <m:e>
                                    <m:r>
                                      <a:rPr lang="en-US" sz="2400" b="0" i="1" smtClean="0">
                                        <a:latin typeface="Cambria Math" panose="02040503050406030204" pitchFamily="18" charset="0"/>
                                      </a:rPr>
                                      <m:t>1</m:t>
                                    </m:r>
                                  </m:e>
                                  <m:e>
                                    <m:r>
                                      <a:rPr lang="en-US" sz="2400" b="0" i="1" smtClean="0">
                                        <a:latin typeface="Cambria Math" panose="02040503050406030204" pitchFamily="18" charset="0"/>
                                      </a:rPr>
                                      <m:t>0</m:t>
                                    </m:r>
                                  </m:e>
                                </m:mr>
                              </m:m>
                            </m:e>
                            <m:e>
                              <m:m>
                                <m:mPr>
                                  <m:mcs>
                                    <m:mc>
                                      <m:mcPr>
                                        <m:count m:val="2"/>
                                        <m:mcJc m:val="center"/>
                                      </m:mcPr>
                                    </m:mc>
                                  </m:mcs>
                                  <m:ctrlPr>
                                    <a:rPr lang="en-US" sz="2400" i="1" smtClean="0">
                                      <a:latin typeface="Cambria Math" panose="02040503050406030204" pitchFamily="18" charset="0"/>
                                    </a:rPr>
                                  </m:ctrlPr>
                                </m:mPr>
                                <m:mr>
                                  <m:e>
                                    <m:r>
                                      <m:rPr>
                                        <m:brk m:alnAt="7"/>
                                      </m:rPr>
                                      <a:rPr lang="en-US" sz="2400" b="0" i="1" smtClean="0">
                                        <a:latin typeface="Cambria Math" panose="02040503050406030204" pitchFamily="18" charset="0"/>
                                      </a:rPr>
                                      <m:t>1</m:t>
                                    </m:r>
                                  </m:e>
                                  <m:e>
                                    <m:r>
                                      <a:rPr lang="en-US" sz="2400" b="0" i="1" smtClean="0">
                                        <a:latin typeface="Cambria Math" panose="02040503050406030204" pitchFamily="18" charset="0"/>
                                      </a:rPr>
                                      <m:t>1</m:t>
                                    </m:r>
                                  </m:e>
                                </m:mr>
                                <m:mr>
                                  <m:e>
                                    <m:r>
                                      <a:rPr lang="en-US" sz="2400" b="0" i="1" smtClean="0">
                                        <a:latin typeface="Cambria Math" panose="02040503050406030204" pitchFamily="18" charset="0"/>
                                      </a:rPr>
                                      <m:t>1</m:t>
                                    </m:r>
                                  </m:e>
                                  <m:e>
                                    <m:r>
                                      <a:rPr lang="en-US" sz="2400" b="0" i="1" smtClean="0">
                                        <a:latin typeface="Cambria Math" panose="02040503050406030204" pitchFamily="18" charset="0"/>
                                      </a:rPr>
                                      <m:t>1</m:t>
                                    </m:r>
                                  </m:e>
                                </m:mr>
                              </m:m>
                            </m:e>
                          </m:mr>
                          <m:mr>
                            <m:e>
                              <m:m>
                                <m:mPr>
                                  <m:mcs>
                                    <m:mc>
                                      <m:mcPr>
                                        <m:count m:val="2"/>
                                        <m:mcJc m:val="center"/>
                                      </m:mcPr>
                                    </m:mc>
                                  </m:mcs>
                                  <m:ctrlPr>
                                    <a:rPr lang="en-US" sz="2400" i="1" smtClean="0">
                                      <a:latin typeface="Cambria Math" panose="02040503050406030204" pitchFamily="18" charset="0"/>
                                    </a:rPr>
                                  </m:ctrlPr>
                                </m:mPr>
                                <m:mr>
                                  <m:e>
                                    <m:r>
                                      <m:rPr>
                                        <m:brk m:alnAt="7"/>
                                      </m:rPr>
                                      <a:rPr lang="en-US" sz="2400" b="0" i="1" smtClean="0">
                                        <a:latin typeface="Cambria Math" panose="02040503050406030204" pitchFamily="18" charset="0"/>
                                      </a:rPr>
                                      <m:t>1</m:t>
                                    </m:r>
                                  </m:e>
                                  <m:e>
                                    <m:r>
                                      <a:rPr lang="en-US" sz="2400" b="0" i="1" smtClean="0">
                                        <a:latin typeface="Cambria Math" panose="02040503050406030204" pitchFamily="18" charset="0"/>
                                      </a:rPr>
                                      <m:t>1</m:t>
                                    </m:r>
                                  </m:e>
                                </m:mr>
                                <m:mr>
                                  <m:e>
                                    <m:r>
                                      <a:rPr lang="en-US" sz="2400" b="0" i="1" smtClean="0">
                                        <a:latin typeface="Cambria Math" panose="02040503050406030204" pitchFamily="18" charset="0"/>
                                      </a:rPr>
                                      <m:t>1</m:t>
                                    </m:r>
                                  </m:e>
                                  <m:e>
                                    <m:r>
                                      <a:rPr lang="en-US" sz="2400" b="0" i="1" smtClean="0">
                                        <a:latin typeface="Cambria Math" panose="02040503050406030204" pitchFamily="18" charset="0"/>
                                      </a:rPr>
                                      <m:t>1</m:t>
                                    </m:r>
                                  </m:e>
                                </m:mr>
                              </m:m>
                            </m:e>
                            <m:e>
                              <m:m>
                                <m:mPr>
                                  <m:mcs>
                                    <m:mc>
                                      <m:mcPr>
                                        <m:count m:val="2"/>
                                        <m:mcJc m:val="center"/>
                                      </m:mcPr>
                                    </m:mc>
                                  </m:mcs>
                                  <m:ctrlPr>
                                    <a:rPr lang="en-US" sz="2400" i="1" smtClean="0">
                                      <a:latin typeface="Cambria Math" panose="02040503050406030204" pitchFamily="18" charset="0"/>
                                    </a:rPr>
                                  </m:ctrlPr>
                                </m:mPr>
                                <m:mr>
                                  <m:e>
                                    <m:r>
                                      <m:rPr>
                                        <m:brk m:alnAt="7"/>
                                      </m:rPr>
                                      <a:rPr lang="en-US" sz="2400" b="0" i="1" smtClean="0">
                                        <a:latin typeface="Cambria Math" panose="02040503050406030204" pitchFamily="18" charset="0"/>
                                      </a:rPr>
                                      <m:t>0</m:t>
                                    </m:r>
                                  </m:e>
                                  <m:e>
                                    <m:r>
                                      <a:rPr lang="en-US" sz="2400" b="0" i="1" smtClean="0">
                                        <a:latin typeface="Cambria Math" panose="02040503050406030204" pitchFamily="18" charset="0"/>
                                      </a:rPr>
                                      <m:t>1</m:t>
                                    </m:r>
                                  </m:e>
                                </m:mr>
                                <m:mr>
                                  <m:e>
                                    <m:r>
                                      <a:rPr lang="en-US" sz="2400" b="0" i="1" smtClean="0">
                                        <a:latin typeface="Cambria Math" panose="02040503050406030204" pitchFamily="18" charset="0"/>
                                      </a:rPr>
                                      <m:t>1</m:t>
                                    </m:r>
                                  </m:e>
                                  <m:e>
                                    <m:r>
                                      <a:rPr lang="en-US" sz="2400" b="0" i="1" smtClean="0">
                                        <a:latin typeface="Cambria Math" panose="02040503050406030204" pitchFamily="18" charset="0"/>
                                      </a:rPr>
                                      <m:t>0</m:t>
                                    </m:r>
                                  </m:e>
                                </m:mr>
                              </m:m>
                            </m:e>
                          </m:mr>
                        </m:m>
                      </m:e>
                    </m:d>
                  </m:oMath>
                </a14:m>
                <a:r>
                  <a:rPr lang="en-US" sz="2400" b="0" dirty="0" smtClean="0"/>
                  <a:t> </a:t>
                </a:r>
                <a:r>
                  <a:rPr lang="en-US" sz="2400" b="0" dirty="0" smtClean="0">
                    <a:latin typeface="Times New Roman" panose="02020603050405020304" pitchFamily="18" charset="0"/>
                    <a:cs typeface="Times New Roman" panose="02020603050405020304" pitchFamily="18" charset="0"/>
                  </a:rPr>
                  <a:t>of 4 obs.</a:t>
                </a:r>
              </a:p>
              <a:p>
                <a:pPr marL="342900" indent="-342900">
                  <a:buFont typeface="Arial" panose="020B0604020202020204" pitchFamily="34" charset="0"/>
                  <a:buChar char="•"/>
                </a:pPr>
                <a:r>
                  <a:rPr lang="en-US" sz="2400" dirty="0" smtClean="0"/>
                  <a:t>Using                                                                        find gram matrix B </a:t>
                </a:r>
              </a:p>
              <a:p>
                <a:pPr marL="342900" indent="-342900">
                  <a:buFont typeface="Arial" panose="020B0604020202020204" pitchFamily="34" charset="0"/>
                  <a:buChar char="•"/>
                </a:pPr>
                <a:endParaRPr lang="en-US" sz="2400" b="0" dirty="0"/>
              </a:p>
              <a:p>
                <a:pPr marL="342900" indent="-342900">
                  <a:buFont typeface="Arial" panose="020B0604020202020204" pitchFamily="34" charset="0"/>
                  <a:buChar char="•"/>
                </a:pPr>
                <a:r>
                  <a:rPr lang="en-US" sz="2400" dirty="0" smtClean="0"/>
                  <a:t>Compute </a:t>
                </a:r>
                <a:r>
                  <a:rPr lang="en-US" sz="2400" dirty="0" err="1" smtClean="0"/>
                  <a:t>eigen</a:t>
                </a:r>
                <a:r>
                  <a:rPr lang="en-US" sz="2400" dirty="0" smtClean="0"/>
                  <a:t> of B: eigenvalues (.5, .5, .5, 0).</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smtClean="0"/>
                  <a:t>because </a:t>
                </a:r>
                <a14:m>
                  <m:oMath xmlns:m="http://schemas.openxmlformats.org/officeDocument/2006/math">
                    <m:sSub>
                      <m:sSubPr>
                        <m:ctrlPr>
                          <a:rPr lang="en-US" sz="2400" i="1">
                            <a:latin typeface="Cambria Math" panose="02040503050406030204" pitchFamily="18" charset="0"/>
                          </a:rPr>
                        </m:ctrlPr>
                      </m:sSubPr>
                      <m:e>
                        <m:r>
                          <m:rPr>
                            <m:sty m:val="p"/>
                          </m:rPr>
                          <a:rPr lang="el-GR" sz="2400" i="1">
                            <a:latin typeface="Cambria Math" panose="02040503050406030204" pitchFamily="18" charset="0"/>
                          </a:rPr>
                          <m:t>λ</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m:rPr>
                            <m:sty m:val="p"/>
                          </m:rPr>
                          <a:rPr lang="el-GR" sz="2400" i="1">
                            <a:latin typeface="Cambria Math" panose="02040503050406030204" pitchFamily="18" charset="0"/>
                          </a:rPr>
                          <m:t>λ</m:t>
                        </m:r>
                      </m:e>
                      <m:sub>
                        <m:r>
                          <a:rPr lang="en-US" sz="2400" b="0" i="1" smtClean="0">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m:rPr>
                            <m:sty m:val="p"/>
                          </m:rPr>
                          <a:rPr lang="el-GR" sz="2400" i="1">
                            <a:latin typeface="Cambria Math" panose="02040503050406030204" pitchFamily="18" charset="0"/>
                          </a:rPr>
                          <m:t>λ</m:t>
                        </m:r>
                      </m:e>
                      <m:sub>
                        <m:r>
                          <a:rPr lang="en-US" sz="2400" b="0" i="1" smtClean="0">
                            <a:latin typeface="Cambria Math" panose="02040503050406030204" pitchFamily="18" charset="0"/>
                          </a:rPr>
                          <m:t>3</m:t>
                        </m:r>
                      </m:sub>
                    </m:sSub>
                    <m:r>
                      <a:rPr lang="en-US" sz="2400" i="1">
                        <a:latin typeface="Cambria Math" panose="02040503050406030204" pitchFamily="18" charset="0"/>
                      </a:rPr>
                      <m:t>=</m:t>
                    </m:r>
                    <m:r>
                      <a:rPr lang="en-US" sz="2400" b="0" i="1" smtClean="0">
                        <a:latin typeface="Cambria Math" panose="02040503050406030204" pitchFamily="18" charset="0"/>
                      </a:rPr>
                      <m:t>0.5, </m:t>
                    </m:r>
                    <m:r>
                      <a:rPr lang="en-US" sz="2400" b="0" i="1" smtClean="0">
                        <a:latin typeface="Cambria Math" panose="02040503050406030204" pitchFamily="18" charset="0"/>
                      </a:rPr>
                      <m:t>𝑎𝑛𝑑</m:t>
                    </m:r>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m:rPr>
                            <m:sty m:val="p"/>
                          </m:rPr>
                          <a:rPr lang="el-GR" sz="2400" i="1">
                            <a:latin typeface="Cambria Math" panose="02040503050406030204" pitchFamily="18" charset="0"/>
                          </a:rPr>
                          <m:t>λ</m:t>
                        </m:r>
                      </m:e>
                      <m:sub>
                        <m:r>
                          <a:rPr lang="en-US" sz="2400" b="0" i="1" smtClean="0">
                            <a:latin typeface="Cambria Math" panose="02040503050406030204" pitchFamily="18" charset="0"/>
                          </a:rPr>
                          <m:t>4</m:t>
                        </m:r>
                      </m:sub>
                    </m:sSub>
                    <m:r>
                      <a:rPr lang="en-US" sz="2400" i="1">
                        <a:latin typeface="Cambria Math" panose="02040503050406030204" pitchFamily="18" charset="0"/>
                      </a:rPr>
                      <m:t>=</m:t>
                    </m:r>
                    <m:r>
                      <a:rPr lang="en-US" sz="2400" b="0" i="1" smtClean="0">
                        <a:latin typeface="Cambria Math" panose="02040503050406030204" pitchFamily="18" charset="0"/>
                      </a:rPr>
                      <m:t>0.  </m:t>
                    </m:r>
                  </m:oMath>
                </a14:m>
                <a:r>
                  <a:rPr lang="en-US" sz="2400" dirty="0" smtClean="0">
                    <a:solidFill>
                      <a:srgbClr val="C00000"/>
                    </a:solidFill>
                  </a:rPr>
                  <a:t>Using dimension </a:t>
                </a:r>
                <a14:m>
                  <m:oMath xmlns:m="http://schemas.openxmlformats.org/officeDocument/2006/math">
                    <m:r>
                      <a:rPr lang="en-US" sz="2400" i="1" dirty="0" smtClean="0">
                        <a:solidFill>
                          <a:srgbClr val="C00000"/>
                        </a:solidFill>
                        <a:latin typeface="Cambria Math" panose="02040503050406030204" pitchFamily="18" charset="0"/>
                      </a:rPr>
                      <m:t>𝑚</m:t>
                    </m:r>
                    <m:r>
                      <a:rPr lang="en-US" sz="2400" i="1" dirty="0" smtClean="0">
                        <a:solidFill>
                          <a:srgbClr val="C00000"/>
                        </a:solidFill>
                        <a:latin typeface="Cambria Math" panose="02040503050406030204" pitchFamily="18" charset="0"/>
                      </a:rPr>
                      <m:t> = 3</m:t>
                    </m:r>
                  </m:oMath>
                </a14:m>
                <a:endParaRPr lang="en-US" sz="2400" dirty="0" smtClean="0"/>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r>
                  <a:rPr lang="en-US" sz="2400" dirty="0" smtClean="0"/>
                  <a:t>Recover data with lower –dim (3d)</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r>
                  <a:rPr lang="en-US" sz="2400" dirty="0" smtClean="0"/>
                  <a:t>we have perfectly retrieved the tetrahedron. </a:t>
                </a:r>
                <a:endParaRPr lang="en-US" sz="2400" dirty="0"/>
              </a:p>
            </p:txBody>
          </p:sp>
        </mc:Choice>
        <mc:Fallback xmlns="">
          <p:sp>
            <p:nvSpPr>
              <p:cNvPr id="4" name="Rectangle 3"/>
              <p:cNvSpPr>
                <a:spLocks noRot="1" noChangeAspect="1" noMove="1" noResize="1" noEditPoints="1" noAdjustHandles="1" noChangeArrowheads="1" noChangeShapeType="1" noTextEdit="1"/>
              </p:cNvSpPr>
              <p:nvPr/>
            </p:nvSpPr>
            <p:spPr>
              <a:xfrm>
                <a:off x="211723" y="15154"/>
                <a:ext cx="11512952" cy="5070299"/>
              </a:xfrm>
              <a:prstGeom prst="rect">
                <a:avLst/>
              </a:prstGeom>
              <a:blipFill rotWithShape="0">
                <a:blip r:embed="rId2"/>
                <a:stretch>
                  <a:fillRect l="-742" b="-1803"/>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9239694" y="4532060"/>
            <a:ext cx="2952306" cy="2135529"/>
          </a:xfrm>
          <a:prstGeom prst="rect">
            <a:avLst/>
          </a:prstGeom>
        </p:spPr>
      </p:pic>
      <p:sp>
        <p:nvSpPr>
          <p:cNvPr id="2" name="Rectangle 1"/>
          <p:cNvSpPr/>
          <p:nvPr/>
        </p:nvSpPr>
        <p:spPr>
          <a:xfrm>
            <a:off x="6576577" y="1692809"/>
            <a:ext cx="4742173" cy="1277273"/>
          </a:xfrm>
          <a:prstGeom prst="rect">
            <a:avLst/>
          </a:prstGeom>
        </p:spPr>
        <p:txBody>
          <a:bodyPr wrap="square">
            <a:spAutoFit/>
          </a:bodyPr>
          <a:lstStyle/>
          <a:p>
            <a:pPr marL="171450" lvl="0" indent="-171450" eaLnBrk="0" fontAlgn="base" hangingPunct="0">
              <a:spcBef>
                <a:spcPct val="0"/>
              </a:spcBef>
              <a:spcAft>
                <a:spcPct val="0"/>
              </a:spcAft>
              <a:buFont typeface="Wingdings" panose="05000000000000000000" pitchFamily="2" charset="2"/>
              <a:buChar char="Ø"/>
            </a:pPr>
            <a:r>
              <a:rPr lang="en-US" altLang="en-US" sz="1100" dirty="0">
                <a:solidFill>
                  <a:srgbClr val="000000"/>
                </a:solidFill>
                <a:latin typeface="Lucida Console" panose="020B0609040504020204" pitchFamily="49" charset="0"/>
              </a:rPr>
              <a:t>$vectors [,1</a:t>
            </a:r>
            <a:r>
              <a:rPr lang="en-US" altLang="en-US" sz="1100" dirty="0" smtClean="0">
                <a:solidFill>
                  <a:srgbClr val="000000"/>
                </a:solidFill>
                <a:latin typeface="Lucida Console" panose="020B0609040504020204" pitchFamily="49" charset="0"/>
              </a:rPr>
              <a:t>]	 </a:t>
            </a:r>
            <a:r>
              <a:rPr lang="en-US" altLang="en-US" sz="1100" dirty="0">
                <a:solidFill>
                  <a:srgbClr val="000000"/>
                </a:solidFill>
                <a:latin typeface="Lucida Console" panose="020B0609040504020204" pitchFamily="49" charset="0"/>
              </a:rPr>
              <a:t>[,2] </a:t>
            </a:r>
            <a:r>
              <a:rPr lang="en-US" altLang="en-US" sz="1100" dirty="0" smtClean="0">
                <a:solidFill>
                  <a:srgbClr val="000000"/>
                </a:solidFill>
                <a:latin typeface="Lucida Console" panose="020B0609040504020204" pitchFamily="49" charset="0"/>
              </a:rPr>
              <a:t>		[,</a:t>
            </a:r>
            <a:r>
              <a:rPr lang="en-US" altLang="en-US" sz="1100" dirty="0">
                <a:solidFill>
                  <a:srgbClr val="000000"/>
                </a:solidFill>
                <a:latin typeface="Lucida Console" panose="020B0609040504020204" pitchFamily="49" charset="0"/>
              </a:rPr>
              <a:t>3] </a:t>
            </a:r>
            <a:r>
              <a:rPr lang="en-US" altLang="en-US" sz="1100" dirty="0" smtClean="0">
                <a:solidFill>
                  <a:srgbClr val="000000"/>
                </a:solidFill>
                <a:latin typeface="Lucida Console" panose="020B0609040504020204" pitchFamily="49" charset="0"/>
              </a:rPr>
              <a:t>  [,</a:t>
            </a:r>
            <a:r>
              <a:rPr lang="en-US" altLang="en-US" sz="1100" dirty="0">
                <a:solidFill>
                  <a:srgbClr val="000000"/>
                </a:solidFill>
                <a:latin typeface="Lucida Console" panose="020B0609040504020204" pitchFamily="49" charset="0"/>
              </a:rPr>
              <a:t>4] </a:t>
            </a:r>
          </a:p>
          <a:p>
            <a:pPr marL="171450" lvl="0" indent="-171450" eaLnBrk="0" fontAlgn="base" hangingPunct="0">
              <a:spcBef>
                <a:spcPct val="0"/>
              </a:spcBef>
              <a:spcAft>
                <a:spcPct val="0"/>
              </a:spcAft>
              <a:buFont typeface="Wingdings" panose="05000000000000000000" pitchFamily="2" charset="2"/>
              <a:buChar char="Ø"/>
            </a:pPr>
            <a:r>
              <a:rPr lang="en-US" altLang="en-US" sz="1100" dirty="0">
                <a:solidFill>
                  <a:srgbClr val="000000"/>
                </a:solidFill>
                <a:latin typeface="Lucida Console" panose="020B0609040504020204" pitchFamily="49" charset="0"/>
              </a:rPr>
              <a:t>[1,] </a:t>
            </a:r>
            <a:r>
              <a:rPr lang="en-US" altLang="en-US" sz="1100" dirty="0">
                <a:solidFill>
                  <a:srgbClr val="C00000"/>
                </a:solidFill>
                <a:latin typeface="Lucida Console" panose="020B0609040504020204" pitchFamily="49" charset="0"/>
              </a:rPr>
              <a:t>0.0000000 0.8660254 0.0000000 </a:t>
            </a:r>
            <a:r>
              <a:rPr lang="en-US" altLang="en-US" sz="1100" dirty="0" smtClean="0">
                <a:solidFill>
                  <a:srgbClr val="000000"/>
                </a:solidFill>
                <a:latin typeface="Lucida Console" panose="020B0609040504020204" pitchFamily="49" charset="0"/>
              </a:rPr>
              <a:t>	-</a:t>
            </a:r>
            <a:r>
              <a:rPr lang="en-US" altLang="en-US" sz="1100" dirty="0">
                <a:solidFill>
                  <a:srgbClr val="000000"/>
                </a:solidFill>
                <a:latin typeface="Lucida Console" panose="020B0609040504020204" pitchFamily="49" charset="0"/>
              </a:rPr>
              <a:t>0.5 </a:t>
            </a:r>
          </a:p>
          <a:p>
            <a:pPr marL="171450" lvl="0" indent="-171450" eaLnBrk="0" fontAlgn="base" hangingPunct="0">
              <a:spcBef>
                <a:spcPct val="0"/>
              </a:spcBef>
              <a:spcAft>
                <a:spcPct val="0"/>
              </a:spcAft>
              <a:buFont typeface="Wingdings" panose="05000000000000000000" pitchFamily="2" charset="2"/>
              <a:buChar char="Ø"/>
            </a:pPr>
            <a:r>
              <a:rPr lang="en-US" altLang="en-US" sz="1100" dirty="0">
                <a:solidFill>
                  <a:srgbClr val="000000"/>
                </a:solidFill>
                <a:latin typeface="Lucida Console" panose="020B0609040504020204" pitchFamily="49" charset="0"/>
              </a:rPr>
              <a:t>[2,] </a:t>
            </a:r>
            <a:r>
              <a:rPr lang="en-US" altLang="en-US" sz="1100" dirty="0">
                <a:solidFill>
                  <a:srgbClr val="C00000"/>
                </a:solidFill>
                <a:latin typeface="Lucida Console" panose="020B0609040504020204" pitchFamily="49" charset="0"/>
              </a:rPr>
              <a:t>-0.2677175 -0.2886751 0.7713586 </a:t>
            </a:r>
            <a:r>
              <a:rPr lang="en-US" altLang="en-US" sz="1100" dirty="0" smtClean="0">
                <a:solidFill>
                  <a:srgbClr val="000000"/>
                </a:solidFill>
                <a:latin typeface="Lucida Console" panose="020B0609040504020204" pitchFamily="49" charset="0"/>
              </a:rPr>
              <a:t>	-0.5</a:t>
            </a:r>
          </a:p>
          <a:p>
            <a:pPr marL="171450" lvl="0" indent="-171450" eaLnBrk="0" fontAlgn="base" hangingPunct="0">
              <a:spcBef>
                <a:spcPct val="0"/>
              </a:spcBef>
              <a:spcAft>
                <a:spcPct val="0"/>
              </a:spcAft>
              <a:buFont typeface="Wingdings" panose="05000000000000000000" pitchFamily="2" charset="2"/>
              <a:buChar char="Ø"/>
            </a:pPr>
            <a:r>
              <a:rPr lang="en-US" altLang="en-US" sz="1100" dirty="0" smtClean="0">
                <a:solidFill>
                  <a:srgbClr val="000000"/>
                </a:solidFill>
                <a:latin typeface="Lucida Console" panose="020B0609040504020204" pitchFamily="49" charset="0"/>
              </a:rPr>
              <a:t>[</a:t>
            </a:r>
            <a:r>
              <a:rPr lang="en-US" altLang="en-US" sz="1100" dirty="0">
                <a:solidFill>
                  <a:srgbClr val="000000"/>
                </a:solidFill>
                <a:latin typeface="Lucida Console" panose="020B0609040504020204" pitchFamily="49" charset="0"/>
              </a:rPr>
              <a:t>3,] </a:t>
            </a:r>
            <a:r>
              <a:rPr lang="en-US" altLang="en-US" sz="1100" dirty="0">
                <a:solidFill>
                  <a:srgbClr val="C00000"/>
                </a:solidFill>
                <a:latin typeface="Lucida Console" panose="020B0609040504020204" pitchFamily="49" charset="0"/>
              </a:rPr>
              <a:t>-0.5341574 -0.2886751 -0.6175294 </a:t>
            </a:r>
            <a:r>
              <a:rPr lang="en-US" altLang="en-US" sz="1100" dirty="0" smtClean="0">
                <a:solidFill>
                  <a:srgbClr val="000000"/>
                </a:solidFill>
                <a:latin typeface="Lucida Console" panose="020B0609040504020204" pitchFamily="49" charset="0"/>
              </a:rPr>
              <a:t>	-</a:t>
            </a:r>
            <a:r>
              <a:rPr lang="en-US" altLang="en-US" sz="1100" dirty="0">
                <a:solidFill>
                  <a:srgbClr val="000000"/>
                </a:solidFill>
                <a:latin typeface="Lucida Console" panose="020B0609040504020204" pitchFamily="49" charset="0"/>
              </a:rPr>
              <a:t>0.5 </a:t>
            </a:r>
            <a:endParaRPr lang="en-US" altLang="en-US" sz="1100" dirty="0" smtClean="0">
              <a:solidFill>
                <a:srgbClr val="000000"/>
              </a:solidFill>
              <a:latin typeface="Lucida Console" panose="020B0609040504020204" pitchFamily="49" charset="0"/>
            </a:endParaRPr>
          </a:p>
          <a:p>
            <a:pPr marL="171450" lvl="0" indent="-171450" eaLnBrk="0" fontAlgn="base" hangingPunct="0">
              <a:spcBef>
                <a:spcPct val="0"/>
              </a:spcBef>
              <a:spcAft>
                <a:spcPct val="0"/>
              </a:spcAft>
              <a:buFont typeface="Wingdings" panose="05000000000000000000" pitchFamily="2" charset="2"/>
              <a:buChar char="Ø"/>
            </a:pPr>
            <a:r>
              <a:rPr lang="en-US" altLang="en-US" sz="1100" dirty="0" smtClean="0">
                <a:solidFill>
                  <a:srgbClr val="000000"/>
                </a:solidFill>
                <a:latin typeface="Lucida Console" panose="020B0609040504020204" pitchFamily="49" charset="0"/>
              </a:rPr>
              <a:t>[</a:t>
            </a:r>
            <a:r>
              <a:rPr lang="en-US" altLang="en-US" sz="1100" dirty="0">
                <a:solidFill>
                  <a:srgbClr val="000000"/>
                </a:solidFill>
                <a:latin typeface="Lucida Console" panose="020B0609040504020204" pitchFamily="49" charset="0"/>
              </a:rPr>
              <a:t>4,] </a:t>
            </a:r>
            <a:r>
              <a:rPr lang="en-US" altLang="en-US" sz="1100" dirty="0">
                <a:solidFill>
                  <a:srgbClr val="C00000"/>
                </a:solidFill>
                <a:latin typeface="Lucida Console" panose="020B0609040504020204" pitchFamily="49" charset="0"/>
              </a:rPr>
              <a:t>0.8018748 -0.2886751 -0.1538291 </a:t>
            </a:r>
            <a:r>
              <a:rPr lang="en-US" altLang="en-US" sz="1100" dirty="0" smtClean="0">
                <a:solidFill>
                  <a:srgbClr val="000000"/>
                </a:solidFill>
                <a:latin typeface="Lucida Console" panose="020B0609040504020204" pitchFamily="49" charset="0"/>
              </a:rPr>
              <a:t>	-</a:t>
            </a:r>
            <a:r>
              <a:rPr lang="en-US" altLang="en-US" sz="1100" dirty="0">
                <a:solidFill>
                  <a:srgbClr val="000000"/>
                </a:solidFill>
                <a:latin typeface="Lucida Console" panose="020B0609040504020204" pitchFamily="49" charset="0"/>
              </a:rPr>
              <a:t>0.5 </a:t>
            </a:r>
            <a:r>
              <a:rPr lang="en-US" altLang="en-US" sz="1100" dirty="0">
                <a:solidFill>
                  <a:prstClr val="black"/>
                </a:solidFill>
              </a:rPr>
              <a:t/>
            </a:r>
            <a:br>
              <a:rPr lang="en-US" altLang="en-US" sz="1100" dirty="0">
                <a:solidFill>
                  <a:prstClr val="black"/>
                </a:solidFill>
              </a:rPr>
            </a:br>
            <a:endParaRPr lang="en-US" sz="1100" dirty="0"/>
          </a:p>
        </p:txBody>
      </p:sp>
      <p:sp>
        <p:nvSpPr>
          <p:cNvPr id="3" name="Rectangle 2"/>
          <p:cNvSpPr/>
          <p:nvPr/>
        </p:nvSpPr>
        <p:spPr>
          <a:xfrm>
            <a:off x="1317952" y="-80598"/>
            <a:ext cx="1373966" cy="461665"/>
          </a:xfrm>
          <a:prstGeom prst="rect">
            <a:avLst/>
          </a:prstGeom>
        </p:spPr>
        <p:txBody>
          <a:bodyPr wrap="none">
            <a:spAutoFit/>
          </a:bodyPr>
          <a:lstStyle/>
          <a:p>
            <a:pPr lvl="0"/>
            <a:r>
              <a:rPr lang="en-US" sz="2400" dirty="0">
                <a:solidFill>
                  <a:prstClr val="black"/>
                </a:solidFill>
              </a:rPr>
              <a:t>Summary</a:t>
            </a:r>
          </a:p>
        </p:txBody>
      </p:sp>
      <p:pic>
        <p:nvPicPr>
          <p:cNvPr id="6" name="Picture 5"/>
          <p:cNvPicPr>
            <a:picLocks noChangeAspect="1"/>
          </p:cNvPicPr>
          <p:nvPr/>
        </p:nvPicPr>
        <p:blipFill>
          <a:blip r:embed="rId4"/>
          <a:stretch>
            <a:fillRect/>
          </a:stretch>
        </p:blipFill>
        <p:spPr>
          <a:xfrm>
            <a:off x="1450211" y="1069556"/>
            <a:ext cx="4688230" cy="853514"/>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5207394" y="3270372"/>
                <a:ext cx="5980996" cy="8860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dirty="0" smtClean="0">
                          <a:solidFill>
                            <a:prstClr val="black"/>
                          </a:solidFill>
                          <a:latin typeface="Cambria Math" panose="02040503050406030204" pitchFamily="18" charset="0"/>
                          <a:cs typeface="Times New Roman" panose="02020603050405020304" pitchFamily="18" charset="0"/>
                        </a:rPr>
                        <m:t>𝑋</m:t>
                      </m:r>
                      <m:r>
                        <a:rPr lang="en-US" sz="1400" i="1" dirty="0" smtClean="0">
                          <a:solidFill>
                            <a:prstClr val="black"/>
                          </a:solidFill>
                          <a:latin typeface="Cambria Math" panose="02040503050406030204" pitchFamily="18" charset="0"/>
                          <a:cs typeface="Times New Roman" panose="02020603050405020304" pitchFamily="18" charset="0"/>
                        </a:rPr>
                        <m:t>=</m:t>
                      </m:r>
                      <m:sSub>
                        <m:sSubPr>
                          <m:ctrlPr>
                            <a:rPr lang="en-US" sz="1400" i="1" dirty="0">
                              <a:solidFill>
                                <a:prstClr val="black"/>
                              </a:solidFill>
                              <a:latin typeface="Cambria Math" panose="02040503050406030204" pitchFamily="18" charset="0"/>
                              <a:cs typeface="Times New Roman" panose="02020603050405020304" pitchFamily="18" charset="0"/>
                            </a:rPr>
                          </m:ctrlPr>
                        </m:sSubPr>
                        <m:e>
                          <m:r>
                            <a:rPr lang="en-US" sz="1400" i="1" dirty="0">
                              <a:solidFill>
                                <a:prstClr val="black"/>
                              </a:solidFill>
                              <a:latin typeface="Cambria Math" panose="02040503050406030204" pitchFamily="18" charset="0"/>
                              <a:cs typeface="Times New Roman" panose="02020603050405020304" pitchFamily="18" charset="0"/>
                            </a:rPr>
                            <m:t>𝑉</m:t>
                          </m:r>
                        </m:e>
                        <m:sub>
                          <m:r>
                            <a:rPr lang="en-US" sz="1400" i="1" dirty="0">
                              <a:solidFill>
                                <a:prstClr val="black"/>
                              </a:solidFill>
                              <a:latin typeface="Cambria Math" panose="02040503050406030204" pitchFamily="18" charset="0"/>
                              <a:cs typeface="Times New Roman" panose="02020603050405020304" pitchFamily="18" charset="0"/>
                            </a:rPr>
                            <m:t>1</m:t>
                          </m:r>
                        </m:sub>
                      </m:sSub>
                      <m:sSubSup>
                        <m:sSubSupPr>
                          <m:ctrlPr>
                            <a:rPr lang="en-US" sz="1400" i="1" dirty="0">
                              <a:solidFill>
                                <a:prstClr val="black"/>
                              </a:solidFill>
                              <a:latin typeface="Cambria Math" panose="02040503050406030204" pitchFamily="18" charset="0"/>
                              <a:cs typeface="Times New Roman" panose="02020603050405020304" pitchFamily="18" charset="0"/>
                            </a:rPr>
                          </m:ctrlPr>
                        </m:sSubSupPr>
                        <m:e>
                          <m:r>
                            <m:rPr>
                              <m:sty m:val="p"/>
                            </m:rPr>
                            <a:rPr lang="en-US" sz="1400" dirty="0">
                              <a:solidFill>
                                <a:prstClr val="black"/>
                              </a:solidFill>
                              <a:latin typeface="Cambria Math" panose="02040503050406030204" pitchFamily="18" charset="0"/>
                              <a:cs typeface="Times New Roman" panose="02020603050405020304" pitchFamily="18" charset="0"/>
                            </a:rPr>
                            <m:t>Λ</m:t>
                          </m:r>
                        </m:e>
                        <m:sub>
                          <m:r>
                            <a:rPr lang="en-US" sz="1400" i="1" dirty="0">
                              <a:solidFill>
                                <a:prstClr val="black"/>
                              </a:solidFill>
                              <a:latin typeface="Cambria Math" panose="02040503050406030204" pitchFamily="18" charset="0"/>
                              <a:cs typeface="Times New Roman" panose="02020603050405020304" pitchFamily="18" charset="0"/>
                            </a:rPr>
                            <m:t>1</m:t>
                          </m:r>
                        </m:sub>
                        <m:sup>
                          <m:r>
                            <a:rPr lang="en-US" sz="1400" dirty="0">
                              <a:solidFill>
                                <a:prstClr val="black"/>
                              </a:solidFill>
                              <a:latin typeface="Cambria Math" panose="02040503050406030204" pitchFamily="18" charset="0"/>
                              <a:cs typeface="Times New Roman" panose="02020603050405020304" pitchFamily="18" charset="0"/>
                            </a:rPr>
                            <m:t>1/2</m:t>
                          </m:r>
                        </m:sup>
                      </m:sSubSup>
                      <m:r>
                        <a:rPr lang="en-US" sz="1400" b="0" i="0" dirty="0" smtClean="0">
                          <a:solidFill>
                            <a:prstClr val="black"/>
                          </a:solidFill>
                          <a:latin typeface="Cambria Math" panose="02040503050406030204" pitchFamily="18" charset="0"/>
                          <a:cs typeface="Times New Roman" panose="02020603050405020304" pitchFamily="18" charset="0"/>
                        </a:rPr>
                        <m:t>=</m:t>
                      </m:r>
                      <m:d>
                        <m:dPr>
                          <m:begChr m:val="["/>
                          <m:endChr m:val="]"/>
                          <m:ctrlPr>
                            <a:rPr lang="en-US" sz="1400" b="0" i="1" dirty="0" smtClean="0">
                              <a:solidFill>
                                <a:prstClr val="black"/>
                              </a:solidFill>
                              <a:latin typeface="Cambria Math" panose="02040503050406030204" pitchFamily="18" charset="0"/>
                              <a:cs typeface="Times New Roman" panose="02020603050405020304" pitchFamily="18" charset="0"/>
                            </a:rPr>
                          </m:ctrlPr>
                        </m:dPr>
                        <m:e>
                          <m:eqArr>
                            <m:eqArrPr>
                              <m:ctrlPr>
                                <a:rPr lang="en-US" sz="1400" b="0" i="1" dirty="0" smtClean="0">
                                  <a:solidFill>
                                    <a:prstClr val="black"/>
                                  </a:solidFill>
                                  <a:latin typeface="Cambria Math" panose="02040503050406030204" pitchFamily="18" charset="0"/>
                                  <a:cs typeface="Times New Roman" panose="02020603050405020304" pitchFamily="18" charset="0"/>
                                </a:rPr>
                              </m:ctrlPr>
                            </m:eqArrPr>
                            <m:e>
                              <m:m>
                                <m:mPr>
                                  <m:mcs>
                                    <m:mc>
                                      <m:mcPr>
                                        <m:count m:val="3"/>
                                        <m:mcJc m:val="center"/>
                                      </m:mcPr>
                                    </m:mc>
                                  </m:mcs>
                                  <m:ctrlPr>
                                    <a:rPr lang="en-US" sz="1400" b="0" i="1" dirty="0" smtClean="0">
                                      <a:solidFill>
                                        <a:prstClr val="black"/>
                                      </a:solidFill>
                                      <a:latin typeface="Cambria Math" panose="02040503050406030204" pitchFamily="18" charset="0"/>
                                      <a:cs typeface="Times New Roman" panose="02020603050405020304" pitchFamily="18" charset="0"/>
                                    </a:rPr>
                                  </m:ctrlPr>
                                </m:mPr>
                                <m:mr>
                                  <m:e>
                                    <m:r>
                                      <m:rPr>
                                        <m:brk m:alnAt="7"/>
                                      </m:rPr>
                                      <a:rPr lang="en-US" sz="1400" b="0" i="1" dirty="0" smtClean="0">
                                        <a:solidFill>
                                          <a:prstClr val="black"/>
                                        </a:solidFill>
                                        <a:latin typeface="Cambria Math" panose="02040503050406030204" pitchFamily="18" charset="0"/>
                                        <a:cs typeface="Times New Roman" panose="02020603050405020304" pitchFamily="18" charset="0"/>
                                      </a:rPr>
                                      <m:t>0</m:t>
                                    </m:r>
                                  </m:e>
                                  <m:e>
                                    <m:r>
                                      <a:rPr lang="en-US" sz="1400" b="0" i="1" dirty="0" smtClean="0">
                                        <a:solidFill>
                                          <a:prstClr val="black"/>
                                        </a:solidFill>
                                        <a:latin typeface="Cambria Math" panose="02040503050406030204" pitchFamily="18" charset="0"/>
                                        <a:cs typeface="Times New Roman" panose="02020603050405020304" pitchFamily="18" charset="0"/>
                                      </a:rPr>
                                      <m:t>0</m:t>
                                    </m:r>
                                  </m:e>
                                  <m:e>
                                    <m:r>
                                      <a:rPr lang="en-US" sz="1400" b="0" i="1" dirty="0" smtClean="0">
                                        <a:solidFill>
                                          <a:prstClr val="black"/>
                                        </a:solidFill>
                                        <a:latin typeface="Cambria Math" panose="02040503050406030204" pitchFamily="18" charset="0"/>
                                        <a:cs typeface="Times New Roman" panose="02020603050405020304" pitchFamily="18" charset="0"/>
                                      </a:rPr>
                                      <m:t>0</m:t>
                                    </m:r>
                                  </m:e>
                                </m:mr>
                                <m:mr>
                                  <m:e>
                                    <m:r>
                                      <a:rPr lang="en-US" sz="1400" b="0" i="1" dirty="0" smtClean="0">
                                        <a:solidFill>
                                          <a:prstClr val="black"/>
                                        </a:solidFill>
                                        <a:latin typeface="Cambria Math" panose="02040503050406030204" pitchFamily="18" charset="0"/>
                                        <a:cs typeface="Times New Roman" panose="02020603050405020304" pitchFamily="18" charset="0"/>
                                      </a:rPr>
                                      <m:t>−0.2677</m:t>
                                    </m:r>
                                  </m:e>
                                  <m:e>
                                    <m:r>
                                      <a:rPr lang="en-US" sz="1400" b="0" i="1" dirty="0" smtClean="0">
                                        <a:solidFill>
                                          <a:prstClr val="black"/>
                                        </a:solidFill>
                                        <a:latin typeface="Cambria Math" panose="02040503050406030204" pitchFamily="18" charset="0"/>
                                        <a:cs typeface="Times New Roman" panose="02020603050405020304" pitchFamily="18" charset="0"/>
                                      </a:rPr>
                                      <m:t>−0.2887</m:t>
                                    </m:r>
                                  </m:e>
                                  <m:e>
                                    <m:r>
                                      <a:rPr lang="en-US" sz="1400" b="0" i="1" dirty="0" smtClean="0">
                                        <a:solidFill>
                                          <a:prstClr val="black"/>
                                        </a:solidFill>
                                        <a:latin typeface="Cambria Math" panose="02040503050406030204" pitchFamily="18" charset="0"/>
                                        <a:cs typeface="Times New Roman" panose="02020603050405020304" pitchFamily="18" charset="0"/>
                                      </a:rPr>
                                      <m:t>0.7714</m:t>
                                    </m:r>
                                  </m:e>
                                </m:mr>
                                <m:mr>
                                  <m:e>
                                    <m:r>
                                      <a:rPr lang="en-US" sz="1400" b="0" i="1" dirty="0" smtClean="0">
                                        <a:solidFill>
                                          <a:prstClr val="black"/>
                                        </a:solidFill>
                                        <a:latin typeface="Cambria Math" panose="02040503050406030204" pitchFamily="18" charset="0"/>
                                        <a:cs typeface="Times New Roman" panose="02020603050405020304" pitchFamily="18" charset="0"/>
                                      </a:rPr>
                                      <m:t>0.534</m:t>
                                    </m:r>
                                  </m:e>
                                  <m:e>
                                    <m:r>
                                      <a:rPr lang="en-US" sz="1400" i="1" dirty="0">
                                        <a:solidFill>
                                          <a:prstClr val="black"/>
                                        </a:solidFill>
                                        <a:latin typeface="Cambria Math" panose="02040503050406030204" pitchFamily="18" charset="0"/>
                                        <a:cs typeface="Times New Roman" panose="02020603050405020304" pitchFamily="18" charset="0"/>
                                      </a:rPr>
                                      <m:t>−0.2887</m:t>
                                    </m:r>
                                  </m:e>
                                  <m:e>
                                    <m:r>
                                      <a:rPr lang="en-US" sz="1400" b="0" i="1" dirty="0" smtClean="0">
                                        <a:solidFill>
                                          <a:prstClr val="black"/>
                                        </a:solidFill>
                                        <a:latin typeface="Cambria Math" panose="02040503050406030204" pitchFamily="18" charset="0"/>
                                        <a:cs typeface="Times New Roman" panose="02020603050405020304" pitchFamily="18" charset="0"/>
                                      </a:rPr>
                                      <m:t>−0.6175</m:t>
                                    </m:r>
                                  </m:e>
                                </m:mr>
                              </m:m>
                            </m:e>
                            <m:e>
                              <m:m>
                                <m:mPr>
                                  <m:mcs>
                                    <m:mc>
                                      <m:mcPr>
                                        <m:count m:val="3"/>
                                        <m:mcJc m:val="center"/>
                                      </m:mcPr>
                                    </m:mc>
                                  </m:mcs>
                                  <m:ctrlPr>
                                    <a:rPr lang="en-US" sz="1400" b="0" i="1" dirty="0" smtClean="0">
                                      <a:solidFill>
                                        <a:prstClr val="black"/>
                                      </a:solidFill>
                                      <a:latin typeface="Cambria Math" panose="02040503050406030204" pitchFamily="18" charset="0"/>
                                      <a:cs typeface="Times New Roman" panose="02020603050405020304" pitchFamily="18" charset="0"/>
                                    </a:rPr>
                                  </m:ctrlPr>
                                </m:mPr>
                                <m:mr>
                                  <m:e>
                                    <m:r>
                                      <m:rPr>
                                        <m:brk m:alnAt="7"/>
                                      </m:rPr>
                                      <a:rPr lang="en-US" sz="1400" b="0" i="1" dirty="0" smtClean="0">
                                        <a:solidFill>
                                          <a:prstClr val="black"/>
                                        </a:solidFill>
                                        <a:latin typeface="Cambria Math" panose="02040503050406030204" pitchFamily="18" charset="0"/>
                                        <a:cs typeface="Times New Roman" panose="02020603050405020304" pitchFamily="18" charset="0"/>
                                      </a:rPr>
                                      <m:t>0</m:t>
                                    </m:r>
                                    <m:r>
                                      <a:rPr lang="en-US" sz="1400" b="0" i="1" dirty="0" smtClean="0">
                                        <a:solidFill>
                                          <a:prstClr val="black"/>
                                        </a:solidFill>
                                        <a:latin typeface="Cambria Math" panose="02040503050406030204" pitchFamily="18" charset="0"/>
                                        <a:cs typeface="Times New Roman" panose="02020603050405020304" pitchFamily="18" charset="0"/>
                                      </a:rPr>
                                      <m:t>.8018</m:t>
                                    </m:r>
                                  </m:e>
                                  <m:e>
                                    <m:r>
                                      <a:rPr lang="en-US" sz="1400" b="0" i="1" dirty="0" smtClean="0">
                                        <a:solidFill>
                                          <a:prstClr val="black"/>
                                        </a:solidFill>
                                        <a:latin typeface="Cambria Math" panose="02040503050406030204" pitchFamily="18" charset="0"/>
                                        <a:cs typeface="Times New Roman" panose="02020603050405020304" pitchFamily="18" charset="0"/>
                                      </a:rPr>
                                      <m:t>−0.2868</m:t>
                                    </m:r>
                                  </m:e>
                                  <m:e>
                                    <m:r>
                                      <a:rPr lang="en-US" sz="1400" b="0" i="1" dirty="0" smtClean="0">
                                        <a:solidFill>
                                          <a:prstClr val="black"/>
                                        </a:solidFill>
                                        <a:latin typeface="Cambria Math" panose="02040503050406030204" pitchFamily="18" charset="0"/>
                                        <a:cs typeface="Times New Roman" panose="02020603050405020304" pitchFamily="18" charset="0"/>
                                      </a:rPr>
                                      <m:t>−0.1538</m:t>
                                    </m:r>
                                  </m:e>
                                </m:mr>
                              </m:m>
                            </m:e>
                          </m:eqArr>
                        </m:e>
                      </m:d>
                      <m:d>
                        <m:dPr>
                          <m:begChr m:val="["/>
                          <m:endChr m:val="]"/>
                          <m:ctrlPr>
                            <a:rPr lang="en-US" sz="1400" b="0" i="1" dirty="0" smtClean="0">
                              <a:solidFill>
                                <a:prstClr val="black"/>
                              </a:solidFill>
                              <a:latin typeface="Cambria Math" panose="02040503050406030204" pitchFamily="18" charset="0"/>
                              <a:cs typeface="Times New Roman" panose="02020603050405020304" pitchFamily="18" charset="0"/>
                            </a:rPr>
                          </m:ctrlPr>
                        </m:dPr>
                        <m:e>
                          <m:m>
                            <m:mPr>
                              <m:mcs>
                                <m:mc>
                                  <m:mcPr>
                                    <m:count m:val="3"/>
                                    <m:mcJc m:val="center"/>
                                  </m:mcPr>
                                </m:mc>
                              </m:mcs>
                              <m:ctrlPr>
                                <a:rPr lang="en-US" sz="1400" b="0" i="1" dirty="0" smtClean="0">
                                  <a:solidFill>
                                    <a:prstClr val="black"/>
                                  </a:solidFill>
                                  <a:latin typeface="Cambria Math" panose="02040503050406030204" pitchFamily="18" charset="0"/>
                                  <a:cs typeface="Times New Roman" panose="02020603050405020304" pitchFamily="18" charset="0"/>
                                </a:rPr>
                              </m:ctrlPr>
                            </m:mPr>
                            <m:mr>
                              <m:e>
                                <m:r>
                                  <m:rPr>
                                    <m:brk m:alnAt="7"/>
                                  </m:rPr>
                                  <a:rPr lang="en-US" sz="1400" b="0" i="1" dirty="0" smtClean="0">
                                    <a:solidFill>
                                      <a:prstClr val="black"/>
                                    </a:solidFill>
                                    <a:latin typeface="Cambria Math" panose="02040503050406030204" pitchFamily="18" charset="0"/>
                                    <a:cs typeface="Times New Roman" panose="02020603050405020304" pitchFamily="18" charset="0"/>
                                  </a:rPr>
                                  <m:t>1</m:t>
                                </m:r>
                                <m:r>
                                  <a:rPr lang="en-US" sz="1400" b="0" i="1" dirty="0" smtClean="0">
                                    <a:solidFill>
                                      <a:prstClr val="black"/>
                                    </a:solidFill>
                                    <a:latin typeface="Cambria Math" panose="02040503050406030204" pitchFamily="18" charset="0"/>
                                    <a:cs typeface="Times New Roman" panose="02020603050405020304" pitchFamily="18" charset="0"/>
                                  </a:rPr>
                                  <m:t>/</m:t>
                                </m:r>
                                <m:rad>
                                  <m:radPr>
                                    <m:degHide m:val="on"/>
                                    <m:ctrlPr>
                                      <a:rPr lang="en-US" sz="1400" b="0" i="1" dirty="0" smtClean="0">
                                        <a:solidFill>
                                          <a:prstClr val="black"/>
                                        </a:solidFill>
                                        <a:latin typeface="Cambria Math" panose="02040503050406030204" pitchFamily="18" charset="0"/>
                                        <a:cs typeface="Times New Roman" panose="02020603050405020304" pitchFamily="18" charset="0"/>
                                      </a:rPr>
                                    </m:ctrlPr>
                                  </m:radPr>
                                  <m:deg/>
                                  <m:e>
                                    <m:r>
                                      <a:rPr lang="en-US" sz="1400" b="0" i="1" dirty="0" smtClean="0">
                                        <a:solidFill>
                                          <a:prstClr val="black"/>
                                        </a:solidFill>
                                        <a:latin typeface="Cambria Math" panose="02040503050406030204" pitchFamily="18" charset="0"/>
                                        <a:cs typeface="Times New Roman" panose="02020603050405020304" pitchFamily="18" charset="0"/>
                                      </a:rPr>
                                      <m:t>0.5</m:t>
                                    </m:r>
                                  </m:e>
                                </m:rad>
                              </m:e>
                              <m:e>
                                <m:r>
                                  <a:rPr lang="en-US" sz="1400" b="0" i="1" dirty="0" smtClean="0">
                                    <a:solidFill>
                                      <a:prstClr val="black"/>
                                    </a:solidFill>
                                    <a:latin typeface="Cambria Math" panose="02040503050406030204" pitchFamily="18" charset="0"/>
                                    <a:cs typeface="Times New Roman" panose="02020603050405020304" pitchFamily="18" charset="0"/>
                                  </a:rPr>
                                  <m:t>0</m:t>
                                </m:r>
                              </m:e>
                              <m:e>
                                <m:r>
                                  <a:rPr lang="en-US" sz="1400" b="0" i="1" dirty="0" smtClean="0">
                                    <a:solidFill>
                                      <a:prstClr val="black"/>
                                    </a:solidFill>
                                    <a:latin typeface="Cambria Math" panose="02040503050406030204" pitchFamily="18" charset="0"/>
                                    <a:cs typeface="Times New Roman" panose="02020603050405020304" pitchFamily="18" charset="0"/>
                                  </a:rPr>
                                  <m:t>0</m:t>
                                </m:r>
                              </m:e>
                            </m:mr>
                            <m:mr>
                              <m:e>
                                <m:r>
                                  <a:rPr lang="en-US" sz="1400" b="0" i="1" dirty="0" smtClean="0">
                                    <a:solidFill>
                                      <a:prstClr val="black"/>
                                    </a:solidFill>
                                    <a:latin typeface="Cambria Math" panose="02040503050406030204" pitchFamily="18" charset="0"/>
                                    <a:cs typeface="Times New Roman" panose="02020603050405020304" pitchFamily="18" charset="0"/>
                                  </a:rPr>
                                  <m:t>0</m:t>
                                </m:r>
                              </m:e>
                              <m:e>
                                <m:r>
                                  <m:rPr>
                                    <m:brk m:alnAt="7"/>
                                  </m:rPr>
                                  <a:rPr lang="en-US" sz="1400" i="1" dirty="0">
                                    <a:solidFill>
                                      <a:prstClr val="black"/>
                                    </a:solidFill>
                                    <a:latin typeface="Cambria Math" panose="02040503050406030204" pitchFamily="18" charset="0"/>
                                    <a:cs typeface="Times New Roman" panose="02020603050405020304" pitchFamily="18" charset="0"/>
                                  </a:rPr>
                                  <m:t>1</m:t>
                                </m:r>
                                <m:r>
                                  <a:rPr lang="en-US" sz="1400" i="1" dirty="0">
                                    <a:solidFill>
                                      <a:prstClr val="black"/>
                                    </a:solidFill>
                                    <a:latin typeface="Cambria Math" panose="02040503050406030204" pitchFamily="18" charset="0"/>
                                    <a:cs typeface="Times New Roman" panose="02020603050405020304" pitchFamily="18" charset="0"/>
                                  </a:rPr>
                                  <m:t>/</m:t>
                                </m:r>
                                <m:rad>
                                  <m:radPr>
                                    <m:degHide m:val="on"/>
                                    <m:ctrlPr>
                                      <a:rPr lang="en-US" sz="1400" i="1" dirty="0">
                                        <a:solidFill>
                                          <a:prstClr val="black"/>
                                        </a:solidFill>
                                        <a:latin typeface="Cambria Math" panose="02040503050406030204" pitchFamily="18" charset="0"/>
                                        <a:cs typeface="Times New Roman" panose="02020603050405020304" pitchFamily="18" charset="0"/>
                                      </a:rPr>
                                    </m:ctrlPr>
                                  </m:radPr>
                                  <m:deg/>
                                  <m:e>
                                    <m:r>
                                      <a:rPr lang="en-US" sz="1400" i="1" dirty="0">
                                        <a:solidFill>
                                          <a:prstClr val="black"/>
                                        </a:solidFill>
                                        <a:latin typeface="Cambria Math" panose="02040503050406030204" pitchFamily="18" charset="0"/>
                                        <a:cs typeface="Times New Roman" panose="02020603050405020304" pitchFamily="18" charset="0"/>
                                      </a:rPr>
                                      <m:t>0.5</m:t>
                                    </m:r>
                                  </m:e>
                                </m:rad>
                              </m:e>
                              <m:e>
                                <m:r>
                                  <a:rPr lang="en-US" sz="1400" b="0" i="1" dirty="0" smtClean="0">
                                    <a:solidFill>
                                      <a:prstClr val="black"/>
                                    </a:solidFill>
                                    <a:latin typeface="Cambria Math" panose="02040503050406030204" pitchFamily="18" charset="0"/>
                                    <a:cs typeface="Times New Roman" panose="02020603050405020304" pitchFamily="18" charset="0"/>
                                  </a:rPr>
                                  <m:t>0</m:t>
                                </m:r>
                              </m:e>
                            </m:mr>
                            <m:mr>
                              <m:e>
                                <m:r>
                                  <a:rPr lang="en-US" sz="1400" b="0" i="1" dirty="0" smtClean="0">
                                    <a:solidFill>
                                      <a:prstClr val="black"/>
                                    </a:solidFill>
                                    <a:latin typeface="Cambria Math" panose="02040503050406030204" pitchFamily="18" charset="0"/>
                                    <a:cs typeface="Times New Roman" panose="02020603050405020304" pitchFamily="18" charset="0"/>
                                  </a:rPr>
                                  <m:t>0</m:t>
                                </m:r>
                              </m:e>
                              <m:e>
                                <m:r>
                                  <a:rPr lang="en-US" sz="1400" b="0" i="1" dirty="0" smtClean="0">
                                    <a:solidFill>
                                      <a:prstClr val="black"/>
                                    </a:solidFill>
                                    <a:latin typeface="Cambria Math" panose="02040503050406030204" pitchFamily="18" charset="0"/>
                                    <a:cs typeface="Times New Roman" panose="02020603050405020304" pitchFamily="18" charset="0"/>
                                  </a:rPr>
                                  <m:t>0</m:t>
                                </m:r>
                              </m:e>
                              <m:e>
                                <m:r>
                                  <m:rPr>
                                    <m:brk m:alnAt="7"/>
                                  </m:rPr>
                                  <a:rPr lang="en-US" sz="1400" i="1" dirty="0">
                                    <a:solidFill>
                                      <a:prstClr val="black"/>
                                    </a:solidFill>
                                    <a:latin typeface="Cambria Math" panose="02040503050406030204" pitchFamily="18" charset="0"/>
                                    <a:cs typeface="Times New Roman" panose="02020603050405020304" pitchFamily="18" charset="0"/>
                                  </a:rPr>
                                  <m:t>1</m:t>
                                </m:r>
                                <m:r>
                                  <a:rPr lang="en-US" sz="1400" i="1" dirty="0">
                                    <a:solidFill>
                                      <a:prstClr val="black"/>
                                    </a:solidFill>
                                    <a:latin typeface="Cambria Math" panose="02040503050406030204" pitchFamily="18" charset="0"/>
                                    <a:cs typeface="Times New Roman" panose="02020603050405020304" pitchFamily="18" charset="0"/>
                                  </a:rPr>
                                  <m:t>/</m:t>
                                </m:r>
                                <m:rad>
                                  <m:radPr>
                                    <m:degHide m:val="on"/>
                                    <m:ctrlPr>
                                      <a:rPr lang="en-US" sz="1400" i="1" dirty="0">
                                        <a:solidFill>
                                          <a:prstClr val="black"/>
                                        </a:solidFill>
                                        <a:latin typeface="Cambria Math" panose="02040503050406030204" pitchFamily="18" charset="0"/>
                                        <a:cs typeface="Times New Roman" panose="02020603050405020304" pitchFamily="18" charset="0"/>
                                      </a:rPr>
                                    </m:ctrlPr>
                                  </m:radPr>
                                  <m:deg/>
                                  <m:e>
                                    <m:r>
                                      <a:rPr lang="en-US" sz="1400" i="1" dirty="0">
                                        <a:solidFill>
                                          <a:prstClr val="black"/>
                                        </a:solidFill>
                                        <a:latin typeface="Cambria Math" panose="02040503050406030204" pitchFamily="18" charset="0"/>
                                        <a:cs typeface="Times New Roman" panose="02020603050405020304" pitchFamily="18" charset="0"/>
                                      </a:rPr>
                                      <m:t>0.5</m:t>
                                    </m:r>
                                  </m:e>
                                </m:rad>
                              </m:e>
                            </m:mr>
                          </m:m>
                        </m:e>
                      </m:d>
                    </m:oMath>
                  </m:oMathPara>
                </a14:m>
                <a:endParaRPr lang="en-US" sz="1400" dirty="0">
                  <a:solidFill>
                    <a:prstClr val="black"/>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5207394" y="3270372"/>
                <a:ext cx="5980996" cy="88601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211723" y="5027011"/>
                <a:ext cx="2276201" cy="13769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400" i="1">
                              <a:solidFill>
                                <a:prstClr val="black"/>
                              </a:solidFill>
                              <a:latin typeface="Cambria Math" panose="02040503050406030204" pitchFamily="18" charset="0"/>
                            </a:rPr>
                          </m:ctrlPr>
                        </m:dPr>
                        <m:e>
                          <m:m>
                            <m:mPr>
                              <m:mcs>
                                <m:mc>
                                  <m:mcPr>
                                    <m:count m:val="2"/>
                                    <m:mcJc m:val="center"/>
                                  </m:mcPr>
                                </m:mc>
                              </m:mcs>
                              <m:ctrlPr>
                                <a:rPr lang="en-US" sz="2400" i="1">
                                  <a:solidFill>
                                    <a:prstClr val="black"/>
                                  </a:solidFill>
                                  <a:latin typeface="Cambria Math" panose="02040503050406030204" pitchFamily="18" charset="0"/>
                                </a:rPr>
                              </m:ctrlPr>
                            </m:mPr>
                            <m:mr>
                              <m:e>
                                <m:m>
                                  <m:mPr>
                                    <m:mcs>
                                      <m:mc>
                                        <m:mcPr>
                                          <m:count m:val="2"/>
                                          <m:mcJc m:val="center"/>
                                        </m:mcPr>
                                      </m:mc>
                                    </m:mcs>
                                    <m:ctrlPr>
                                      <a:rPr lang="en-US" sz="2400" i="1">
                                        <a:solidFill>
                                          <a:prstClr val="black"/>
                                        </a:solidFill>
                                        <a:latin typeface="Cambria Math" panose="02040503050406030204" pitchFamily="18" charset="0"/>
                                      </a:rPr>
                                    </m:ctrlPr>
                                  </m:mPr>
                                  <m:mr>
                                    <m:e>
                                      <m:r>
                                        <m:rPr>
                                          <m:brk m:alnAt="7"/>
                                        </m:rPr>
                                        <a:rPr lang="en-US" sz="2400" i="1">
                                          <a:solidFill>
                                            <a:prstClr val="black"/>
                                          </a:solidFill>
                                          <a:latin typeface="Cambria Math" panose="02040503050406030204" pitchFamily="18" charset="0"/>
                                        </a:rPr>
                                        <m:t>0</m:t>
                                      </m:r>
                                    </m:e>
                                    <m:e>
                                      <m:r>
                                        <a:rPr lang="en-US" sz="2400" i="1">
                                          <a:solidFill>
                                            <a:prstClr val="black"/>
                                          </a:solidFill>
                                          <a:latin typeface="Cambria Math" panose="02040503050406030204" pitchFamily="18" charset="0"/>
                                        </a:rPr>
                                        <m:t>1</m:t>
                                      </m:r>
                                    </m:e>
                                  </m:mr>
                                  <m:mr>
                                    <m:e>
                                      <m:r>
                                        <a:rPr lang="en-US" sz="2400" i="1">
                                          <a:solidFill>
                                            <a:prstClr val="black"/>
                                          </a:solidFill>
                                          <a:latin typeface="Cambria Math" panose="02040503050406030204" pitchFamily="18" charset="0"/>
                                        </a:rPr>
                                        <m:t>1</m:t>
                                      </m:r>
                                    </m:e>
                                    <m:e>
                                      <m:r>
                                        <a:rPr lang="en-US" sz="2400" i="1">
                                          <a:solidFill>
                                            <a:prstClr val="black"/>
                                          </a:solidFill>
                                          <a:latin typeface="Cambria Math" panose="02040503050406030204" pitchFamily="18" charset="0"/>
                                        </a:rPr>
                                        <m:t>0</m:t>
                                      </m:r>
                                    </m:e>
                                  </m:mr>
                                </m:m>
                              </m:e>
                              <m:e>
                                <m:m>
                                  <m:mPr>
                                    <m:mcs>
                                      <m:mc>
                                        <m:mcPr>
                                          <m:count m:val="2"/>
                                          <m:mcJc m:val="center"/>
                                        </m:mcPr>
                                      </m:mc>
                                    </m:mcs>
                                    <m:ctrlPr>
                                      <a:rPr lang="en-US" sz="2400" i="1">
                                        <a:solidFill>
                                          <a:prstClr val="black"/>
                                        </a:solidFill>
                                        <a:latin typeface="Cambria Math" panose="02040503050406030204" pitchFamily="18" charset="0"/>
                                      </a:rPr>
                                    </m:ctrlPr>
                                  </m:mPr>
                                  <m:mr>
                                    <m:e>
                                      <m:r>
                                        <m:rPr>
                                          <m:brk m:alnAt="7"/>
                                        </m:rPr>
                                        <a:rPr lang="en-US" sz="2400" i="1">
                                          <a:solidFill>
                                            <a:prstClr val="black"/>
                                          </a:solidFill>
                                          <a:latin typeface="Cambria Math" panose="02040503050406030204" pitchFamily="18" charset="0"/>
                                        </a:rPr>
                                        <m:t>1</m:t>
                                      </m:r>
                                    </m:e>
                                    <m:e>
                                      <m:r>
                                        <a:rPr lang="en-US" sz="2400" i="1">
                                          <a:solidFill>
                                            <a:prstClr val="black"/>
                                          </a:solidFill>
                                          <a:latin typeface="Cambria Math" panose="02040503050406030204" pitchFamily="18" charset="0"/>
                                        </a:rPr>
                                        <m:t>1</m:t>
                                      </m:r>
                                    </m:e>
                                  </m:mr>
                                  <m:mr>
                                    <m:e>
                                      <m:r>
                                        <a:rPr lang="en-US" sz="2400" i="1">
                                          <a:solidFill>
                                            <a:prstClr val="black"/>
                                          </a:solidFill>
                                          <a:latin typeface="Cambria Math" panose="02040503050406030204" pitchFamily="18" charset="0"/>
                                        </a:rPr>
                                        <m:t>1</m:t>
                                      </m:r>
                                    </m:e>
                                    <m:e>
                                      <m:r>
                                        <a:rPr lang="en-US" sz="2400" i="1">
                                          <a:solidFill>
                                            <a:prstClr val="black"/>
                                          </a:solidFill>
                                          <a:latin typeface="Cambria Math" panose="02040503050406030204" pitchFamily="18" charset="0"/>
                                        </a:rPr>
                                        <m:t>1</m:t>
                                      </m:r>
                                    </m:e>
                                  </m:mr>
                                </m:m>
                              </m:e>
                            </m:mr>
                            <m:mr>
                              <m:e>
                                <m:m>
                                  <m:mPr>
                                    <m:mcs>
                                      <m:mc>
                                        <m:mcPr>
                                          <m:count m:val="2"/>
                                          <m:mcJc m:val="center"/>
                                        </m:mcPr>
                                      </m:mc>
                                    </m:mcs>
                                    <m:ctrlPr>
                                      <a:rPr lang="en-US" sz="2400" i="1">
                                        <a:solidFill>
                                          <a:prstClr val="black"/>
                                        </a:solidFill>
                                        <a:latin typeface="Cambria Math" panose="02040503050406030204" pitchFamily="18" charset="0"/>
                                      </a:rPr>
                                    </m:ctrlPr>
                                  </m:mPr>
                                  <m:mr>
                                    <m:e>
                                      <m:r>
                                        <m:rPr>
                                          <m:brk m:alnAt="7"/>
                                        </m:rPr>
                                        <a:rPr lang="en-US" sz="2400" i="1">
                                          <a:solidFill>
                                            <a:prstClr val="black"/>
                                          </a:solidFill>
                                          <a:latin typeface="Cambria Math" panose="02040503050406030204" pitchFamily="18" charset="0"/>
                                        </a:rPr>
                                        <m:t>1</m:t>
                                      </m:r>
                                    </m:e>
                                    <m:e>
                                      <m:r>
                                        <a:rPr lang="en-US" sz="2400" i="1">
                                          <a:solidFill>
                                            <a:prstClr val="black"/>
                                          </a:solidFill>
                                          <a:latin typeface="Cambria Math" panose="02040503050406030204" pitchFamily="18" charset="0"/>
                                        </a:rPr>
                                        <m:t>1</m:t>
                                      </m:r>
                                    </m:e>
                                  </m:mr>
                                  <m:mr>
                                    <m:e>
                                      <m:r>
                                        <a:rPr lang="en-US" sz="2400" i="1">
                                          <a:solidFill>
                                            <a:prstClr val="black"/>
                                          </a:solidFill>
                                          <a:latin typeface="Cambria Math" panose="02040503050406030204" pitchFamily="18" charset="0"/>
                                        </a:rPr>
                                        <m:t>1</m:t>
                                      </m:r>
                                    </m:e>
                                    <m:e>
                                      <m:r>
                                        <a:rPr lang="en-US" sz="2400" i="1">
                                          <a:solidFill>
                                            <a:prstClr val="black"/>
                                          </a:solidFill>
                                          <a:latin typeface="Cambria Math" panose="02040503050406030204" pitchFamily="18" charset="0"/>
                                        </a:rPr>
                                        <m:t>1</m:t>
                                      </m:r>
                                    </m:e>
                                  </m:mr>
                                </m:m>
                              </m:e>
                              <m:e>
                                <m:m>
                                  <m:mPr>
                                    <m:mcs>
                                      <m:mc>
                                        <m:mcPr>
                                          <m:count m:val="2"/>
                                          <m:mcJc m:val="center"/>
                                        </m:mcPr>
                                      </m:mc>
                                    </m:mcs>
                                    <m:ctrlPr>
                                      <a:rPr lang="en-US" sz="2400" i="1">
                                        <a:solidFill>
                                          <a:prstClr val="black"/>
                                        </a:solidFill>
                                        <a:latin typeface="Cambria Math" panose="02040503050406030204" pitchFamily="18" charset="0"/>
                                      </a:rPr>
                                    </m:ctrlPr>
                                  </m:mPr>
                                  <m:mr>
                                    <m:e>
                                      <m:r>
                                        <m:rPr>
                                          <m:brk m:alnAt="7"/>
                                        </m:rPr>
                                        <a:rPr lang="en-US" sz="2400" i="1">
                                          <a:solidFill>
                                            <a:prstClr val="black"/>
                                          </a:solidFill>
                                          <a:latin typeface="Cambria Math" panose="02040503050406030204" pitchFamily="18" charset="0"/>
                                        </a:rPr>
                                        <m:t>0</m:t>
                                      </m:r>
                                    </m:e>
                                    <m:e>
                                      <m:r>
                                        <a:rPr lang="en-US" sz="2400" i="1">
                                          <a:solidFill>
                                            <a:prstClr val="black"/>
                                          </a:solidFill>
                                          <a:latin typeface="Cambria Math" panose="02040503050406030204" pitchFamily="18" charset="0"/>
                                        </a:rPr>
                                        <m:t>1</m:t>
                                      </m:r>
                                    </m:e>
                                  </m:mr>
                                  <m:mr>
                                    <m:e>
                                      <m:r>
                                        <a:rPr lang="en-US" sz="2400" i="1">
                                          <a:solidFill>
                                            <a:prstClr val="black"/>
                                          </a:solidFill>
                                          <a:latin typeface="Cambria Math" panose="02040503050406030204" pitchFamily="18" charset="0"/>
                                        </a:rPr>
                                        <m:t>1</m:t>
                                      </m:r>
                                    </m:e>
                                    <m:e>
                                      <m:r>
                                        <a:rPr lang="en-US" sz="2400" i="1">
                                          <a:solidFill>
                                            <a:prstClr val="black"/>
                                          </a:solidFill>
                                          <a:latin typeface="Cambria Math" panose="02040503050406030204" pitchFamily="18" charset="0"/>
                                        </a:rPr>
                                        <m:t>0</m:t>
                                      </m:r>
                                    </m:e>
                                  </m:mr>
                                </m:m>
                              </m:e>
                            </m:mr>
                          </m:m>
                        </m:e>
                      </m:d>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211723" y="5027011"/>
                <a:ext cx="2276201" cy="1376980"/>
              </a:xfrm>
              <a:prstGeom prst="rect">
                <a:avLst/>
              </a:prstGeom>
              <a:blipFill rotWithShape="0">
                <a:blip r:embed="rId6"/>
                <a:stretch>
                  <a:fillRect/>
                </a:stretch>
              </a:blipFill>
            </p:spPr>
            <p:txBody>
              <a:bodyPr/>
              <a:lstStyle/>
              <a:p>
                <a:r>
                  <a:rPr lang="en-US">
                    <a:noFill/>
                  </a:rPr>
                  <a:t> </a:t>
                </a:r>
              </a:p>
            </p:txBody>
          </p:sp>
        </mc:Fallback>
      </mc:AlternateContent>
      <p:cxnSp>
        <p:nvCxnSpPr>
          <p:cNvPr id="11" name="Straight Arrow Connector 10"/>
          <p:cNvCxnSpPr/>
          <p:nvPr/>
        </p:nvCxnSpPr>
        <p:spPr>
          <a:xfrm>
            <a:off x="7875884" y="5712337"/>
            <a:ext cx="1487678" cy="0"/>
          </a:xfrm>
          <a:prstGeom prst="straightConnector1">
            <a:avLst/>
          </a:prstGeom>
          <a:ln w="698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487924" y="5715501"/>
            <a:ext cx="1487678" cy="0"/>
          </a:xfrm>
          <a:prstGeom prst="straightConnector1">
            <a:avLst/>
          </a:prstGeom>
          <a:ln w="69850">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039395" y="5027011"/>
            <a:ext cx="4198091" cy="1754326"/>
          </a:xfrm>
          <a:prstGeom prst="rect">
            <a:avLst/>
          </a:prstGeom>
          <a:ln w="22225">
            <a:solidFill>
              <a:schemeClr val="accent1"/>
            </a:solidFill>
          </a:ln>
        </p:spPr>
        <p:txBody>
          <a:bodyPr wrap="square">
            <a:spAutoFit/>
          </a:bodyPr>
          <a:lstStyle/>
          <a:p>
            <a:r>
              <a:rPr lang="en-US" dirty="0"/>
              <a:t> </a:t>
            </a:r>
            <a:r>
              <a:rPr lang="en-US" dirty="0" err="1"/>
              <a:t>xrecover</a:t>
            </a:r>
            <a:endParaRPr lang="en-US" dirty="0"/>
          </a:p>
          <a:p>
            <a:r>
              <a:rPr lang="en-US" dirty="0"/>
              <a:t>           [,1]       [,2]       [,3]</a:t>
            </a:r>
          </a:p>
          <a:p>
            <a:r>
              <a:rPr lang="en-US" dirty="0"/>
              <a:t>[1,]  0.0000000  0.6123724  0.0000000</a:t>
            </a:r>
          </a:p>
          <a:p>
            <a:r>
              <a:rPr lang="en-US" dirty="0"/>
              <a:t>[2,] -0.1893048 -0.2041241  0.5454329</a:t>
            </a:r>
          </a:p>
          <a:p>
            <a:r>
              <a:rPr lang="en-US" dirty="0"/>
              <a:t>[3,] -0.3777063 -0.2041241 -0.4366592</a:t>
            </a:r>
          </a:p>
          <a:p>
            <a:r>
              <a:rPr lang="en-US" dirty="0"/>
              <a:t>[4,]  0.5670111 -0.2041241 -0.1087736</a:t>
            </a:r>
          </a:p>
        </p:txBody>
      </p:sp>
    </p:spTree>
    <p:extLst>
      <p:ext uri="{BB962C8B-B14F-4D97-AF65-F5344CB8AC3E}">
        <p14:creationId xmlns:p14="http://schemas.microsoft.com/office/powerpoint/2010/main" val="83983089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856362" y="204354"/>
            <a:ext cx="3086999" cy="461665"/>
          </a:xfrm>
          <a:prstGeom prst="rect">
            <a:avLst/>
          </a:prstGeom>
        </p:spPr>
        <p:txBody>
          <a:bodyPr wrap="none">
            <a:spAutoFit/>
          </a:bodyPr>
          <a:lstStyle/>
          <a:p>
            <a:pPr lvl="0"/>
            <a:r>
              <a:rPr lang="en-US" sz="2400" dirty="0" smtClean="0">
                <a:solidFill>
                  <a:prstClr val="black"/>
                </a:solidFill>
              </a:rPr>
              <a:t>Coding for the example</a:t>
            </a:r>
            <a:endParaRPr lang="en-US" sz="2400" dirty="0">
              <a:solidFill>
                <a:prstClr val="black"/>
              </a:solidFill>
            </a:endParaRPr>
          </a:p>
        </p:txBody>
      </p:sp>
      <p:sp>
        <p:nvSpPr>
          <p:cNvPr id="9" name="Rectangle 8"/>
          <p:cNvSpPr/>
          <p:nvPr/>
        </p:nvSpPr>
        <p:spPr>
          <a:xfrm>
            <a:off x="192906" y="1086187"/>
            <a:ext cx="11147883" cy="4893647"/>
          </a:xfrm>
          <a:prstGeom prst="rect">
            <a:avLst/>
          </a:prstGeom>
          <a:ln w="41275">
            <a:solidFill>
              <a:schemeClr val="accent1"/>
            </a:solidFill>
          </a:ln>
        </p:spPr>
        <p:txBody>
          <a:bodyPr wrap="square">
            <a:spAutoFit/>
          </a:bodyPr>
          <a:lstStyle/>
          <a:p>
            <a:r>
              <a:rPr lang="en-US" sz="2400" dirty="0"/>
              <a:t>library("MVA")</a:t>
            </a:r>
          </a:p>
          <a:p>
            <a:r>
              <a:rPr lang="en-US" sz="2400" dirty="0"/>
              <a:t>d&lt;-matrix(c(0,1,1,1,1,0,1,1,1,1,0,1,1,1,1,0),</a:t>
            </a:r>
            <a:r>
              <a:rPr lang="en-US" sz="2400" dirty="0" err="1"/>
              <a:t>nrow</a:t>
            </a:r>
            <a:r>
              <a:rPr lang="en-US" sz="2400" dirty="0"/>
              <a:t>=4,byrow=T)</a:t>
            </a:r>
          </a:p>
          <a:p>
            <a:r>
              <a:rPr lang="en-US" sz="2400" dirty="0" smtClean="0"/>
              <a:t>d2ij</a:t>
            </a:r>
            <a:r>
              <a:rPr lang="en-US" sz="2400" dirty="0"/>
              <a:t>&lt;-</a:t>
            </a:r>
            <a:r>
              <a:rPr lang="en-US" sz="2400" dirty="0" smtClean="0"/>
              <a:t>d^2; </a:t>
            </a:r>
            <a:r>
              <a:rPr lang="en-US" sz="2400" dirty="0"/>
              <a:t>b2ij</a:t>
            </a:r>
          </a:p>
          <a:p>
            <a:r>
              <a:rPr lang="en-US" sz="2400" dirty="0"/>
              <a:t>d2i.&lt;-</a:t>
            </a:r>
            <a:r>
              <a:rPr lang="en-US" sz="2400" dirty="0" err="1" smtClean="0"/>
              <a:t>rowMeans</a:t>
            </a:r>
            <a:r>
              <a:rPr lang="en-US" sz="2400" dirty="0" smtClean="0"/>
              <a:t>(d</a:t>
            </a:r>
            <a:r>
              <a:rPr lang="en-US" sz="2400" dirty="0"/>
              <a:t>^2</a:t>
            </a:r>
            <a:r>
              <a:rPr lang="en-US" sz="2400" dirty="0" smtClean="0"/>
              <a:t>)</a:t>
            </a:r>
            <a:endParaRPr lang="en-US" sz="2400" dirty="0"/>
          </a:p>
          <a:p>
            <a:r>
              <a:rPr lang="en-US" sz="2400" dirty="0"/>
              <a:t>d2.j&lt;-</a:t>
            </a:r>
            <a:r>
              <a:rPr lang="en-US" sz="2400" dirty="0" err="1" smtClean="0"/>
              <a:t>colMeans</a:t>
            </a:r>
            <a:r>
              <a:rPr lang="en-US" sz="2400" dirty="0" smtClean="0"/>
              <a:t>(d</a:t>
            </a:r>
            <a:r>
              <a:rPr lang="en-US" sz="2400" dirty="0"/>
              <a:t>^2</a:t>
            </a:r>
            <a:r>
              <a:rPr lang="en-US" sz="2400" dirty="0" smtClean="0"/>
              <a:t>)</a:t>
            </a:r>
            <a:endParaRPr lang="en-US" sz="2400" dirty="0"/>
          </a:p>
          <a:p>
            <a:r>
              <a:rPr lang="en-US" sz="2400" dirty="0"/>
              <a:t>d2..&lt;-</a:t>
            </a:r>
            <a:r>
              <a:rPr lang="en-US" sz="2400" dirty="0" smtClean="0"/>
              <a:t>mean(d^2)</a:t>
            </a:r>
            <a:endParaRPr lang="en-US" sz="2400" dirty="0"/>
          </a:p>
          <a:p>
            <a:r>
              <a:rPr lang="en-US" sz="2400" dirty="0" err="1"/>
              <a:t>bij</a:t>
            </a:r>
            <a:r>
              <a:rPr lang="en-US" sz="2400" dirty="0" smtClean="0"/>
              <a:t>&lt;- d2ij-d2i.+d2..</a:t>
            </a:r>
          </a:p>
          <a:p>
            <a:r>
              <a:rPr lang="en-US" sz="2400" dirty="0" err="1" smtClean="0"/>
              <a:t>bij</a:t>
            </a:r>
            <a:r>
              <a:rPr lang="en-US" sz="2400" dirty="0" smtClean="0"/>
              <a:t>&lt;- -.5*sweep(bij,2,d2.j, “-”)</a:t>
            </a:r>
            <a:endParaRPr lang="en-US" sz="2400" dirty="0"/>
          </a:p>
          <a:p>
            <a:r>
              <a:rPr lang="en-US" sz="2400" dirty="0" smtClean="0"/>
              <a:t>(</a:t>
            </a:r>
            <a:r>
              <a:rPr lang="en-US" sz="2400" dirty="0"/>
              <a:t>e&lt;-</a:t>
            </a:r>
            <a:r>
              <a:rPr lang="en-US" sz="2400" dirty="0" err="1" smtClean="0"/>
              <a:t>eigen</a:t>
            </a:r>
            <a:r>
              <a:rPr lang="en-US" sz="2400" dirty="0" smtClean="0"/>
              <a:t>(</a:t>
            </a:r>
            <a:r>
              <a:rPr lang="en-US" sz="2400" dirty="0" err="1" smtClean="0"/>
              <a:t>bij</a:t>
            </a:r>
            <a:r>
              <a:rPr lang="en-US" sz="2400" dirty="0" smtClean="0"/>
              <a:t>))</a:t>
            </a:r>
            <a:endParaRPr lang="en-US" sz="2400" dirty="0"/>
          </a:p>
          <a:p>
            <a:r>
              <a:rPr lang="en-US" sz="2400" dirty="0"/>
              <a:t>lambda_1&lt;-</a:t>
            </a:r>
            <a:r>
              <a:rPr lang="en-US" sz="2400" dirty="0" err="1"/>
              <a:t>diag</a:t>
            </a:r>
            <a:r>
              <a:rPr lang="en-US" sz="2400" dirty="0"/>
              <a:t>(</a:t>
            </a:r>
            <a:r>
              <a:rPr lang="en-US" sz="2400" dirty="0" err="1"/>
              <a:t>sqrt</a:t>
            </a:r>
            <a:r>
              <a:rPr lang="en-US" sz="2400" dirty="0"/>
              <a:t>(</a:t>
            </a:r>
            <a:r>
              <a:rPr lang="en-US" sz="2400" dirty="0" err="1"/>
              <a:t>e$values</a:t>
            </a:r>
            <a:r>
              <a:rPr lang="en-US" sz="2400" dirty="0"/>
              <a:t>));lambda_1</a:t>
            </a:r>
          </a:p>
          <a:p>
            <a:r>
              <a:rPr lang="en-US" sz="2400" dirty="0"/>
              <a:t>x&lt;-</a:t>
            </a:r>
            <a:r>
              <a:rPr lang="en-US" sz="2400" dirty="0" err="1"/>
              <a:t>e$vectors</a:t>
            </a:r>
            <a:r>
              <a:rPr lang="en-US" sz="2400" dirty="0"/>
              <a:t>%*%lambda_1</a:t>
            </a:r>
          </a:p>
          <a:p>
            <a:r>
              <a:rPr lang="en-US" sz="2400" dirty="0" err="1"/>
              <a:t>df</a:t>
            </a:r>
            <a:r>
              <a:rPr lang="en-US" sz="2400" dirty="0"/>
              <a:t>&lt;-</a:t>
            </a:r>
            <a:r>
              <a:rPr lang="en-US" sz="2400" dirty="0" err="1"/>
              <a:t>as.data.frame</a:t>
            </a:r>
            <a:r>
              <a:rPr lang="en-US" sz="2400" dirty="0"/>
              <a:t>(x)</a:t>
            </a:r>
          </a:p>
          <a:p>
            <a:r>
              <a:rPr lang="en-US" sz="2400" dirty="0"/>
              <a:t>with(</a:t>
            </a:r>
            <a:r>
              <a:rPr lang="en-US" sz="2400" dirty="0" err="1"/>
              <a:t>df</a:t>
            </a:r>
            <a:r>
              <a:rPr lang="en-US" sz="2400" dirty="0"/>
              <a:t>, {scatterplot3d(x=V1,y=V2,z=V3, type="l", color="blue",  angle=135)})</a:t>
            </a:r>
          </a:p>
        </p:txBody>
      </p:sp>
    </p:spTree>
    <p:extLst>
      <p:ext uri="{BB962C8B-B14F-4D97-AF65-F5344CB8AC3E}">
        <p14:creationId xmlns:p14="http://schemas.microsoft.com/office/powerpoint/2010/main" val="7266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0" y="0"/>
                <a:ext cx="12192000" cy="3316357"/>
              </a:xfrm>
              <a:prstGeom prst="rect">
                <a:avLst/>
              </a:prstGeom>
            </p:spPr>
            <p:txBody>
              <a:bodyPr wrap="square">
                <a:spAutoFit/>
              </a:bodyPr>
              <a:lstStyle/>
              <a:p>
                <a:pPr algn="ctr"/>
                <a:r>
                  <a:rPr lang="en-US" sz="2600" dirty="0" smtClean="0">
                    <a:latin typeface="Times New Roman" panose="02020603050405020304" pitchFamily="18" charset="0"/>
                    <a:cs typeface="Times New Roman" panose="02020603050405020304" pitchFamily="18" charset="0"/>
                  </a:rPr>
                  <a:t>Determining the Amount of Data Reduction </a:t>
                </a:r>
              </a:p>
              <a:p>
                <a:endParaRPr lang="en-US" sz="2600" dirty="0" smtClean="0">
                  <a:latin typeface="Times New Roman" panose="02020603050405020304" pitchFamily="18" charset="0"/>
                  <a:cs typeface="Times New Roman" panose="02020603050405020304" pitchFamily="18" charset="0"/>
                </a:endParaRPr>
              </a:p>
              <a:p>
                <a:r>
                  <a:rPr lang="en-US" sz="2600" dirty="0" smtClean="0">
                    <a:latin typeface="Times New Roman" panose="02020603050405020304" pitchFamily="18" charset="0"/>
                    <a:cs typeface="Times New Roman" panose="02020603050405020304" pitchFamily="18" charset="0"/>
                  </a:rPr>
                  <a:t>• If there are </a:t>
                </a:r>
                <a14:m>
                  <m:oMath xmlns:m="http://schemas.openxmlformats.org/officeDocument/2006/math">
                    <m:r>
                      <a:rPr lang="en-US" sz="2600" b="1" i="1" dirty="0" smtClean="0">
                        <a:solidFill>
                          <a:srgbClr val="0070C0"/>
                        </a:solidFill>
                        <a:latin typeface="Cambria Math" panose="02040503050406030204" pitchFamily="18" charset="0"/>
                        <a:cs typeface="Times New Roman" panose="02020603050405020304" pitchFamily="18" charset="0"/>
                      </a:rPr>
                      <m:t>𝒎</m:t>
                    </m:r>
                  </m:oMath>
                </a14:m>
                <a:r>
                  <a:rPr lang="en-US" sz="2600" dirty="0" smtClean="0">
                    <a:latin typeface="Times New Roman" panose="02020603050405020304" pitchFamily="18" charset="0"/>
                    <a:cs typeface="Times New Roman" panose="02020603050405020304" pitchFamily="18" charset="0"/>
                  </a:rPr>
                  <a:t> “</a:t>
                </a:r>
                <a:r>
                  <a:rPr lang="en-US" sz="2600" dirty="0" smtClean="0">
                    <a:solidFill>
                      <a:srgbClr val="0070C0"/>
                    </a:solidFill>
                    <a:latin typeface="Times New Roman" panose="02020603050405020304" pitchFamily="18" charset="0"/>
                    <a:cs typeface="Times New Roman" panose="02020603050405020304" pitchFamily="18" charset="0"/>
                  </a:rPr>
                  <a:t>relatively large</a:t>
                </a:r>
                <a:r>
                  <a:rPr lang="en-US" sz="2600" dirty="0" smtClean="0">
                    <a:latin typeface="Times New Roman" panose="02020603050405020304" pitchFamily="18" charset="0"/>
                    <a:cs typeface="Times New Roman" panose="02020603050405020304" pitchFamily="18" charset="0"/>
                  </a:rPr>
                  <a:t>” eigenvalues of </a:t>
                </a:r>
                <a14:m>
                  <m:oMath xmlns:m="http://schemas.openxmlformats.org/officeDocument/2006/math">
                    <m:r>
                      <a:rPr lang="en-US" sz="2600" i="1" dirty="0" smtClean="0">
                        <a:latin typeface="Cambria Math" panose="02040503050406030204" pitchFamily="18" charset="0"/>
                        <a:cs typeface="Times New Roman" panose="02020603050405020304" pitchFamily="18" charset="0"/>
                      </a:rPr>
                      <m:t>𝐵</m:t>
                    </m:r>
                  </m:oMath>
                </a14:m>
                <a:r>
                  <a:rPr lang="en-US" sz="2600" dirty="0" smtClean="0">
                    <a:latin typeface="Times New Roman" panose="02020603050405020304" pitchFamily="18" charset="0"/>
                    <a:cs typeface="Times New Roman" panose="02020603050405020304" pitchFamily="18" charset="0"/>
                  </a:rPr>
                  <a:t>, this is evidence that a</a:t>
                </a:r>
                <a14:m>
                  <m:oMath xmlns:m="http://schemas.openxmlformats.org/officeDocument/2006/math">
                    <m:r>
                      <a:rPr lang="en-US" sz="2600" b="0" i="0" dirty="0" smtClean="0">
                        <a:latin typeface="Cambria Math" panose="02040503050406030204" pitchFamily="18" charset="0"/>
                        <a:cs typeface="Times New Roman" panose="02020603050405020304" pitchFamily="18" charset="0"/>
                      </a:rPr>
                      <m:t> </m:t>
                    </m:r>
                    <m:r>
                      <a:rPr lang="en-US" sz="2600" i="1" dirty="0">
                        <a:latin typeface="Cambria Math" panose="02040503050406030204" pitchFamily="18" charset="0"/>
                        <a:cs typeface="Times New Roman" panose="02020603050405020304" pitchFamily="18" charset="0"/>
                      </a:rPr>
                      <m:t>𝑚</m:t>
                    </m:r>
                  </m:oMath>
                </a14:m>
                <a:r>
                  <a:rPr lang="en-US" sz="2600" dirty="0" smtClean="0">
                    <a:latin typeface="Times New Roman" panose="02020603050405020304" pitchFamily="18" charset="0"/>
                    <a:cs typeface="Times New Roman" panose="02020603050405020304" pitchFamily="18" charset="0"/>
                  </a:rPr>
                  <a:t>-dimensional solution is appropriate. </a:t>
                </a:r>
              </a:p>
              <a:p>
                <a:endParaRPr lang="en-US" sz="2600" dirty="0" smtClean="0">
                  <a:latin typeface="Times New Roman" panose="02020603050405020304" pitchFamily="18" charset="0"/>
                  <a:cs typeface="Times New Roman" panose="02020603050405020304" pitchFamily="18" charset="0"/>
                </a:endParaRPr>
              </a:p>
              <a:p>
                <a:r>
                  <a:rPr lang="en-US" sz="2600" b="0" dirty="0" smtClean="0">
                    <a:solidFill>
                      <a:srgbClr val="0070C0"/>
                    </a:solidFill>
                    <a:cs typeface="Times New Roman" panose="02020603050405020304" pitchFamily="18" charset="0"/>
                  </a:rPr>
                  <a:t>	</a:t>
                </a:r>
                <a14:m>
                  <m:oMath xmlns:m="http://schemas.openxmlformats.org/officeDocument/2006/math">
                    <m:sSub>
                      <m:sSubPr>
                        <m:ctrlPr>
                          <a:rPr lang="en-US" sz="2600" b="0" i="1" dirty="0" smtClean="0">
                            <a:solidFill>
                              <a:srgbClr val="0070C0"/>
                            </a:solidFill>
                            <a:latin typeface="Cambria Math" panose="02040503050406030204" pitchFamily="18" charset="0"/>
                            <a:cs typeface="Times New Roman" panose="02020603050405020304" pitchFamily="18" charset="0"/>
                          </a:rPr>
                        </m:ctrlPr>
                      </m:sSubPr>
                      <m:e>
                        <m:r>
                          <a:rPr lang="en-US" sz="2600" i="1" dirty="0" smtClean="0">
                            <a:solidFill>
                              <a:srgbClr val="0070C0"/>
                            </a:solidFill>
                            <a:latin typeface="Cambria Math" panose="02040503050406030204" pitchFamily="18" charset="0"/>
                            <a:cs typeface="Times New Roman" panose="02020603050405020304" pitchFamily="18" charset="0"/>
                          </a:rPr>
                          <m:t>𝑃</m:t>
                        </m:r>
                      </m:e>
                      <m:sub>
                        <m:r>
                          <a:rPr lang="en-US" sz="2600" b="0" i="1" dirty="0" smtClean="0">
                            <a:solidFill>
                              <a:srgbClr val="0070C0"/>
                            </a:solidFill>
                            <a:latin typeface="Cambria Math" panose="02040503050406030204" pitchFamily="18" charset="0"/>
                            <a:cs typeface="Times New Roman" panose="02020603050405020304" pitchFamily="18" charset="0"/>
                          </a:rPr>
                          <m:t>𝑚</m:t>
                        </m:r>
                      </m:sub>
                    </m:sSub>
                    <m:r>
                      <a:rPr lang="en-US" sz="2600" i="1" dirty="0" smtClean="0">
                        <a:solidFill>
                          <a:srgbClr val="0070C0"/>
                        </a:solidFill>
                        <a:latin typeface="Cambria Math" panose="02040503050406030204" pitchFamily="18" charset="0"/>
                        <a:cs typeface="Times New Roman" panose="02020603050405020304" pitchFamily="18" charset="0"/>
                      </a:rPr>
                      <m:t> = </m:t>
                    </m:r>
                    <m:nary>
                      <m:naryPr>
                        <m:chr m:val="∑"/>
                        <m:ctrlPr>
                          <a:rPr lang="en-US" sz="2600" i="1" dirty="0" smtClean="0">
                            <a:solidFill>
                              <a:srgbClr val="0070C0"/>
                            </a:solidFill>
                            <a:latin typeface="Cambria Math" panose="02040503050406030204" pitchFamily="18" charset="0"/>
                            <a:cs typeface="Times New Roman" panose="02020603050405020304" pitchFamily="18" charset="0"/>
                          </a:rPr>
                        </m:ctrlPr>
                      </m:naryPr>
                      <m:sub>
                        <m:r>
                          <m:rPr>
                            <m:brk m:alnAt="23"/>
                          </m:rPr>
                          <a:rPr lang="en-US" sz="2600" b="0" i="1" dirty="0" smtClean="0">
                            <a:solidFill>
                              <a:srgbClr val="0070C0"/>
                            </a:solidFill>
                            <a:latin typeface="Cambria Math" panose="02040503050406030204" pitchFamily="18" charset="0"/>
                            <a:cs typeface="Times New Roman" panose="02020603050405020304" pitchFamily="18" charset="0"/>
                          </a:rPr>
                          <m:t>𝑖</m:t>
                        </m:r>
                        <m:r>
                          <a:rPr lang="en-US" sz="2600" b="0" i="1" dirty="0" smtClean="0">
                            <a:solidFill>
                              <a:srgbClr val="0070C0"/>
                            </a:solidFill>
                            <a:latin typeface="Cambria Math" panose="02040503050406030204" pitchFamily="18" charset="0"/>
                            <a:cs typeface="Times New Roman" panose="02020603050405020304" pitchFamily="18" charset="0"/>
                          </a:rPr>
                          <m:t>=1</m:t>
                        </m:r>
                      </m:sub>
                      <m:sup>
                        <m:r>
                          <a:rPr lang="en-US" sz="2600" b="0" i="1" dirty="0" smtClean="0">
                            <a:solidFill>
                              <a:srgbClr val="0070C0"/>
                            </a:solidFill>
                            <a:latin typeface="Cambria Math" panose="02040503050406030204" pitchFamily="18" charset="0"/>
                            <a:cs typeface="Times New Roman" panose="02020603050405020304" pitchFamily="18" charset="0"/>
                          </a:rPr>
                          <m:t>𝑚</m:t>
                        </m:r>
                      </m:sup>
                      <m:e>
                        <m:sSub>
                          <m:sSubPr>
                            <m:ctrlPr>
                              <a:rPr lang="en-US" sz="2600" b="0" i="1" dirty="0" smtClean="0">
                                <a:solidFill>
                                  <a:srgbClr val="0070C0"/>
                                </a:solidFill>
                                <a:latin typeface="Cambria Math" panose="02040503050406030204" pitchFamily="18" charset="0"/>
                                <a:cs typeface="Times New Roman" panose="02020603050405020304" pitchFamily="18" charset="0"/>
                              </a:rPr>
                            </m:ctrlPr>
                          </m:sSubPr>
                          <m:e>
                            <m:r>
                              <a:rPr lang="en-US" sz="2600" b="0" i="1" dirty="0" smtClean="0">
                                <a:solidFill>
                                  <a:srgbClr val="0070C0"/>
                                </a:solidFill>
                                <a:latin typeface="Cambria Math" panose="02040503050406030204" pitchFamily="18" charset="0"/>
                                <a:cs typeface="Times New Roman" panose="02020603050405020304" pitchFamily="18" charset="0"/>
                              </a:rPr>
                              <m:t>|</m:t>
                            </m:r>
                            <m:r>
                              <a:rPr lang="en-US" sz="2600" i="1" dirty="0" smtClean="0">
                                <a:solidFill>
                                  <a:srgbClr val="0070C0"/>
                                </a:solidFill>
                                <a:latin typeface="Cambria Math" panose="02040503050406030204" pitchFamily="18" charset="0"/>
                                <a:cs typeface="Times New Roman" panose="02020603050405020304" pitchFamily="18" charset="0"/>
                              </a:rPr>
                              <m:t>𝜆</m:t>
                            </m:r>
                          </m:e>
                          <m:sub>
                            <m:r>
                              <a:rPr lang="en-US" sz="2600" i="1" dirty="0" smtClean="0">
                                <a:solidFill>
                                  <a:srgbClr val="0070C0"/>
                                </a:solidFill>
                                <a:latin typeface="Cambria Math" panose="02040503050406030204" pitchFamily="18" charset="0"/>
                                <a:cs typeface="Times New Roman" panose="02020603050405020304" pitchFamily="18" charset="0"/>
                              </a:rPr>
                              <m:t>𝑖</m:t>
                            </m:r>
                          </m:sub>
                        </m:sSub>
                        <m:r>
                          <a:rPr lang="en-US" sz="2600" b="0" i="1" dirty="0" smtClean="0">
                            <a:solidFill>
                              <a:srgbClr val="0070C0"/>
                            </a:solidFill>
                            <a:latin typeface="Cambria Math" panose="02040503050406030204" pitchFamily="18" charset="0"/>
                            <a:cs typeface="Times New Roman" panose="02020603050405020304" pitchFamily="18" charset="0"/>
                          </a:rPr>
                          <m:t>|/</m:t>
                        </m:r>
                        <m:nary>
                          <m:naryPr>
                            <m:chr m:val="∑"/>
                            <m:ctrlPr>
                              <a:rPr lang="en-US" sz="2600" b="0" i="1" dirty="0" smtClean="0">
                                <a:solidFill>
                                  <a:srgbClr val="0070C0"/>
                                </a:solidFill>
                                <a:latin typeface="Cambria Math" panose="02040503050406030204" pitchFamily="18" charset="0"/>
                                <a:cs typeface="Times New Roman" panose="02020603050405020304" pitchFamily="18" charset="0"/>
                              </a:rPr>
                            </m:ctrlPr>
                          </m:naryPr>
                          <m:sub>
                            <m:r>
                              <m:rPr>
                                <m:brk m:alnAt="23"/>
                              </m:rPr>
                              <a:rPr lang="en-US" sz="2600" b="0" i="1" dirty="0" smtClean="0">
                                <a:solidFill>
                                  <a:srgbClr val="0070C0"/>
                                </a:solidFill>
                                <a:latin typeface="Cambria Math" panose="02040503050406030204" pitchFamily="18" charset="0"/>
                                <a:cs typeface="Times New Roman" panose="02020603050405020304" pitchFamily="18" charset="0"/>
                              </a:rPr>
                              <m:t>𝑖</m:t>
                            </m:r>
                            <m:r>
                              <a:rPr lang="en-US" sz="2600" b="0" i="1" dirty="0" smtClean="0">
                                <a:solidFill>
                                  <a:srgbClr val="0070C0"/>
                                </a:solidFill>
                                <a:latin typeface="Cambria Math" panose="02040503050406030204" pitchFamily="18" charset="0"/>
                                <a:cs typeface="Times New Roman" panose="02020603050405020304" pitchFamily="18" charset="0"/>
                              </a:rPr>
                              <m:t>=0</m:t>
                            </m:r>
                          </m:sub>
                          <m:sup>
                            <m:r>
                              <a:rPr lang="en-US" sz="2600" b="0" i="1" dirty="0" smtClean="0">
                                <a:solidFill>
                                  <a:srgbClr val="0070C0"/>
                                </a:solidFill>
                                <a:latin typeface="Cambria Math" panose="02040503050406030204" pitchFamily="18" charset="0"/>
                                <a:cs typeface="Times New Roman" panose="02020603050405020304" pitchFamily="18" charset="0"/>
                              </a:rPr>
                              <m:t>𝑛</m:t>
                            </m:r>
                          </m:sup>
                          <m:e>
                            <m:r>
                              <a:rPr lang="en-US" sz="2600" i="1" dirty="0" smtClean="0">
                                <a:solidFill>
                                  <a:srgbClr val="0070C0"/>
                                </a:solidFill>
                                <a:latin typeface="Cambria Math" panose="02040503050406030204" pitchFamily="18" charset="0"/>
                                <a:cs typeface="Times New Roman" panose="02020603050405020304" pitchFamily="18" charset="0"/>
                              </a:rPr>
                              <m:t>|</m:t>
                            </m:r>
                            <m:sSub>
                              <m:sSubPr>
                                <m:ctrlPr>
                                  <a:rPr lang="en-US" sz="2600" b="0" i="1" dirty="0" smtClean="0">
                                    <a:solidFill>
                                      <a:srgbClr val="0070C0"/>
                                    </a:solidFill>
                                    <a:latin typeface="Cambria Math" panose="02040503050406030204" pitchFamily="18" charset="0"/>
                                    <a:cs typeface="Times New Roman" panose="02020603050405020304" pitchFamily="18" charset="0"/>
                                  </a:rPr>
                                </m:ctrlPr>
                              </m:sSubPr>
                              <m:e>
                                <m:r>
                                  <a:rPr lang="en-US" sz="2600" i="1" dirty="0" err="1" smtClean="0">
                                    <a:solidFill>
                                      <a:srgbClr val="0070C0"/>
                                    </a:solidFill>
                                    <a:latin typeface="Cambria Math" panose="02040503050406030204" pitchFamily="18" charset="0"/>
                                    <a:cs typeface="Times New Roman" panose="02020603050405020304" pitchFamily="18" charset="0"/>
                                  </a:rPr>
                                  <m:t>𝜆</m:t>
                                </m:r>
                              </m:e>
                              <m:sub>
                                <m:r>
                                  <a:rPr lang="en-US" sz="2600" i="1" dirty="0" err="1" smtClean="0">
                                    <a:solidFill>
                                      <a:srgbClr val="0070C0"/>
                                    </a:solidFill>
                                    <a:latin typeface="Cambria Math" panose="02040503050406030204" pitchFamily="18" charset="0"/>
                                    <a:cs typeface="Times New Roman" panose="02020603050405020304" pitchFamily="18" charset="0"/>
                                  </a:rPr>
                                  <m:t>𝑖</m:t>
                                </m:r>
                              </m:sub>
                            </m:sSub>
                            <m:r>
                              <a:rPr lang="en-US" sz="2600" i="1" dirty="0" smtClean="0">
                                <a:solidFill>
                                  <a:srgbClr val="0070C0"/>
                                </a:solidFill>
                                <a:latin typeface="Cambria Math" panose="02040503050406030204" pitchFamily="18" charset="0"/>
                                <a:cs typeface="Times New Roman" panose="02020603050405020304" pitchFamily="18" charset="0"/>
                              </a:rPr>
                              <m:t>|</m:t>
                            </m:r>
                          </m:e>
                        </m:nary>
                      </m:e>
                    </m:nary>
                    <m:r>
                      <a:rPr lang="en-US" sz="2600" i="1" dirty="0" smtClean="0">
                        <a:latin typeface="Cambria Math" panose="02040503050406030204" pitchFamily="18" charset="0"/>
                        <a:cs typeface="Times New Roman" panose="02020603050405020304" pitchFamily="18" charset="0"/>
                      </a:rPr>
                      <m:t> </m:t>
                    </m:r>
                  </m:oMath>
                </a14:m>
                <a:r>
                  <a:rPr lang="en-US" sz="2600" dirty="0" smtClean="0">
                    <a:latin typeface="Times New Roman" panose="02020603050405020304" pitchFamily="18" charset="0"/>
                    <a:cs typeface="Times New Roman" panose="02020603050405020304" pitchFamily="18" charset="0"/>
                  </a:rPr>
                  <a:t>and </a:t>
                </a:r>
                <a14:m>
                  <m:oMath xmlns:m="http://schemas.openxmlformats.org/officeDocument/2006/math">
                    <m:sSub>
                      <m:sSubPr>
                        <m:ctrlPr>
                          <a:rPr lang="en-US" sz="2600" i="1" dirty="0">
                            <a:solidFill>
                              <a:srgbClr val="0070C0"/>
                            </a:solidFill>
                            <a:latin typeface="Cambria Math" panose="02040503050406030204" pitchFamily="18" charset="0"/>
                            <a:cs typeface="Times New Roman" panose="02020603050405020304" pitchFamily="18" charset="0"/>
                          </a:rPr>
                        </m:ctrlPr>
                      </m:sSubPr>
                      <m:e>
                        <m:r>
                          <a:rPr lang="en-US" sz="2600" i="1" dirty="0">
                            <a:solidFill>
                              <a:srgbClr val="0070C0"/>
                            </a:solidFill>
                            <a:latin typeface="Cambria Math" panose="02040503050406030204" pitchFamily="18" charset="0"/>
                            <a:cs typeface="Times New Roman" panose="02020603050405020304" pitchFamily="18" charset="0"/>
                          </a:rPr>
                          <m:t>𝑃</m:t>
                        </m:r>
                      </m:e>
                      <m:sub>
                        <m:r>
                          <a:rPr lang="en-US" sz="2600" b="0" i="1" dirty="0" smtClean="0">
                            <a:solidFill>
                              <a:srgbClr val="0070C0"/>
                            </a:solidFill>
                            <a:latin typeface="Cambria Math" panose="02040503050406030204" pitchFamily="18" charset="0"/>
                            <a:cs typeface="Times New Roman" panose="02020603050405020304" pitchFamily="18" charset="0"/>
                          </a:rPr>
                          <m:t>𝑚</m:t>
                        </m:r>
                      </m:sub>
                    </m:sSub>
                    <m:r>
                      <a:rPr lang="en-US" sz="2600" i="1" dirty="0">
                        <a:solidFill>
                          <a:srgbClr val="0070C0"/>
                        </a:solidFill>
                        <a:latin typeface="Cambria Math" panose="02040503050406030204" pitchFamily="18" charset="0"/>
                        <a:cs typeface="Times New Roman" panose="02020603050405020304" pitchFamily="18" charset="0"/>
                      </a:rPr>
                      <m:t> = </m:t>
                    </m:r>
                    <m:nary>
                      <m:naryPr>
                        <m:chr m:val="∑"/>
                        <m:ctrlPr>
                          <a:rPr lang="en-US" sz="2600" i="1" dirty="0">
                            <a:solidFill>
                              <a:srgbClr val="0070C0"/>
                            </a:solidFill>
                            <a:latin typeface="Cambria Math" panose="02040503050406030204" pitchFamily="18" charset="0"/>
                            <a:cs typeface="Times New Roman" panose="02020603050405020304" pitchFamily="18" charset="0"/>
                          </a:rPr>
                        </m:ctrlPr>
                      </m:naryPr>
                      <m:sub>
                        <m:r>
                          <m:rPr>
                            <m:brk m:alnAt="23"/>
                          </m:rPr>
                          <a:rPr lang="en-US" sz="2600" i="1" dirty="0">
                            <a:solidFill>
                              <a:srgbClr val="0070C0"/>
                            </a:solidFill>
                            <a:latin typeface="Cambria Math" panose="02040503050406030204" pitchFamily="18" charset="0"/>
                            <a:cs typeface="Times New Roman" panose="02020603050405020304" pitchFamily="18" charset="0"/>
                          </a:rPr>
                          <m:t>𝑖</m:t>
                        </m:r>
                        <m:r>
                          <a:rPr lang="en-US" sz="2600" i="1" dirty="0">
                            <a:solidFill>
                              <a:srgbClr val="0070C0"/>
                            </a:solidFill>
                            <a:latin typeface="Cambria Math" panose="02040503050406030204" pitchFamily="18" charset="0"/>
                            <a:cs typeface="Times New Roman" panose="02020603050405020304" pitchFamily="18" charset="0"/>
                          </a:rPr>
                          <m:t>=1</m:t>
                        </m:r>
                      </m:sub>
                      <m:sup>
                        <m:r>
                          <a:rPr lang="en-US" sz="2600" b="1" i="1" dirty="0">
                            <a:solidFill>
                              <a:srgbClr val="0070C0"/>
                            </a:solidFill>
                            <a:latin typeface="Cambria Math" panose="02040503050406030204" pitchFamily="18" charset="0"/>
                            <a:cs typeface="Times New Roman" panose="02020603050405020304" pitchFamily="18" charset="0"/>
                          </a:rPr>
                          <m:t>𝒎</m:t>
                        </m:r>
                      </m:sup>
                      <m:e>
                        <m:sSubSup>
                          <m:sSubSupPr>
                            <m:ctrlPr>
                              <a:rPr lang="en-US" sz="2600" b="0" i="1" dirty="0" smtClean="0">
                                <a:solidFill>
                                  <a:srgbClr val="0070C0"/>
                                </a:solidFill>
                                <a:latin typeface="Cambria Math" panose="02040503050406030204" pitchFamily="18" charset="0"/>
                                <a:cs typeface="Times New Roman" panose="02020603050405020304" pitchFamily="18" charset="0"/>
                              </a:rPr>
                            </m:ctrlPr>
                          </m:sSubSupPr>
                          <m:e>
                            <m:r>
                              <a:rPr lang="en-US" sz="2600" i="1" dirty="0">
                                <a:solidFill>
                                  <a:srgbClr val="0070C0"/>
                                </a:solidFill>
                                <a:latin typeface="Cambria Math" panose="02040503050406030204" pitchFamily="18" charset="0"/>
                                <a:cs typeface="Times New Roman" panose="02020603050405020304" pitchFamily="18" charset="0"/>
                              </a:rPr>
                              <m:t>𝜆</m:t>
                            </m:r>
                          </m:e>
                          <m:sub>
                            <m:r>
                              <a:rPr lang="en-US" sz="2600" i="1" dirty="0">
                                <a:solidFill>
                                  <a:srgbClr val="0070C0"/>
                                </a:solidFill>
                                <a:latin typeface="Cambria Math" panose="02040503050406030204" pitchFamily="18" charset="0"/>
                                <a:cs typeface="Times New Roman" panose="02020603050405020304" pitchFamily="18" charset="0"/>
                              </a:rPr>
                              <m:t>𝑖</m:t>
                            </m:r>
                          </m:sub>
                          <m:sup>
                            <m:r>
                              <a:rPr lang="en-US" sz="2600" b="0" i="1" dirty="0" smtClean="0">
                                <a:solidFill>
                                  <a:srgbClr val="0070C0"/>
                                </a:solidFill>
                                <a:latin typeface="Cambria Math" panose="02040503050406030204" pitchFamily="18" charset="0"/>
                                <a:cs typeface="Times New Roman" panose="02020603050405020304" pitchFamily="18" charset="0"/>
                              </a:rPr>
                              <m:t>2</m:t>
                            </m:r>
                          </m:sup>
                        </m:sSubSup>
                        <m:r>
                          <a:rPr lang="en-US" sz="2600" i="1" dirty="0">
                            <a:solidFill>
                              <a:srgbClr val="0070C0"/>
                            </a:solidFill>
                            <a:latin typeface="Cambria Math" panose="02040503050406030204" pitchFamily="18" charset="0"/>
                            <a:cs typeface="Times New Roman" panose="02020603050405020304" pitchFamily="18" charset="0"/>
                          </a:rPr>
                          <m:t>/</m:t>
                        </m:r>
                        <m:nary>
                          <m:naryPr>
                            <m:chr m:val="∑"/>
                            <m:ctrlPr>
                              <a:rPr lang="en-US" sz="2600" i="1" dirty="0">
                                <a:solidFill>
                                  <a:srgbClr val="0070C0"/>
                                </a:solidFill>
                                <a:latin typeface="Cambria Math" panose="02040503050406030204" pitchFamily="18" charset="0"/>
                                <a:cs typeface="Times New Roman" panose="02020603050405020304" pitchFamily="18" charset="0"/>
                              </a:rPr>
                            </m:ctrlPr>
                          </m:naryPr>
                          <m:sub>
                            <m:r>
                              <m:rPr>
                                <m:brk m:alnAt="23"/>
                              </m:rPr>
                              <a:rPr lang="en-US" sz="2600" i="1" dirty="0">
                                <a:solidFill>
                                  <a:srgbClr val="0070C0"/>
                                </a:solidFill>
                                <a:latin typeface="Cambria Math" panose="02040503050406030204" pitchFamily="18" charset="0"/>
                                <a:cs typeface="Times New Roman" panose="02020603050405020304" pitchFamily="18" charset="0"/>
                              </a:rPr>
                              <m:t>𝑖</m:t>
                            </m:r>
                            <m:r>
                              <a:rPr lang="en-US" sz="2600" i="1" dirty="0">
                                <a:solidFill>
                                  <a:srgbClr val="0070C0"/>
                                </a:solidFill>
                                <a:latin typeface="Cambria Math" panose="02040503050406030204" pitchFamily="18" charset="0"/>
                                <a:cs typeface="Times New Roman" panose="02020603050405020304" pitchFamily="18" charset="0"/>
                              </a:rPr>
                              <m:t>=0</m:t>
                            </m:r>
                          </m:sub>
                          <m:sup>
                            <m:r>
                              <a:rPr lang="en-US" sz="2600" i="1" dirty="0">
                                <a:solidFill>
                                  <a:srgbClr val="0070C0"/>
                                </a:solidFill>
                                <a:latin typeface="Cambria Math" panose="02040503050406030204" pitchFamily="18" charset="0"/>
                                <a:cs typeface="Times New Roman" panose="02020603050405020304" pitchFamily="18" charset="0"/>
                              </a:rPr>
                              <m:t>𝑛</m:t>
                            </m:r>
                          </m:sup>
                          <m:e>
                            <m:sSubSup>
                              <m:sSubSupPr>
                                <m:ctrlPr>
                                  <a:rPr lang="en-US" sz="2600" b="0" i="1" dirty="0" smtClean="0">
                                    <a:solidFill>
                                      <a:srgbClr val="0070C0"/>
                                    </a:solidFill>
                                    <a:latin typeface="Cambria Math" panose="02040503050406030204" pitchFamily="18" charset="0"/>
                                    <a:cs typeface="Times New Roman" panose="02020603050405020304" pitchFamily="18" charset="0"/>
                                  </a:rPr>
                                </m:ctrlPr>
                              </m:sSubSupPr>
                              <m:e>
                                <m:r>
                                  <a:rPr lang="en-US" sz="2600" i="1" dirty="0" err="1">
                                    <a:solidFill>
                                      <a:srgbClr val="0070C0"/>
                                    </a:solidFill>
                                    <a:latin typeface="Cambria Math" panose="02040503050406030204" pitchFamily="18" charset="0"/>
                                    <a:cs typeface="Times New Roman" panose="02020603050405020304" pitchFamily="18" charset="0"/>
                                  </a:rPr>
                                  <m:t>𝜆</m:t>
                                </m:r>
                              </m:e>
                              <m:sub>
                                <m:r>
                                  <a:rPr lang="en-US" sz="2600" i="1" dirty="0" err="1">
                                    <a:solidFill>
                                      <a:srgbClr val="0070C0"/>
                                    </a:solidFill>
                                    <a:latin typeface="Cambria Math" panose="02040503050406030204" pitchFamily="18" charset="0"/>
                                    <a:cs typeface="Times New Roman" panose="02020603050405020304" pitchFamily="18" charset="0"/>
                                  </a:rPr>
                                  <m:t>𝑖</m:t>
                                </m:r>
                              </m:sub>
                              <m:sup>
                                <m:r>
                                  <a:rPr lang="en-US" sz="2600" b="0" i="1" dirty="0" smtClean="0">
                                    <a:solidFill>
                                      <a:srgbClr val="0070C0"/>
                                    </a:solidFill>
                                    <a:latin typeface="Cambria Math" panose="02040503050406030204" pitchFamily="18" charset="0"/>
                                    <a:cs typeface="Times New Roman" panose="02020603050405020304" pitchFamily="18" charset="0"/>
                                  </a:rPr>
                                  <m:t>2</m:t>
                                </m:r>
                              </m:sup>
                            </m:sSubSup>
                          </m:e>
                        </m:nary>
                      </m:e>
                    </m:nary>
                    <m:r>
                      <a:rPr lang="en-US" sz="2600" b="0" i="0" dirty="0" smtClean="0">
                        <a:solidFill>
                          <a:srgbClr val="0070C0"/>
                        </a:solidFill>
                        <a:latin typeface="Cambria Math" panose="02040503050406030204" pitchFamily="18" charset="0"/>
                        <a:cs typeface="Times New Roman" panose="02020603050405020304" pitchFamily="18" charset="0"/>
                      </a:rPr>
                      <m:t>. </m:t>
                    </m:r>
                  </m:oMath>
                </a14:m>
                <a:r>
                  <a:rPr lang="en-US" sz="2600" dirty="0" smtClean="0">
                    <a:latin typeface="Times New Roman" panose="02020603050405020304" pitchFamily="18" charset="0"/>
                    <a:cs typeface="Times New Roman" panose="02020603050405020304" pitchFamily="18" charset="0"/>
                  </a:rPr>
                  <a:t> Values of </a:t>
                </a:r>
                <a14:m>
                  <m:oMath xmlns:m="http://schemas.openxmlformats.org/officeDocument/2006/math">
                    <m:r>
                      <a:rPr lang="en-US" sz="2600" b="0" i="1" dirty="0" smtClean="0">
                        <a:latin typeface="Cambria Math" panose="02040503050406030204" pitchFamily="18" charset="0"/>
                        <a:cs typeface="Times New Roman" panose="02020603050405020304" pitchFamily="18" charset="0"/>
                      </a:rPr>
                      <m:t>𝑚</m:t>
                    </m:r>
                  </m:oMath>
                </a14:m>
                <a:r>
                  <a:rPr lang="en-US" sz="2600" dirty="0" smtClean="0">
                    <a:latin typeface="Times New Roman" panose="02020603050405020304" pitchFamily="18" charset="0"/>
                    <a:cs typeface="Times New Roman" panose="02020603050405020304" pitchFamily="18" charset="0"/>
                  </a:rPr>
                  <a:t> that yield a </a:t>
                </a:r>
                <a14:m>
                  <m:oMath xmlns:m="http://schemas.openxmlformats.org/officeDocument/2006/math">
                    <m:sSub>
                      <m:sSubPr>
                        <m:ctrlPr>
                          <a:rPr lang="en-US" sz="2600" b="0" i="1" dirty="0" smtClean="0">
                            <a:latin typeface="Cambria Math" panose="02040503050406030204" pitchFamily="18" charset="0"/>
                            <a:cs typeface="Times New Roman" panose="02020603050405020304" pitchFamily="18" charset="0"/>
                          </a:rPr>
                        </m:ctrlPr>
                      </m:sSubPr>
                      <m:e>
                        <m:r>
                          <a:rPr lang="en-US" sz="2600" i="1" dirty="0" smtClean="0">
                            <a:latin typeface="Cambria Math" panose="02040503050406030204" pitchFamily="18" charset="0"/>
                            <a:cs typeface="Times New Roman" panose="02020603050405020304" pitchFamily="18" charset="0"/>
                          </a:rPr>
                          <m:t>𝑃</m:t>
                        </m:r>
                      </m:e>
                      <m:sub>
                        <m:r>
                          <a:rPr lang="en-US" sz="2600" b="0" i="1" dirty="0" smtClean="0">
                            <a:latin typeface="Cambria Math" panose="02040503050406030204" pitchFamily="18" charset="0"/>
                            <a:cs typeface="Times New Roman" panose="02020603050405020304" pitchFamily="18" charset="0"/>
                          </a:rPr>
                          <m:t>𝑚</m:t>
                        </m:r>
                      </m:sub>
                    </m:sSub>
                  </m:oMath>
                </a14:m>
                <a:r>
                  <a:rPr lang="en-US" sz="2600" dirty="0" smtClean="0">
                    <a:latin typeface="Times New Roman" panose="02020603050405020304" pitchFamily="18" charset="0"/>
                    <a:cs typeface="Times New Roman" panose="02020603050405020304" pitchFamily="18" charset="0"/>
                  </a:rPr>
                  <a:t> near 1 (say, </a:t>
                </a:r>
                <a:r>
                  <a:rPr lang="en-US" sz="2600" dirty="0" smtClean="0">
                    <a:solidFill>
                      <a:srgbClr val="0070C0"/>
                    </a:solidFill>
                    <a:latin typeface="Times New Roman" panose="02020603050405020304" pitchFamily="18" charset="0"/>
                    <a:cs typeface="Times New Roman" panose="02020603050405020304" pitchFamily="18" charset="0"/>
                  </a:rPr>
                  <a:t>at least 0.8</a:t>
                </a:r>
                <a:r>
                  <a:rPr lang="en-US" sz="2600" dirty="0" smtClean="0">
                    <a:latin typeface="Times New Roman" panose="02020603050405020304" pitchFamily="18" charset="0"/>
                    <a:cs typeface="Times New Roman" panose="02020603050405020304" pitchFamily="18" charset="0"/>
                  </a:rPr>
                  <a:t>) would give a good representation. </a:t>
                </a:r>
              </a:p>
              <a:p>
                <a:endParaRPr lang="en-US" sz="2600" dirty="0" smtClean="0">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0" y="0"/>
                <a:ext cx="12192000" cy="3316357"/>
              </a:xfrm>
              <a:prstGeom prst="rect">
                <a:avLst/>
              </a:prstGeom>
              <a:blipFill rotWithShape="0">
                <a:blip r:embed="rId2"/>
                <a:stretch>
                  <a:fillRect l="-900" t="-1654"/>
                </a:stretch>
              </a:blipFill>
            </p:spPr>
            <p:txBody>
              <a:bodyPr/>
              <a:lstStyle/>
              <a:p>
                <a:r>
                  <a:rPr lang="en-US">
                    <a:noFill/>
                  </a:rPr>
                  <a:t> </a:t>
                </a:r>
              </a:p>
            </p:txBody>
          </p:sp>
        </mc:Fallback>
      </mc:AlternateContent>
    </p:spTree>
    <p:extLst>
      <p:ext uri="{BB962C8B-B14F-4D97-AF65-F5344CB8AC3E}">
        <p14:creationId xmlns:p14="http://schemas.microsoft.com/office/powerpoint/2010/main" val="385401002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6456" y="0"/>
            <a:ext cx="12095544" cy="523220"/>
          </a:xfrm>
          <a:prstGeom prst="rect">
            <a:avLst/>
          </a:prstGeom>
        </p:spPr>
        <p:txBody>
          <a:bodyPr wrap="square">
            <a:spAutoFit/>
          </a:bodyPr>
          <a:lstStyle/>
          <a:p>
            <a:r>
              <a:rPr lang="en-US" sz="2800" dirty="0" smtClean="0">
                <a:latin typeface="Times New Roman" panose="02020603050405020304" pitchFamily="18" charset="0"/>
                <a:cs typeface="Times New Roman" panose="02020603050405020304" pitchFamily="18" charset="0"/>
              </a:rPr>
              <a:t>		More examples of classical multidimensional scaling </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5" name="Rectangle 4"/>
          <p:cNvSpPr/>
          <p:nvPr/>
        </p:nvSpPr>
        <p:spPr>
          <a:xfrm>
            <a:off x="199739" y="876102"/>
            <a:ext cx="11709722" cy="892552"/>
          </a:xfrm>
          <a:prstGeom prst="rect">
            <a:avLst/>
          </a:prstGeom>
        </p:spPr>
        <p:txBody>
          <a:bodyPr wrap="square">
            <a:spAutoFit/>
          </a:bodyPr>
          <a:lstStyle/>
          <a:p>
            <a:r>
              <a:rPr lang="en-US" sz="2600" dirty="0" smtClean="0">
                <a:latin typeface="Times New Roman" panose="02020603050405020304" pitchFamily="18" charset="0"/>
                <a:cs typeface="Times New Roman" panose="02020603050405020304" pitchFamily="18" charset="0"/>
              </a:rPr>
              <a:t>Example 2 Use the airline distances between </a:t>
            </a:r>
            <a:r>
              <a:rPr lang="en-US" sz="2600" dirty="0" smtClean="0">
                <a:solidFill>
                  <a:srgbClr val="0070C0"/>
                </a:solidFill>
                <a:latin typeface="Times New Roman" panose="02020603050405020304" pitchFamily="18" charset="0"/>
                <a:cs typeface="Times New Roman" panose="02020603050405020304" pitchFamily="18" charset="0"/>
              </a:rPr>
              <a:t>ten US cities </a:t>
            </a:r>
            <a:r>
              <a:rPr lang="en-US" sz="2600" dirty="0" smtClean="0">
                <a:latin typeface="Times New Roman" panose="02020603050405020304" pitchFamily="18" charset="0"/>
                <a:cs typeface="Times New Roman" panose="02020603050405020304" pitchFamily="18" charset="0"/>
              </a:rPr>
              <a:t>to </a:t>
            </a:r>
            <a:r>
              <a:rPr lang="en-US" sz="2600" dirty="0" smtClean="0">
                <a:solidFill>
                  <a:srgbClr val="C00000"/>
                </a:solidFill>
                <a:latin typeface="Times New Roman" panose="02020603050405020304" pitchFamily="18" charset="0"/>
                <a:cs typeface="Times New Roman" panose="02020603050405020304" pitchFamily="18" charset="0"/>
              </a:rPr>
              <a:t>reproduce a map </a:t>
            </a:r>
            <a:r>
              <a:rPr lang="en-US" sz="2600" dirty="0" smtClean="0">
                <a:latin typeface="Times New Roman" panose="02020603050405020304" pitchFamily="18" charset="0"/>
                <a:cs typeface="Times New Roman" panose="02020603050405020304" pitchFamily="18" charset="0"/>
              </a:rPr>
              <a:t>representing the cities and the distance between them. </a:t>
            </a:r>
            <a:endParaRPr lang="en-US" sz="26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2289978" y="1979210"/>
            <a:ext cx="7298475" cy="4028051"/>
          </a:xfrm>
          <a:prstGeom prst="rect">
            <a:avLst/>
          </a:prstGeom>
        </p:spPr>
      </p:pic>
    </p:spTree>
    <p:extLst>
      <p:ext uri="{BB962C8B-B14F-4D97-AF65-F5344CB8AC3E}">
        <p14:creationId xmlns:p14="http://schemas.microsoft.com/office/powerpoint/2010/main" val="23806650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590" y="136187"/>
            <a:ext cx="12095544" cy="523220"/>
          </a:xfrm>
          <a:prstGeom prst="rect">
            <a:avLst/>
          </a:prstGeom>
        </p:spPr>
        <p:txBody>
          <a:bodyPr wrap="square">
            <a:spAutoFit/>
          </a:bodyPr>
          <a:lstStyle/>
          <a:p>
            <a:r>
              <a:rPr lang="en-US" sz="2800" dirty="0" smtClean="0">
                <a:latin typeface="Times New Roman" panose="02020603050405020304" pitchFamily="18" charset="0"/>
                <a:cs typeface="Times New Roman" panose="02020603050405020304" pitchFamily="18" charset="0"/>
              </a:rPr>
              <a:t>		More examples of classical multidimensional scaling </a:t>
            </a:r>
            <a:endParaRPr lang="en-US" sz="2800" dirty="0">
              <a:solidFill>
                <a:srgbClr val="0070C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5777167" y="2682144"/>
                <a:ext cx="6414833" cy="1376980"/>
              </a:xfrm>
              <a:prstGeom prst="rect">
                <a:avLst/>
              </a:prstGeom>
            </p:spPr>
            <p:txBody>
              <a:bodyPr wrap="none">
                <a:spAutoFit/>
              </a:bodyPr>
              <a:lstStyle/>
              <a:p>
                <a:r>
                  <a:rPr lang="en-US" sz="2400" dirty="0" smtClean="0">
                    <a:solidFill>
                      <a:prstClr val="black"/>
                    </a:solidFill>
                  </a:rPr>
                  <a:t>pairwise </a:t>
                </a:r>
                <a:r>
                  <a:rPr lang="en-US" sz="2400" dirty="0">
                    <a:solidFill>
                      <a:prstClr val="black"/>
                    </a:solidFill>
                  </a:rPr>
                  <a:t>distance matrix </a:t>
                </a:r>
                <a14:m>
                  <m:oMath xmlns:m="http://schemas.openxmlformats.org/officeDocument/2006/math">
                    <m:d>
                      <m:dPr>
                        <m:ctrlPr>
                          <a:rPr lang="en-US" sz="2400" i="1">
                            <a:solidFill>
                              <a:prstClr val="black"/>
                            </a:solidFill>
                            <a:latin typeface="Cambria Math" panose="02040503050406030204" pitchFamily="18" charset="0"/>
                          </a:rPr>
                        </m:ctrlPr>
                      </m:dPr>
                      <m:e>
                        <m:m>
                          <m:mPr>
                            <m:mcs>
                              <m:mc>
                                <m:mcPr>
                                  <m:count m:val="2"/>
                                  <m:mcJc m:val="center"/>
                                </m:mcPr>
                              </m:mc>
                            </m:mcs>
                            <m:ctrlPr>
                              <a:rPr lang="en-US" sz="2400" i="1">
                                <a:solidFill>
                                  <a:prstClr val="black"/>
                                </a:solidFill>
                                <a:latin typeface="Cambria Math" panose="02040503050406030204" pitchFamily="18" charset="0"/>
                              </a:rPr>
                            </m:ctrlPr>
                          </m:mPr>
                          <m:mr>
                            <m:e>
                              <m:m>
                                <m:mPr>
                                  <m:mcs>
                                    <m:mc>
                                      <m:mcPr>
                                        <m:count m:val="2"/>
                                        <m:mcJc m:val="center"/>
                                      </m:mcPr>
                                    </m:mc>
                                  </m:mcs>
                                  <m:ctrlPr>
                                    <a:rPr lang="en-US" sz="2400" i="1">
                                      <a:solidFill>
                                        <a:prstClr val="black"/>
                                      </a:solidFill>
                                      <a:latin typeface="Cambria Math" panose="02040503050406030204" pitchFamily="18" charset="0"/>
                                    </a:rPr>
                                  </m:ctrlPr>
                                </m:mPr>
                                <m:mr>
                                  <m:e>
                                    <m:r>
                                      <m:rPr>
                                        <m:brk m:alnAt="7"/>
                                      </m:rPr>
                                      <a:rPr lang="en-US" sz="2400" i="1">
                                        <a:solidFill>
                                          <a:prstClr val="black"/>
                                        </a:solidFill>
                                        <a:latin typeface="Cambria Math" panose="02040503050406030204" pitchFamily="18" charset="0"/>
                                      </a:rPr>
                                      <m:t>0</m:t>
                                    </m:r>
                                  </m:e>
                                  <m:e>
                                    <m:r>
                                      <a:rPr lang="en-US" sz="2400" i="1">
                                        <a:solidFill>
                                          <a:prstClr val="black"/>
                                        </a:solidFill>
                                        <a:latin typeface="Cambria Math" panose="02040503050406030204" pitchFamily="18" charset="0"/>
                                      </a:rPr>
                                      <m:t>1</m:t>
                                    </m:r>
                                  </m:e>
                                </m:mr>
                                <m:mr>
                                  <m:e>
                                    <m:r>
                                      <a:rPr lang="en-US" sz="2400" i="1">
                                        <a:solidFill>
                                          <a:prstClr val="black"/>
                                        </a:solidFill>
                                        <a:latin typeface="Cambria Math" panose="02040503050406030204" pitchFamily="18" charset="0"/>
                                      </a:rPr>
                                      <m:t>1</m:t>
                                    </m:r>
                                  </m:e>
                                  <m:e>
                                    <m:r>
                                      <a:rPr lang="en-US" sz="2400" i="1">
                                        <a:solidFill>
                                          <a:prstClr val="black"/>
                                        </a:solidFill>
                                        <a:latin typeface="Cambria Math" panose="02040503050406030204" pitchFamily="18" charset="0"/>
                                      </a:rPr>
                                      <m:t>0</m:t>
                                    </m:r>
                                  </m:e>
                                </m:mr>
                              </m:m>
                            </m:e>
                            <m:e>
                              <m:m>
                                <m:mPr>
                                  <m:mcs>
                                    <m:mc>
                                      <m:mcPr>
                                        <m:count m:val="2"/>
                                        <m:mcJc m:val="center"/>
                                      </m:mcPr>
                                    </m:mc>
                                  </m:mcs>
                                  <m:ctrlPr>
                                    <a:rPr lang="en-US" sz="2400" i="1">
                                      <a:solidFill>
                                        <a:prstClr val="black"/>
                                      </a:solidFill>
                                      <a:latin typeface="Cambria Math" panose="02040503050406030204" pitchFamily="18" charset="0"/>
                                    </a:rPr>
                                  </m:ctrlPr>
                                </m:mPr>
                                <m:mr>
                                  <m:e>
                                    <m:r>
                                      <m:rPr>
                                        <m:brk m:alnAt="7"/>
                                      </m:rPr>
                                      <a:rPr lang="en-US" sz="2400" i="1">
                                        <a:solidFill>
                                          <a:prstClr val="black"/>
                                        </a:solidFill>
                                        <a:latin typeface="Cambria Math" panose="02040503050406030204" pitchFamily="18" charset="0"/>
                                      </a:rPr>
                                      <m:t>1</m:t>
                                    </m:r>
                                  </m:e>
                                  <m:e>
                                    <m:r>
                                      <a:rPr lang="en-US" sz="2400" i="1">
                                        <a:solidFill>
                                          <a:prstClr val="black"/>
                                        </a:solidFill>
                                        <a:latin typeface="Cambria Math" panose="02040503050406030204" pitchFamily="18" charset="0"/>
                                      </a:rPr>
                                      <m:t>1</m:t>
                                    </m:r>
                                  </m:e>
                                </m:mr>
                                <m:mr>
                                  <m:e>
                                    <m:r>
                                      <a:rPr lang="en-US" sz="2400" i="1">
                                        <a:solidFill>
                                          <a:prstClr val="black"/>
                                        </a:solidFill>
                                        <a:latin typeface="Cambria Math" panose="02040503050406030204" pitchFamily="18" charset="0"/>
                                      </a:rPr>
                                      <m:t>1</m:t>
                                    </m:r>
                                  </m:e>
                                  <m:e>
                                    <m:r>
                                      <a:rPr lang="en-US" sz="2400" i="1">
                                        <a:solidFill>
                                          <a:prstClr val="black"/>
                                        </a:solidFill>
                                        <a:latin typeface="Cambria Math" panose="02040503050406030204" pitchFamily="18" charset="0"/>
                                      </a:rPr>
                                      <m:t>1</m:t>
                                    </m:r>
                                  </m:e>
                                </m:mr>
                              </m:m>
                            </m:e>
                          </m:mr>
                          <m:mr>
                            <m:e>
                              <m:m>
                                <m:mPr>
                                  <m:mcs>
                                    <m:mc>
                                      <m:mcPr>
                                        <m:count m:val="2"/>
                                        <m:mcJc m:val="center"/>
                                      </m:mcPr>
                                    </m:mc>
                                  </m:mcs>
                                  <m:ctrlPr>
                                    <a:rPr lang="en-US" sz="2400" i="1">
                                      <a:solidFill>
                                        <a:prstClr val="black"/>
                                      </a:solidFill>
                                      <a:latin typeface="Cambria Math" panose="02040503050406030204" pitchFamily="18" charset="0"/>
                                    </a:rPr>
                                  </m:ctrlPr>
                                </m:mPr>
                                <m:mr>
                                  <m:e>
                                    <m:r>
                                      <m:rPr>
                                        <m:brk m:alnAt="7"/>
                                      </m:rPr>
                                      <a:rPr lang="en-US" sz="2400" i="1">
                                        <a:solidFill>
                                          <a:prstClr val="black"/>
                                        </a:solidFill>
                                        <a:latin typeface="Cambria Math" panose="02040503050406030204" pitchFamily="18" charset="0"/>
                                      </a:rPr>
                                      <m:t>1</m:t>
                                    </m:r>
                                  </m:e>
                                  <m:e>
                                    <m:r>
                                      <a:rPr lang="en-US" sz="2400" i="1">
                                        <a:solidFill>
                                          <a:prstClr val="black"/>
                                        </a:solidFill>
                                        <a:latin typeface="Cambria Math" panose="02040503050406030204" pitchFamily="18" charset="0"/>
                                      </a:rPr>
                                      <m:t>1</m:t>
                                    </m:r>
                                  </m:e>
                                </m:mr>
                                <m:mr>
                                  <m:e>
                                    <m:r>
                                      <a:rPr lang="en-US" sz="2400" i="1">
                                        <a:solidFill>
                                          <a:prstClr val="black"/>
                                        </a:solidFill>
                                        <a:latin typeface="Cambria Math" panose="02040503050406030204" pitchFamily="18" charset="0"/>
                                      </a:rPr>
                                      <m:t>1</m:t>
                                    </m:r>
                                  </m:e>
                                  <m:e>
                                    <m:r>
                                      <a:rPr lang="en-US" sz="2400" i="1">
                                        <a:solidFill>
                                          <a:prstClr val="black"/>
                                        </a:solidFill>
                                        <a:latin typeface="Cambria Math" panose="02040503050406030204" pitchFamily="18" charset="0"/>
                                      </a:rPr>
                                      <m:t>1</m:t>
                                    </m:r>
                                  </m:e>
                                </m:mr>
                              </m:m>
                            </m:e>
                            <m:e>
                              <m:m>
                                <m:mPr>
                                  <m:mcs>
                                    <m:mc>
                                      <m:mcPr>
                                        <m:count m:val="2"/>
                                        <m:mcJc m:val="center"/>
                                      </m:mcPr>
                                    </m:mc>
                                  </m:mcs>
                                  <m:ctrlPr>
                                    <a:rPr lang="en-US" sz="2400" i="1">
                                      <a:solidFill>
                                        <a:prstClr val="black"/>
                                      </a:solidFill>
                                      <a:latin typeface="Cambria Math" panose="02040503050406030204" pitchFamily="18" charset="0"/>
                                    </a:rPr>
                                  </m:ctrlPr>
                                </m:mPr>
                                <m:mr>
                                  <m:e>
                                    <m:r>
                                      <m:rPr>
                                        <m:brk m:alnAt="7"/>
                                      </m:rPr>
                                      <a:rPr lang="en-US" sz="2400" i="1">
                                        <a:solidFill>
                                          <a:prstClr val="black"/>
                                        </a:solidFill>
                                        <a:latin typeface="Cambria Math" panose="02040503050406030204" pitchFamily="18" charset="0"/>
                                      </a:rPr>
                                      <m:t>0</m:t>
                                    </m:r>
                                  </m:e>
                                  <m:e>
                                    <m:r>
                                      <a:rPr lang="en-US" sz="2400" i="1">
                                        <a:solidFill>
                                          <a:prstClr val="black"/>
                                        </a:solidFill>
                                        <a:latin typeface="Cambria Math" panose="02040503050406030204" pitchFamily="18" charset="0"/>
                                      </a:rPr>
                                      <m:t>1</m:t>
                                    </m:r>
                                  </m:e>
                                </m:mr>
                                <m:mr>
                                  <m:e>
                                    <m:r>
                                      <a:rPr lang="en-US" sz="2400" i="1">
                                        <a:solidFill>
                                          <a:prstClr val="black"/>
                                        </a:solidFill>
                                        <a:latin typeface="Cambria Math" panose="02040503050406030204" pitchFamily="18" charset="0"/>
                                      </a:rPr>
                                      <m:t>1</m:t>
                                    </m:r>
                                  </m:e>
                                  <m:e>
                                    <m:r>
                                      <a:rPr lang="en-US" sz="2400" i="1">
                                        <a:solidFill>
                                          <a:prstClr val="black"/>
                                        </a:solidFill>
                                        <a:latin typeface="Cambria Math" panose="02040503050406030204" pitchFamily="18" charset="0"/>
                                      </a:rPr>
                                      <m:t>0</m:t>
                                    </m:r>
                                  </m:e>
                                </m:mr>
                              </m:m>
                            </m:e>
                          </m:mr>
                        </m:m>
                      </m:e>
                    </m:d>
                  </m:oMath>
                </a14:m>
                <a:r>
                  <a:rPr lang="en-US" dirty="0" smtClean="0"/>
                  <a:t> </a:t>
                </a:r>
                <a:r>
                  <a:rPr lang="en-US" sz="2400" dirty="0" smtClean="0"/>
                  <a:t>of 4 obs</a:t>
                </a:r>
                <a:r>
                  <a:rPr lang="en-US" dirty="0" smtClean="0"/>
                  <a:t>.</a:t>
                </a:r>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5777167" y="2682144"/>
                <a:ext cx="6414833" cy="1376980"/>
              </a:xfrm>
              <a:prstGeom prst="rect">
                <a:avLst/>
              </a:prstGeom>
              <a:blipFill rotWithShape="0">
                <a:blip r:embed="rId3"/>
                <a:stretch>
                  <a:fillRect l="-1521"/>
                </a:stretch>
              </a:blipFill>
            </p:spPr>
            <p:txBody>
              <a:bodyPr/>
              <a:lstStyle/>
              <a:p>
                <a:r>
                  <a:rPr lang="en-US">
                    <a:noFill/>
                  </a:rPr>
                  <a:t> </a:t>
                </a:r>
              </a:p>
            </p:txBody>
          </p:sp>
        </mc:Fallback>
      </mc:AlternateContent>
      <p:sp>
        <p:nvSpPr>
          <p:cNvPr id="7" name="Rectangle 6"/>
          <p:cNvSpPr/>
          <p:nvPr/>
        </p:nvSpPr>
        <p:spPr>
          <a:xfrm>
            <a:off x="4553003" y="1194686"/>
            <a:ext cx="3310522" cy="492443"/>
          </a:xfrm>
          <a:prstGeom prst="rect">
            <a:avLst/>
          </a:prstGeom>
        </p:spPr>
        <p:txBody>
          <a:bodyPr wrap="none">
            <a:spAutoFit/>
          </a:bodyPr>
          <a:lstStyle/>
          <a:p>
            <a:pPr marL="457200" indent="-457200">
              <a:buFont typeface="Arial" panose="020B0604020202020204" pitchFamily="34" charset="0"/>
              <a:buChar char="•"/>
            </a:pPr>
            <a:r>
              <a:rPr lang="en-US" sz="2600" dirty="0">
                <a:solidFill>
                  <a:srgbClr val="C00000"/>
                </a:solidFill>
                <a:latin typeface="Times New Roman" panose="02020603050405020304" pitchFamily="18" charset="0"/>
                <a:cs typeface="Times New Roman" panose="02020603050405020304" pitchFamily="18" charset="0"/>
              </a:rPr>
              <a:t>Understand the data</a:t>
            </a:r>
          </a:p>
        </p:txBody>
      </p:sp>
      <p:pic>
        <p:nvPicPr>
          <p:cNvPr id="2" name="Picture 1"/>
          <p:cNvPicPr>
            <a:picLocks noChangeAspect="1"/>
          </p:cNvPicPr>
          <p:nvPr/>
        </p:nvPicPr>
        <p:blipFill>
          <a:blip r:embed="rId4"/>
          <a:stretch>
            <a:fillRect/>
          </a:stretch>
        </p:blipFill>
        <p:spPr>
          <a:xfrm>
            <a:off x="207561" y="2049644"/>
            <a:ext cx="4791589" cy="2641979"/>
          </a:xfrm>
          <a:prstGeom prst="rect">
            <a:avLst/>
          </a:prstGeom>
        </p:spPr>
      </p:pic>
    </p:spTree>
    <p:extLst>
      <p:ext uri="{BB962C8B-B14F-4D97-AF65-F5344CB8AC3E}">
        <p14:creationId xmlns:p14="http://schemas.microsoft.com/office/powerpoint/2010/main" val="1210065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0301" y="68997"/>
            <a:ext cx="11560030" cy="2585323"/>
          </a:xfrm>
          <a:prstGeom prst="rect">
            <a:avLst/>
          </a:prstGeom>
        </p:spPr>
        <p:txBody>
          <a:bodyPr wrap="square">
            <a:spAutoFit/>
          </a:bodyPr>
          <a:lstStyle/>
          <a:p>
            <a:pPr marL="457200" indent="-457200">
              <a:buAutoNum type="arabicPeriod"/>
            </a:pPr>
            <a:r>
              <a:rPr lang="en-US" sz="2600" b="0" i="0" u="none" strike="noStrike" baseline="0" dirty="0" smtClean="0">
                <a:latin typeface="Times New Roman" panose="02020603050405020304" pitchFamily="18" charset="0"/>
                <a:cs typeface="Times New Roman" panose="02020603050405020304" pitchFamily="18" charset="0"/>
              </a:rPr>
              <a:t>Multidimensional scaling and Distance</a:t>
            </a:r>
          </a:p>
          <a:p>
            <a:r>
              <a:rPr lang="en-US" sz="2800" b="1" dirty="0" smtClean="0">
                <a:solidFill>
                  <a:srgbClr val="C00000"/>
                </a:solidFill>
                <a:latin typeface="Times New Roman" panose="02020603050405020304" pitchFamily="18" charset="0"/>
                <a:cs typeface="Times New Roman" panose="02020603050405020304" pitchFamily="18" charset="0"/>
              </a:rPr>
              <a:t>Multidimensional </a:t>
            </a:r>
            <a:r>
              <a:rPr lang="en-US" sz="2800" b="1" dirty="0">
                <a:solidFill>
                  <a:srgbClr val="C00000"/>
                </a:solidFill>
                <a:latin typeface="Times New Roman" panose="02020603050405020304" pitchFamily="18" charset="0"/>
                <a:cs typeface="Times New Roman" panose="02020603050405020304" pitchFamily="18" charset="0"/>
              </a:rPr>
              <a:t>scaling (MDS) </a:t>
            </a:r>
            <a:r>
              <a:rPr lang="en-US" sz="2800" dirty="0">
                <a:latin typeface="Times New Roman" panose="02020603050405020304" pitchFamily="18" charset="0"/>
                <a:cs typeface="Times New Roman" panose="02020603050405020304" pitchFamily="18" charset="0"/>
              </a:rPr>
              <a:t>essentially </a:t>
            </a:r>
            <a:r>
              <a:rPr lang="en-US" sz="2800" dirty="0">
                <a:solidFill>
                  <a:srgbClr val="0070C0"/>
                </a:solidFill>
                <a:latin typeface="Times New Roman" panose="02020603050405020304" pitchFamily="18" charset="0"/>
                <a:cs typeface="Times New Roman" panose="02020603050405020304" pitchFamily="18" charset="0"/>
              </a:rPr>
              <a:t>reverses that relationship</a:t>
            </a:r>
            <a:r>
              <a:rPr lang="en-US" sz="2800" dirty="0" smtClean="0">
                <a:latin typeface="Times New Roman" panose="02020603050405020304" pitchFamily="18" charset="0"/>
                <a:cs typeface="Times New Roman" panose="02020603050405020304" pitchFamily="18" charset="0"/>
              </a:rPr>
              <a:t>:</a:t>
            </a:r>
          </a:p>
          <a:p>
            <a:r>
              <a:rPr lang="en-US" sz="2800" dirty="0" smtClean="0">
                <a:latin typeface="Times New Roman" panose="02020603050405020304" pitchFamily="18" charset="0"/>
                <a:cs typeface="Times New Roman" panose="02020603050405020304" pitchFamily="18" charset="0"/>
              </a:rPr>
              <a:t>Given </a:t>
            </a:r>
            <a:r>
              <a:rPr lang="en-US" sz="2800" dirty="0">
                <a:latin typeface="Times New Roman" panose="02020603050405020304" pitchFamily="18" charset="0"/>
                <a:cs typeface="Times New Roman" panose="02020603050405020304" pitchFamily="18" charset="0"/>
              </a:rPr>
              <a:t>only a </a:t>
            </a:r>
            <a:r>
              <a:rPr lang="en-US" sz="2800" dirty="0">
                <a:solidFill>
                  <a:srgbClr val="0070C0"/>
                </a:solidFill>
                <a:latin typeface="Times New Roman" panose="02020603050405020304" pitchFamily="18" charset="0"/>
                <a:cs typeface="Times New Roman" panose="02020603050405020304" pitchFamily="18" charset="0"/>
              </a:rPr>
              <a:t>two-way table of proximities</a:t>
            </a:r>
            <a:r>
              <a:rPr lang="en-US" sz="2800" dirty="0">
                <a:latin typeface="Times New Roman" panose="02020603050405020304" pitchFamily="18" charset="0"/>
                <a:cs typeface="Times New Roman" panose="02020603050405020304" pitchFamily="18" charset="0"/>
              </a:rPr>
              <a:t>, reconstruct the original map as closely as possible</a:t>
            </a:r>
            <a:endParaRPr lang="en-US" sz="26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600" dirty="0">
              <a:latin typeface="Times New Roman" panose="02020603050405020304" pitchFamily="18" charset="0"/>
              <a:cs typeface="Times New Roman" panose="02020603050405020304" pitchFamily="18" charset="0"/>
            </a:endParaRPr>
          </a:p>
          <a:p>
            <a:r>
              <a:rPr lang="en-US" sz="2600" dirty="0" smtClean="0">
                <a:latin typeface="Times New Roman" panose="02020603050405020304" pitchFamily="18" charset="0"/>
                <a:cs typeface="Times New Roman" panose="02020603050405020304" pitchFamily="18" charset="0"/>
              </a:rPr>
              <a:t>		</a:t>
            </a:r>
          </a:p>
        </p:txBody>
      </p:sp>
      <p:cxnSp>
        <p:nvCxnSpPr>
          <p:cNvPr id="9" name="Straight Arrow Connector 8"/>
          <p:cNvCxnSpPr/>
          <p:nvPr/>
        </p:nvCxnSpPr>
        <p:spPr>
          <a:xfrm flipH="1">
            <a:off x="6085200" y="4081124"/>
            <a:ext cx="1270133" cy="11574"/>
          </a:xfrm>
          <a:prstGeom prst="straightConnector1">
            <a:avLst/>
          </a:prstGeom>
          <a:ln w="79375">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a:stretch>
            <a:fillRect/>
          </a:stretch>
        </p:blipFill>
        <p:spPr>
          <a:xfrm>
            <a:off x="3021585" y="3608009"/>
            <a:ext cx="3063615" cy="1853769"/>
          </a:xfrm>
          <a:prstGeom prst="rect">
            <a:avLst/>
          </a:prstGeom>
        </p:spPr>
      </p:pic>
      <mc:AlternateContent xmlns:mc="http://schemas.openxmlformats.org/markup-compatibility/2006" xmlns:a14="http://schemas.microsoft.com/office/drawing/2010/main">
        <mc:Choice Requires="a14">
          <p:sp>
            <p:nvSpPr>
              <p:cNvPr id="19" name="Rectangle 18"/>
              <p:cNvSpPr/>
              <p:nvPr/>
            </p:nvSpPr>
            <p:spPr>
              <a:xfrm>
                <a:off x="471812" y="4111169"/>
                <a:ext cx="1313565" cy="584775"/>
              </a:xfrm>
              <a:prstGeom prst="rect">
                <a:avLst/>
              </a:prstGeom>
              <a:ln w="25400">
                <a:solidFill>
                  <a:srgbClr val="C00000"/>
                </a:solidFill>
              </a:ln>
            </p:spPr>
            <p:txBody>
              <a:bodyPr wrap="none">
                <a:spAutoFit/>
              </a:bodyPr>
              <a:lstStyle/>
              <a:p>
                <a:r>
                  <a:rPr lang="en-US" sz="3200" dirty="0" smtClean="0">
                    <a:solidFill>
                      <a:srgbClr val="C00000"/>
                    </a:solidFill>
                    <a:latin typeface="Times New Roman" panose="02020603050405020304" pitchFamily="18" charset="0"/>
                    <a:cs typeface="Times New Roman" panose="02020603050405020304" pitchFamily="18" charset="0"/>
                  </a:rPr>
                  <a:t>Find </a:t>
                </a:r>
                <a14:m>
                  <m:oMath xmlns:m="http://schemas.openxmlformats.org/officeDocument/2006/math">
                    <m:r>
                      <a:rPr lang="en-US" sz="3200" i="1" dirty="0">
                        <a:solidFill>
                          <a:srgbClr val="C00000"/>
                        </a:solidFill>
                        <a:latin typeface="Cambria Math" panose="02040503050406030204" pitchFamily="18" charset="0"/>
                        <a:cs typeface="Times New Roman" panose="02020603050405020304" pitchFamily="18" charset="0"/>
                      </a:rPr>
                      <m:t>𝑋</m:t>
                    </m:r>
                  </m:oMath>
                </a14:m>
                <a:endParaRPr lang="en-US" sz="3200"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19" name="Rectangle 18"/>
              <p:cNvSpPr>
                <a:spLocks noRot="1" noChangeAspect="1" noMove="1" noResize="1" noEditPoints="1" noAdjustHandles="1" noChangeArrowheads="1" noChangeShapeType="1" noTextEdit="1"/>
              </p:cNvSpPr>
              <p:nvPr/>
            </p:nvSpPr>
            <p:spPr>
              <a:xfrm>
                <a:off x="471812" y="4111169"/>
                <a:ext cx="1313565" cy="584775"/>
              </a:xfrm>
              <a:prstGeom prst="rect">
                <a:avLst/>
              </a:prstGeom>
              <a:blipFill rotWithShape="0">
                <a:blip r:embed="rId3"/>
                <a:stretch>
                  <a:fillRect l="-10455" t="-12000" b="-29000"/>
                </a:stretch>
              </a:blipFill>
              <a:ln w="25400">
                <a:solidFill>
                  <a:srgbClr val="C00000"/>
                </a:solidFill>
              </a:ln>
            </p:spPr>
            <p:txBody>
              <a:bodyPr/>
              <a:lstStyle/>
              <a:p>
                <a:r>
                  <a:rPr lang="en-US">
                    <a:noFill/>
                  </a:rPr>
                  <a:t> </a:t>
                </a:r>
              </a:p>
            </p:txBody>
          </p:sp>
        </mc:Fallback>
      </mc:AlternateContent>
      <p:sp>
        <p:nvSpPr>
          <p:cNvPr id="20" name="Rectangle 19"/>
          <p:cNvSpPr/>
          <p:nvPr/>
        </p:nvSpPr>
        <p:spPr>
          <a:xfrm>
            <a:off x="8064718" y="3446313"/>
            <a:ext cx="2997937" cy="584775"/>
          </a:xfrm>
          <a:prstGeom prst="rect">
            <a:avLst/>
          </a:prstGeom>
          <a:ln w="28575">
            <a:solidFill>
              <a:schemeClr val="accent1"/>
            </a:solidFill>
          </a:ln>
        </p:spPr>
        <p:txBody>
          <a:bodyPr wrap="none">
            <a:spAutoFit/>
          </a:bodyPr>
          <a:lstStyle/>
          <a:p>
            <a:pPr lvl="0"/>
            <a:r>
              <a:rPr lang="en-US" sz="3200" dirty="0" smtClean="0">
                <a:solidFill>
                  <a:srgbClr val="C00000"/>
                </a:solidFill>
                <a:latin typeface="Times New Roman" panose="02020603050405020304" pitchFamily="18" charset="0"/>
                <a:cs typeface="Times New Roman" panose="02020603050405020304" pitchFamily="18" charset="0"/>
              </a:rPr>
              <a:t>Proximity matrix</a:t>
            </a:r>
            <a:endParaRPr lang="en-US" sz="3200" dirty="0">
              <a:solidFill>
                <a:srgbClr val="C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1" name="Rectangle 20"/>
              <p:cNvSpPr/>
              <p:nvPr/>
            </p:nvSpPr>
            <p:spPr>
              <a:xfrm>
                <a:off x="1499657" y="2305526"/>
                <a:ext cx="6371778" cy="1077218"/>
              </a:xfrm>
              <a:prstGeom prst="rect">
                <a:avLst/>
              </a:prstGeom>
              <a:ln w="22225">
                <a:solidFill>
                  <a:srgbClr val="C00000"/>
                </a:solidFill>
              </a:ln>
            </p:spPr>
            <p:txBody>
              <a:bodyPr wrap="square">
                <a:spAutoFit/>
              </a:bodyPr>
              <a:lstStyle/>
              <a:p>
                <a:pPr lvl="0"/>
                <a:r>
                  <a:rPr lang="en-US" sz="3200" b="0" i="0" dirty="0" smtClean="0">
                    <a:solidFill>
                      <a:srgbClr val="0070C0"/>
                    </a:solidFill>
                    <a:latin typeface="Times New Roman" panose="02020603050405020304" pitchFamily="18" charset="0"/>
                    <a:cs typeface="Times New Roman" panose="02020603050405020304" pitchFamily="18" charset="0"/>
                  </a:rPr>
                  <a:t>Reconstruct a map as closely as possbile</a:t>
                </a:r>
                <a14:m>
                  <m:oMath xmlns:m="http://schemas.openxmlformats.org/officeDocument/2006/math">
                    <m:r>
                      <a:rPr lang="en-US" sz="3200" b="0" i="0" dirty="0" smtClean="0">
                        <a:solidFill>
                          <a:srgbClr val="0070C0"/>
                        </a:solidFill>
                        <a:latin typeface="Cambria Math" panose="02040503050406030204" pitchFamily="18" charset="0"/>
                        <a:cs typeface="Times New Roman" panose="02020603050405020304" pitchFamily="18" charset="0"/>
                      </a:rPr>
                      <m:t> </m:t>
                    </m:r>
                  </m:oMath>
                </a14:m>
                <a:r>
                  <a:rPr lang="en-US" sz="3200" b="0" dirty="0" smtClean="0">
                    <a:solidFill>
                      <a:srgbClr val="0070C0"/>
                    </a:solidFill>
                    <a:latin typeface="Times New Roman" panose="02020603050405020304" pitchFamily="18" charset="0"/>
                    <a:cs typeface="Times New Roman" panose="02020603050405020304" pitchFamily="18" charset="0"/>
                  </a:rPr>
                  <a:t>with </a:t>
                </a:r>
                <a:r>
                  <a:rPr lang="en-US" sz="3200" dirty="0" smtClean="0">
                    <a:solidFill>
                      <a:srgbClr val="0070C0"/>
                    </a:solidFill>
                    <a:latin typeface="Times New Roman" panose="02020603050405020304" pitchFamily="18" charset="0"/>
                    <a:cs typeface="Times New Roman" panose="02020603050405020304" pitchFamily="18" charset="0"/>
                  </a:rPr>
                  <a:t># of dimension located</a:t>
                </a:r>
                <a:endParaRPr lang="en-US" sz="3200" dirty="0">
                  <a:solidFill>
                    <a:srgbClr val="0070C0"/>
                  </a:solidFill>
                  <a:latin typeface="Times New Roman" panose="02020603050405020304" pitchFamily="18" charset="0"/>
                  <a:cs typeface="Times New Roman" panose="02020603050405020304" pitchFamily="18" charset="0"/>
                </a:endParaRPr>
              </a:p>
            </p:txBody>
          </p:sp>
        </mc:Choice>
        <mc:Fallback xmlns="">
          <p:sp>
            <p:nvSpPr>
              <p:cNvPr id="21" name="Rectangle 20"/>
              <p:cNvSpPr>
                <a:spLocks noRot="1" noChangeAspect="1" noMove="1" noResize="1" noEditPoints="1" noAdjustHandles="1" noChangeArrowheads="1" noChangeShapeType="1" noTextEdit="1"/>
              </p:cNvSpPr>
              <p:nvPr/>
            </p:nvSpPr>
            <p:spPr>
              <a:xfrm>
                <a:off x="1499657" y="2305526"/>
                <a:ext cx="6371778" cy="1077218"/>
              </a:xfrm>
              <a:prstGeom prst="rect">
                <a:avLst/>
              </a:prstGeom>
              <a:blipFill rotWithShape="0">
                <a:blip r:embed="rId4"/>
                <a:stretch>
                  <a:fillRect l="-2193" t="-6630" b="-15470"/>
                </a:stretch>
              </a:blipFill>
              <a:ln w="22225">
                <a:solidFill>
                  <a:srgbClr val="C00000"/>
                </a:solidFill>
              </a:ln>
            </p:spPr>
            <p:txBody>
              <a:bodyPr/>
              <a:lstStyle/>
              <a:p>
                <a:r>
                  <a:rPr lang="en-US">
                    <a:noFill/>
                  </a:rPr>
                  <a:t> </a:t>
                </a:r>
              </a:p>
            </p:txBody>
          </p:sp>
        </mc:Fallback>
      </mc:AlternateContent>
      <p:sp>
        <p:nvSpPr>
          <p:cNvPr id="13" name="Rectangle 12"/>
          <p:cNvSpPr/>
          <p:nvPr/>
        </p:nvSpPr>
        <p:spPr>
          <a:xfrm>
            <a:off x="7534956" y="4403557"/>
            <a:ext cx="4657044" cy="830997"/>
          </a:xfrm>
          <a:prstGeom prst="rect">
            <a:avLst/>
          </a:prstGeom>
          <a:ln w="22225">
            <a:solidFill>
              <a:schemeClr val="accent1"/>
            </a:solidFill>
          </a:ln>
        </p:spPr>
        <p:txBody>
          <a:bodyPr wrap="none">
            <a:spAutoFit/>
          </a:bodyPr>
          <a:lstStyle/>
          <a:p>
            <a:pPr algn="ctr"/>
            <a:r>
              <a:rPr lang="en-US" sz="2400" dirty="0" smtClean="0">
                <a:solidFill>
                  <a:prstClr val="black"/>
                </a:solidFill>
                <a:latin typeface="Times New Roman" panose="02020603050405020304" pitchFamily="18" charset="0"/>
                <a:cs typeface="Times New Roman" panose="02020603050405020304" pitchFamily="18" charset="0"/>
              </a:rPr>
              <a:t>Distance, Dissimilarity or Similarity</a:t>
            </a:r>
          </a:p>
          <a:p>
            <a:pPr algn="ctr"/>
            <a:r>
              <a:rPr lang="en-US" sz="2400" dirty="0" smtClean="0">
                <a:solidFill>
                  <a:prstClr val="black"/>
                </a:solidFill>
                <a:latin typeface="Times New Roman" panose="02020603050405020304" pitchFamily="18" charset="0"/>
                <a:cs typeface="Times New Roman" panose="02020603050405020304" pitchFamily="18" charset="0"/>
              </a:rPr>
              <a:t> </a:t>
            </a:r>
            <a:r>
              <a:rPr lang="en-US" sz="2400" dirty="0">
                <a:solidFill>
                  <a:prstClr val="black"/>
                </a:solidFill>
                <a:latin typeface="Times New Roman" panose="02020603050405020304" pitchFamily="18" charset="0"/>
                <a:cs typeface="Times New Roman" panose="02020603050405020304" pitchFamily="18" charset="0"/>
              </a:rPr>
              <a:t>matrices </a:t>
            </a:r>
            <a:endParaRPr lang="en-US" dirty="0"/>
          </a:p>
        </p:txBody>
      </p:sp>
      <p:cxnSp>
        <p:nvCxnSpPr>
          <p:cNvPr id="6" name="Straight Arrow Connector 5"/>
          <p:cNvCxnSpPr>
            <a:endCxn id="13" idx="0"/>
          </p:cNvCxnSpPr>
          <p:nvPr/>
        </p:nvCxnSpPr>
        <p:spPr>
          <a:xfrm>
            <a:off x="9863478" y="3983398"/>
            <a:ext cx="0" cy="420159"/>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1933276" y="4388681"/>
            <a:ext cx="890075" cy="11574"/>
          </a:xfrm>
          <a:prstGeom prst="straightConnector1">
            <a:avLst/>
          </a:prstGeom>
          <a:ln w="793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71559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6647" y="2892491"/>
            <a:ext cx="11925353" cy="1384995"/>
          </a:xfrm>
          <a:prstGeom prst="rect">
            <a:avLst/>
          </a:prstGeom>
        </p:spPr>
        <p:txBody>
          <a:bodyPr wrap="square">
            <a:spAutoFit/>
          </a:bodyPr>
          <a:lstStyle/>
          <a:p>
            <a:r>
              <a:rPr lang="en-US" sz="2800" dirty="0" smtClean="0">
                <a:latin typeface="Times New Roman" panose="02020603050405020304" pitchFamily="18" charset="0"/>
                <a:cs typeface="Times New Roman" panose="02020603050405020304" pitchFamily="18" charset="0"/>
              </a:rPr>
              <a:t>The measurements in the dissimilarity matrix are not “straight line” distances but distance across the surface of a sphere. That is the measurements may </a:t>
            </a:r>
            <a:r>
              <a:rPr lang="en-US" sz="2800" dirty="0" smtClean="0">
                <a:solidFill>
                  <a:srgbClr val="0070C0"/>
                </a:solidFill>
                <a:latin typeface="Times New Roman" panose="02020603050405020304" pitchFamily="18" charset="0"/>
                <a:cs typeface="Times New Roman" panose="02020603050405020304" pitchFamily="18" charset="0"/>
              </a:rPr>
              <a:t>non-Euclidean distances. So the interpretation should be specified late.</a:t>
            </a:r>
            <a:endParaRPr lang="en-US" sz="2800" dirty="0">
              <a:solidFill>
                <a:srgbClr val="0070C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6949439" y="205713"/>
            <a:ext cx="4026961" cy="1910418"/>
          </a:xfrm>
          <a:prstGeom prst="rect">
            <a:avLst/>
          </a:prstGeom>
        </p:spPr>
      </p:pic>
      <p:sp>
        <p:nvSpPr>
          <p:cNvPr id="7" name="Rectangle 6"/>
          <p:cNvSpPr/>
          <p:nvPr/>
        </p:nvSpPr>
        <p:spPr>
          <a:xfrm>
            <a:off x="554935" y="205713"/>
            <a:ext cx="3310522" cy="492443"/>
          </a:xfrm>
          <a:prstGeom prst="rect">
            <a:avLst/>
          </a:prstGeom>
        </p:spPr>
        <p:txBody>
          <a:bodyPr wrap="none">
            <a:spAutoFit/>
          </a:bodyPr>
          <a:lstStyle/>
          <a:p>
            <a:pPr marL="457200" indent="-457200">
              <a:buFont typeface="Arial" panose="020B0604020202020204" pitchFamily="34" charset="0"/>
              <a:buChar char="•"/>
            </a:pPr>
            <a:r>
              <a:rPr lang="en-US" sz="2600" dirty="0">
                <a:solidFill>
                  <a:srgbClr val="C00000"/>
                </a:solidFill>
                <a:latin typeface="Times New Roman" panose="02020603050405020304" pitchFamily="18" charset="0"/>
                <a:cs typeface="Times New Roman" panose="02020603050405020304" pitchFamily="18" charset="0"/>
              </a:rPr>
              <a:t>Understand the data</a:t>
            </a:r>
          </a:p>
        </p:txBody>
      </p:sp>
      <mc:AlternateContent xmlns:mc="http://schemas.openxmlformats.org/markup-compatibility/2006" xmlns:a14="http://schemas.microsoft.com/office/drawing/2010/main">
        <mc:Choice Requires="a14">
          <p:sp>
            <p:nvSpPr>
              <p:cNvPr id="8" name="Rectangle 7"/>
              <p:cNvSpPr/>
              <p:nvPr/>
            </p:nvSpPr>
            <p:spPr>
              <a:xfrm>
                <a:off x="667477" y="4343799"/>
                <a:ext cx="6503703" cy="492443"/>
              </a:xfrm>
              <a:prstGeom prst="rect">
                <a:avLst/>
              </a:prstGeom>
            </p:spPr>
            <p:txBody>
              <a:bodyPr wrap="none">
                <a:spAutoFit/>
              </a:bodyPr>
              <a:lstStyle/>
              <a:p>
                <a:pPr marL="457200" indent="-457200">
                  <a:buFont typeface="Arial" panose="020B0604020202020204" pitchFamily="34" charset="0"/>
                  <a:buChar char="•"/>
                </a:pPr>
                <a:r>
                  <a:rPr lang="en-US" sz="2600" dirty="0" smtClean="0">
                    <a:solidFill>
                      <a:srgbClr val="C00000"/>
                    </a:solidFill>
                    <a:latin typeface="Times New Roman" panose="02020603050405020304" pitchFamily="18" charset="0"/>
                    <a:cs typeface="Times New Roman" panose="02020603050405020304" pitchFamily="18" charset="0"/>
                  </a:rPr>
                  <a:t>Expected dimensions of reconstruction of </a:t>
                </a:r>
                <a14:m>
                  <m:oMath xmlns:m="http://schemas.openxmlformats.org/officeDocument/2006/math">
                    <m:r>
                      <a:rPr lang="en-US" sz="2600" i="1" dirty="0" smtClean="0">
                        <a:solidFill>
                          <a:srgbClr val="C00000"/>
                        </a:solidFill>
                        <a:latin typeface="Cambria Math" panose="02040503050406030204" pitchFamily="18" charset="0"/>
                        <a:cs typeface="Times New Roman" panose="02020603050405020304" pitchFamily="18" charset="0"/>
                      </a:rPr>
                      <m:t>𝑋</m:t>
                    </m:r>
                  </m:oMath>
                </a14:m>
                <a:endParaRPr lang="en-US" sz="2600"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667477" y="4343799"/>
                <a:ext cx="6503703" cy="492443"/>
              </a:xfrm>
              <a:prstGeom prst="rect">
                <a:avLst/>
              </a:prstGeom>
              <a:blipFill rotWithShape="0">
                <a:blip r:embed="rId4"/>
                <a:stretch>
                  <a:fillRect l="-1406" t="-12500" b="-31250"/>
                </a:stretch>
              </a:blipFill>
            </p:spPr>
            <p:txBody>
              <a:bodyPr/>
              <a:lstStyle/>
              <a:p>
                <a:r>
                  <a:rPr lang="en-US">
                    <a:noFill/>
                  </a:rPr>
                  <a:t> </a:t>
                </a:r>
              </a:p>
            </p:txBody>
          </p:sp>
        </mc:Fallback>
      </mc:AlternateContent>
      <p:pic>
        <p:nvPicPr>
          <p:cNvPr id="9" name="Picture 8"/>
          <p:cNvPicPr>
            <a:picLocks noChangeAspect="1"/>
          </p:cNvPicPr>
          <p:nvPr/>
        </p:nvPicPr>
        <p:blipFill>
          <a:blip r:embed="rId5"/>
          <a:stretch>
            <a:fillRect/>
          </a:stretch>
        </p:blipFill>
        <p:spPr>
          <a:xfrm>
            <a:off x="2369786" y="4902555"/>
            <a:ext cx="1952073" cy="1807960"/>
          </a:xfrm>
          <a:prstGeom prst="rect">
            <a:avLst/>
          </a:prstGeom>
        </p:spPr>
      </p:pic>
      <p:pic>
        <p:nvPicPr>
          <p:cNvPr id="2" name="Picture 1"/>
          <p:cNvPicPr>
            <a:picLocks noChangeAspect="1"/>
          </p:cNvPicPr>
          <p:nvPr/>
        </p:nvPicPr>
        <p:blipFill>
          <a:blip r:embed="rId6"/>
          <a:stretch>
            <a:fillRect/>
          </a:stretch>
        </p:blipFill>
        <p:spPr>
          <a:xfrm>
            <a:off x="667477" y="764469"/>
            <a:ext cx="3739190" cy="2061709"/>
          </a:xfrm>
          <a:prstGeom prst="rect">
            <a:avLst/>
          </a:prstGeom>
        </p:spPr>
      </p:pic>
    </p:spTree>
    <p:extLst>
      <p:ext uri="{BB962C8B-B14F-4D97-AF65-F5344CB8AC3E}">
        <p14:creationId xmlns:p14="http://schemas.microsoft.com/office/powerpoint/2010/main" val="355293877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266647" y="1227910"/>
                <a:ext cx="8498212" cy="1384995"/>
              </a:xfrm>
              <a:prstGeom prst="rect">
                <a:avLst/>
              </a:prstGeom>
            </p:spPr>
            <p:txBody>
              <a:bodyPr wrap="square">
                <a:spAutoFit/>
              </a:bodyPr>
              <a:lstStyle/>
              <a:p>
                <a:pPr marL="457200" indent="-457200">
                  <a:buFont typeface="Arial" panose="020B0604020202020204" pitchFamily="34" charset="0"/>
                  <a:buChar char="•"/>
                </a:pPr>
                <a:r>
                  <a:rPr lang="en-US" sz="2800" dirty="0" smtClean="0">
                    <a:solidFill>
                      <a:srgbClr val="C00000"/>
                    </a:solidFill>
                    <a:latin typeface="Times New Roman" panose="02020603050405020304" pitchFamily="18" charset="0"/>
                    <a:cs typeface="Times New Roman" panose="02020603050405020304" pitchFamily="18" charset="0"/>
                  </a:rPr>
                  <a:t>Find the matrix </a:t>
                </a:r>
                <a14:m>
                  <m:oMath xmlns:m="http://schemas.openxmlformats.org/officeDocument/2006/math">
                    <m:r>
                      <a:rPr lang="en-US" sz="2800" i="1" dirty="0" smtClean="0">
                        <a:solidFill>
                          <a:srgbClr val="C00000"/>
                        </a:solidFill>
                        <a:latin typeface="Cambria Math" panose="02040503050406030204" pitchFamily="18" charset="0"/>
                        <a:cs typeface="Times New Roman" panose="02020603050405020304" pitchFamily="18" charset="0"/>
                      </a:rPr>
                      <m:t>𝐵</m:t>
                    </m:r>
                  </m:oMath>
                </a14:m>
                <a:r>
                  <a:rPr lang="en-US" sz="2800" dirty="0" smtClean="0">
                    <a:solidFill>
                      <a:srgbClr val="C00000"/>
                    </a:solidFill>
                    <a:latin typeface="Times New Roman" panose="02020603050405020304" pitchFamily="18" charset="0"/>
                    <a:cs typeface="Times New Roman" panose="02020603050405020304" pitchFamily="18" charset="0"/>
                  </a:rPr>
                  <a:t> by</a:t>
                </a:r>
              </a:p>
              <a:p>
                <a:endParaRPr lang="en-US" sz="2800" dirty="0" smtClean="0">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 </a:t>
                </a:r>
                <a:endParaRPr lang="en-US" sz="2800" dirty="0">
                  <a:solidFill>
                    <a:srgbClr val="0070C0"/>
                  </a:solidFill>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266647" y="1227910"/>
                <a:ext cx="8498212" cy="1384995"/>
              </a:xfrm>
              <a:prstGeom prst="rect">
                <a:avLst/>
              </a:prstGeom>
              <a:blipFill rotWithShape="0">
                <a:blip r:embed="rId2"/>
                <a:stretch>
                  <a:fillRect l="-1291" t="-4386"/>
                </a:stretch>
              </a:blipFill>
            </p:spPr>
            <p:txBody>
              <a:bodyPr/>
              <a:lstStyle/>
              <a:p>
                <a:r>
                  <a:rPr lang="en-US">
                    <a:noFill/>
                  </a:rPr>
                  <a:t> </a:t>
                </a:r>
              </a:p>
            </p:txBody>
          </p:sp>
        </mc:Fallback>
      </mc:AlternateContent>
      <p:sp>
        <p:nvSpPr>
          <p:cNvPr id="5" name="Rectangle 4"/>
          <p:cNvSpPr/>
          <p:nvPr/>
        </p:nvSpPr>
        <p:spPr>
          <a:xfrm>
            <a:off x="266647" y="151273"/>
            <a:ext cx="11709722" cy="892552"/>
          </a:xfrm>
          <a:prstGeom prst="rect">
            <a:avLst/>
          </a:prstGeom>
        </p:spPr>
        <p:txBody>
          <a:bodyPr wrap="square">
            <a:spAutoFit/>
          </a:bodyPr>
          <a:lstStyle/>
          <a:p>
            <a:r>
              <a:rPr lang="en-US" sz="2600" dirty="0" smtClean="0">
                <a:latin typeface="Times New Roman" panose="02020603050405020304" pitchFamily="18" charset="0"/>
                <a:cs typeface="Times New Roman" panose="02020603050405020304" pitchFamily="18" charset="0"/>
              </a:rPr>
              <a:t>Example 2 Reproducing </a:t>
            </a:r>
            <a:r>
              <a:rPr lang="en-US" sz="2600" dirty="0" smtClean="0">
                <a:solidFill>
                  <a:srgbClr val="C00000"/>
                </a:solidFill>
                <a:latin typeface="Times New Roman" panose="02020603050405020304" pitchFamily="18" charset="0"/>
                <a:cs typeface="Times New Roman" panose="02020603050405020304" pitchFamily="18" charset="0"/>
              </a:rPr>
              <a:t>a 2D map </a:t>
            </a:r>
            <a:r>
              <a:rPr lang="en-US" sz="2600" dirty="0" smtClean="0">
                <a:latin typeface="Times New Roman" panose="02020603050405020304" pitchFamily="18" charset="0"/>
                <a:cs typeface="Times New Roman" panose="02020603050405020304" pitchFamily="18" charset="0"/>
              </a:rPr>
              <a:t>representing the different cities and the distance between them. </a:t>
            </a:r>
            <a:endParaRPr lang="en-US" sz="26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3"/>
          <a:stretch>
            <a:fillRect/>
          </a:stretch>
        </p:blipFill>
        <p:spPr>
          <a:xfrm>
            <a:off x="6880854" y="3472158"/>
            <a:ext cx="4688230" cy="853514"/>
          </a:xfrm>
          <a:prstGeom prst="rect">
            <a:avLst/>
          </a:prstGeom>
        </p:spPr>
      </p:pic>
      <p:sp>
        <p:nvSpPr>
          <p:cNvPr id="2" name="Rectangle 1"/>
          <p:cNvSpPr/>
          <p:nvPr/>
        </p:nvSpPr>
        <p:spPr>
          <a:xfrm>
            <a:off x="266647" y="2025608"/>
            <a:ext cx="6407297" cy="4154984"/>
          </a:xfrm>
          <a:prstGeom prst="rect">
            <a:avLst/>
          </a:prstGeom>
        </p:spPr>
        <p:txBody>
          <a:bodyPr wrap="square">
            <a:spAutoFit/>
          </a:bodyPr>
          <a:lstStyle/>
          <a:p>
            <a:r>
              <a:rPr lang="en-US" sz="2400" dirty="0">
                <a:solidFill>
                  <a:srgbClr val="0000FF"/>
                </a:solidFill>
                <a:latin typeface="Times New Roman" panose="02020603050405020304" pitchFamily="18" charset="0"/>
                <a:cs typeface="Times New Roman" panose="02020603050405020304" pitchFamily="18" charset="0"/>
              </a:rPr>
              <a:t>library("MVA")</a:t>
            </a:r>
          </a:p>
          <a:p>
            <a:r>
              <a:rPr lang="en-US" sz="2400" dirty="0">
                <a:solidFill>
                  <a:srgbClr val="0000FF"/>
                </a:solidFill>
                <a:latin typeface="Times New Roman" panose="02020603050405020304" pitchFamily="18" charset="0"/>
                <a:cs typeface="Times New Roman" panose="02020603050405020304" pitchFamily="18" charset="0"/>
              </a:rPr>
              <a:t>library("scatterplot3d")</a:t>
            </a:r>
          </a:p>
          <a:p>
            <a:r>
              <a:rPr lang="en-US" sz="2400" dirty="0" err="1">
                <a:solidFill>
                  <a:srgbClr val="0000FF"/>
                </a:solidFill>
                <a:latin typeface="Times New Roman" panose="02020603050405020304" pitchFamily="18" charset="0"/>
                <a:cs typeface="Times New Roman" panose="02020603050405020304" pitchFamily="18" charset="0"/>
              </a:rPr>
              <a:t>airdist</a:t>
            </a:r>
            <a:r>
              <a:rPr lang="en-US" sz="2400" dirty="0">
                <a:solidFill>
                  <a:srgbClr val="0000FF"/>
                </a:solidFill>
                <a:latin typeface="Times New Roman" panose="02020603050405020304" pitchFamily="18" charset="0"/>
                <a:cs typeface="Times New Roman" panose="02020603050405020304" pitchFamily="18" charset="0"/>
              </a:rPr>
              <a:t>&lt;-read.csv( "D:/STAT 4400/Data/airdist.csv", </a:t>
            </a:r>
            <a:r>
              <a:rPr lang="en-US" sz="2400" dirty="0" err="1">
                <a:solidFill>
                  <a:srgbClr val="0000FF"/>
                </a:solidFill>
                <a:latin typeface="Times New Roman" panose="02020603050405020304" pitchFamily="18" charset="0"/>
                <a:cs typeface="Times New Roman" panose="02020603050405020304" pitchFamily="18" charset="0"/>
              </a:rPr>
              <a:t>row.names</a:t>
            </a:r>
            <a:r>
              <a:rPr lang="en-US" sz="2400" dirty="0">
                <a:solidFill>
                  <a:srgbClr val="0000FF"/>
                </a:solidFill>
                <a:latin typeface="Times New Roman" panose="02020603050405020304" pitchFamily="18" charset="0"/>
                <a:cs typeface="Times New Roman" panose="02020603050405020304" pitchFamily="18" charset="0"/>
              </a:rPr>
              <a:t>=1, header=T)</a:t>
            </a:r>
          </a:p>
          <a:p>
            <a:r>
              <a:rPr lang="en-US" sz="2400" dirty="0">
                <a:solidFill>
                  <a:srgbClr val="0000FF"/>
                </a:solidFill>
                <a:latin typeface="Times New Roman" panose="02020603050405020304" pitchFamily="18" charset="0"/>
                <a:cs typeface="Times New Roman" panose="02020603050405020304" pitchFamily="18" charset="0"/>
              </a:rPr>
              <a:t>d&lt;-</a:t>
            </a:r>
            <a:r>
              <a:rPr lang="en-US" sz="2400" dirty="0" err="1">
                <a:solidFill>
                  <a:srgbClr val="0000FF"/>
                </a:solidFill>
                <a:latin typeface="Times New Roman" panose="02020603050405020304" pitchFamily="18" charset="0"/>
                <a:cs typeface="Times New Roman" panose="02020603050405020304" pitchFamily="18" charset="0"/>
              </a:rPr>
              <a:t>as.matrix</a:t>
            </a:r>
            <a:r>
              <a:rPr lang="en-US" sz="2400" dirty="0">
                <a:solidFill>
                  <a:srgbClr val="0000FF"/>
                </a:solidFill>
                <a:latin typeface="Times New Roman" panose="02020603050405020304" pitchFamily="18" charset="0"/>
                <a:cs typeface="Times New Roman" panose="02020603050405020304" pitchFamily="18" charset="0"/>
              </a:rPr>
              <a:t>(</a:t>
            </a:r>
            <a:r>
              <a:rPr lang="en-US" sz="2400" dirty="0" err="1">
                <a:solidFill>
                  <a:srgbClr val="0000FF"/>
                </a:solidFill>
                <a:latin typeface="Times New Roman" panose="02020603050405020304" pitchFamily="18" charset="0"/>
                <a:cs typeface="Times New Roman" panose="02020603050405020304" pitchFamily="18" charset="0"/>
              </a:rPr>
              <a:t>airdist</a:t>
            </a:r>
            <a:r>
              <a:rPr lang="en-US" sz="2400" dirty="0">
                <a:solidFill>
                  <a:srgbClr val="0000FF"/>
                </a:solidFill>
                <a:latin typeface="Times New Roman" panose="02020603050405020304" pitchFamily="18" charset="0"/>
                <a:cs typeface="Times New Roman" panose="02020603050405020304" pitchFamily="18" charset="0"/>
              </a:rPr>
              <a:t>)</a:t>
            </a:r>
          </a:p>
          <a:p>
            <a:r>
              <a:rPr lang="en-US" sz="2400" dirty="0">
                <a:solidFill>
                  <a:srgbClr val="0000FF"/>
                </a:solidFill>
                <a:latin typeface="Times New Roman" panose="02020603050405020304" pitchFamily="18" charset="0"/>
                <a:cs typeface="Times New Roman" panose="02020603050405020304" pitchFamily="18" charset="0"/>
              </a:rPr>
              <a:t>d2ij&lt;-d^2; b2ij</a:t>
            </a:r>
          </a:p>
          <a:p>
            <a:r>
              <a:rPr lang="en-US" sz="2400" dirty="0">
                <a:solidFill>
                  <a:srgbClr val="0000FF"/>
                </a:solidFill>
                <a:latin typeface="Times New Roman" panose="02020603050405020304" pitchFamily="18" charset="0"/>
                <a:cs typeface="Times New Roman" panose="02020603050405020304" pitchFamily="18" charset="0"/>
              </a:rPr>
              <a:t>d2i.&lt;-</a:t>
            </a:r>
            <a:r>
              <a:rPr lang="en-US" sz="2400" dirty="0" err="1">
                <a:solidFill>
                  <a:srgbClr val="0000FF"/>
                </a:solidFill>
                <a:latin typeface="Times New Roman" panose="02020603050405020304" pitchFamily="18" charset="0"/>
                <a:cs typeface="Times New Roman" panose="02020603050405020304" pitchFamily="18" charset="0"/>
              </a:rPr>
              <a:t>rowMeans</a:t>
            </a:r>
            <a:r>
              <a:rPr lang="en-US" sz="2400" dirty="0">
                <a:solidFill>
                  <a:srgbClr val="0000FF"/>
                </a:solidFill>
                <a:latin typeface="Times New Roman" panose="02020603050405020304" pitchFamily="18" charset="0"/>
                <a:cs typeface="Times New Roman" panose="02020603050405020304" pitchFamily="18" charset="0"/>
              </a:rPr>
              <a:t>(d^2)</a:t>
            </a:r>
          </a:p>
          <a:p>
            <a:r>
              <a:rPr lang="en-US" sz="2400" dirty="0">
                <a:solidFill>
                  <a:srgbClr val="0000FF"/>
                </a:solidFill>
                <a:latin typeface="Times New Roman" panose="02020603050405020304" pitchFamily="18" charset="0"/>
                <a:cs typeface="Times New Roman" panose="02020603050405020304" pitchFamily="18" charset="0"/>
              </a:rPr>
              <a:t>d2.j&lt;-</a:t>
            </a:r>
            <a:r>
              <a:rPr lang="en-US" sz="2400" dirty="0" err="1">
                <a:solidFill>
                  <a:srgbClr val="0000FF"/>
                </a:solidFill>
                <a:latin typeface="Times New Roman" panose="02020603050405020304" pitchFamily="18" charset="0"/>
                <a:cs typeface="Times New Roman" panose="02020603050405020304" pitchFamily="18" charset="0"/>
              </a:rPr>
              <a:t>colMeans</a:t>
            </a:r>
            <a:r>
              <a:rPr lang="en-US" sz="2400" dirty="0">
                <a:solidFill>
                  <a:srgbClr val="0000FF"/>
                </a:solidFill>
                <a:latin typeface="Times New Roman" panose="02020603050405020304" pitchFamily="18" charset="0"/>
                <a:cs typeface="Times New Roman" panose="02020603050405020304" pitchFamily="18" charset="0"/>
              </a:rPr>
              <a:t>(d</a:t>
            </a:r>
            <a:r>
              <a:rPr lang="en-US" altLang="en-US" sz="2400" dirty="0">
                <a:solidFill>
                  <a:srgbClr val="0000FF"/>
                </a:solidFill>
                <a:latin typeface="Times New Roman" panose="02020603050405020304" pitchFamily="18" charset="0"/>
                <a:cs typeface="Times New Roman" panose="02020603050405020304" pitchFamily="18" charset="0"/>
              </a:rPr>
              <a:t>^2</a:t>
            </a:r>
            <a:r>
              <a:rPr lang="en-US" sz="2400" dirty="0">
                <a:solidFill>
                  <a:srgbClr val="0000FF"/>
                </a:solidFill>
                <a:latin typeface="Times New Roman" panose="02020603050405020304" pitchFamily="18" charset="0"/>
                <a:cs typeface="Times New Roman" panose="02020603050405020304" pitchFamily="18" charset="0"/>
              </a:rPr>
              <a:t>)</a:t>
            </a:r>
          </a:p>
          <a:p>
            <a:r>
              <a:rPr lang="en-US" sz="2400" dirty="0">
                <a:solidFill>
                  <a:srgbClr val="0000FF"/>
                </a:solidFill>
                <a:latin typeface="Times New Roman" panose="02020603050405020304" pitchFamily="18" charset="0"/>
                <a:cs typeface="Times New Roman" panose="02020603050405020304" pitchFamily="18" charset="0"/>
              </a:rPr>
              <a:t>d2..&lt;-mean(d^2)</a:t>
            </a:r>
          </a:p>
          <a:p>
            <a:r>
              <a:rPr lang="en-US" sz="2400" dirty="0" err="1">
                <a:solidFill>
                  <a:srgbClr val="0000FF"/>
                </a:solidFill>
                <a:latin typeface="Times New Roman" panose="02020603050405020304" pitchFamily="18" charset="0"/>
                <a:cs typeface="Times New Roman" panose="02020603050405020304" pitchFamily="18" charset="0"/>
              </a:rPr>
              <a:t>bij</a:t>
            </a:r>
            <a:r>
              <a:rPr lang="en-US" sz="2400" dirty="0" smtClean="0">
                <a:solidFill>
                  <a:srgbClr val="0000FF"/>
                </a:solidFill>
                <a:latin typeface="Times New Roman" panose="02020603050405020304" pitchFamily="18" charset="0"/>
                <a:cs typeface="Times New Roman" panose="02020603050405020304" pitchFamily="18" charset="0"/>
              </a:rPr>
              <a:t>&lt;-d2ij-d2i.+d2..</a:t>
            </a:r>
          </a:p>
          <a:p>
            <a:r>
              <a:rPr lang="en-US" sz="2400" dirty="0" err="1">
                <a:solidFill>
                  <a:srgbClr val="0000FF"/>
                </a:solidFill>
                <a:latin typeface="Times New Roman" panose="02020603050405020304" pitchFamily="18" charset="0"/>
                <a:cs typeface="Times New Roman" panose="02020603050405020304" pitchFamily="18" charset="0"/>
              </a:rPr>
              <a:t>bij</a:t>
            </a:r>
            <a:r>
              <a:rPr lang="en-US" sz="2400" dirty="0">
                <a:solidFill>
                  <a:srgbClr val="0000FF"/>
                </a:solidFill>
                <a:latin typeface="Times New Roman" panose="02020603050405020304" pitchFamily="18" charset="0"/>
                <a:cs typeface="Times New Roman" panose="02020603050405020304" pitchFamily="18" charset="0"/>
              </a:rPr>
              <a:t>&lt;- -0.5 * sweep(bij,2,d2.j,"-")</a:t>
            </a:r>
          </a:p>
        </p:txBody>
      </p:sp>
      <p:pic>
        <p:nvPicPr>
          <p:cNvPr id="8" name="Picture 7"/>
          <p:cNvPicPr>
            <a:picLocks noChangeAspect="1"/>
          </p:cNvPicPr>
          <p:nvPr/>
        </p:nvPicPr>
        <p:blipFill>
          <a:blip r:embed="rId4"/>
          <a:stretch>
            <a:fillRect/>
          </a:stretch>
        </p:blipFill>
        <p:spPr>
          <a:xfrm>
            <a:off x="6880854" y="754667"/>
            <a:ext cx="4923856" cy="2717491"/>
          </a:xfrm>
          <a:prstGeom prst="rect">
            <a:avLst/>
          </a:prstGeom>
        </p:spPr>
      </p:pic>
    </p:spTree>
    <p:extLst>
      <p:ext uri="{BB962C8B-B14F-4D97-AF65-F5344CB8AC3E}">
        <p14:creationId xmlns:p14="http://schemas.microsoft.com/office/powerpoint/2010/main" val="24811056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19686" y="2885783"/>
            <a:ext cx="11619914" cy="3263703"/>
          </a:xfrm>
          <a:prstGeom prst="rect">
            <a:avLst/>
          </a:prstGeom>
        </p:spPr>
      </p:pic>
      <p:sp>
        <p:nvSpPr>
          <p:cNvPr id="6" name="Rectangle 5"/>
          <p:cNvSpPr/>
          <p:nvPr/>
        </p:nvSpPr>
        <p:spPr>
          <a:xfrm>
            <a:off x="2991729" y="425437"/>
            <a:ext cx="6096000" cy="2308324"/>
          </a:xfrm>
          <a:prstGeom prst="rect">
            <a:avLst/>
          </a:prstGeom>
          <a:ln w="28575">
            <a:solidFill>
              <a:schemeClr val="accent1"/>
            </a:solidFill>
          </a:ln>
        </p:spPr>
        <p:txBody>
          <a:bodyPr>
            <a:spAutoFit/>
          </a:bodyPr>
          <a:lstStyle/>
          <a:p>
            <a:pPr lvl="0"/>
            <a:r>
              <a:rPr lang="en-US" sz="2400" dirty="0">
                <a:solidFill>
                  <a:srgbClr val="0000FF"/>
                </a:solidFill>
                <a:latin typeface="Times New Roman" panose="02020603050405020304" pitchFamily="18" charset="0"/>
                <a:cs typeface="Times New Roman" panose="02020603050405020304" pitchFamily="18" charset="0"/>
              </a:rPr>
              <a:t>d2ij&lt;-d^2</a:t>
            </a:r>
          </a:p>
          <a:p>
            <a:pPr lvl="0"/>
            <a:r>
              <a:rPr lang="en-US" sz="2400" dirty="0">
                <a:solidFill>
                  <a:srgbClr val="0000FF"/>
                </a:solidFill>
                <a:latin typeface="Times New Roman" panose="02020603050405020304" pitchFamily="18" charset="0"/>
                <a:cs typeface="Times New Roman" panose="02020603050405020304" pitchFamily="18" charset="0"/>
              </a:rPr>
              <a:t>d2i.&lt;-</a:t>
            </a:r>
            <a:r>
              <a:rPr lang="en-US" sz="2400" dirty="0" err="1">
                <a:solidFill>
                  <a:srgbClr val="0000FF"/>
                </a:solidFill>
                <a:latin typeface="Times New Roman" panose="02020603050405020304" pitchFamily="18" charset="0"/>
                <a:cs typeface="Times New Roman" panose="02020603050405020304" pitchFamily="18" charset="0"/>
              </a:rPr>
              <a:t>rowMeans</a:t>
            </a:r>
            <a:r>
              <a:rPr lang="en-US" sz="2400" dirty="0">
                <a:solidFill>
                  <a:srgbClr val="0000FF"/>
                </a:solidFill>
                <a:latin typeface="Times New Roman" panose="02020603050405020304" pitchFamily="18" charset="0"/>
                <a:cs typeface="Times New Roman" panose="02020603050405020304" pitchFamily="18" charset="0"/>
              </a:rPr>
              <a:t>(d^2)</a:t>
            </a:r>
          </a:p>
          <a:p>
            <a:pPr lvl="0"/>
            <a:r>
              <a:rPr lang="en-US" sz="2400" dirty="0">
                <a:solidFill>
                  <a:srgbClr val="0000FF"/>
                </a:solidFill>
                <a:latin typeface="Times New Roman" panose="02020603050405020304" pitchFamily="18" charset="0"/>
                <a:cs typeface="Times New Roman" panose="02020603050405020304" pitchFamily="18" charset="0"/>
              </a:rPr>
              <a:t>d2.j&lt;-</a:t>
            </a:r>
            <a:r>
              <a:rPr lang="en-US" sz="2400" dirty="0" err="1">
                <a:solidFill>
                  <a:srgbClr val="0000FF"/>
                </a:solidFill>
                <a:latin typeface="Times New Roman" panose="02020603050405020304" pitchFamily="18" charset="0"/>
                <a:cs typeface="Times New Roman" panose="02020603050405020304" pitchFamily="18" charset="0"/>
              </a:rPr>
              <a:t>colMeans</a:t>
            </a:r>
            <a:r>
              <a:rPr lang="en-US" sz="2400" dirty="0">
                <a:solidFill>
                  <a:srgbClr val="0000FF"/>
                </a:solidFill>
                <a:latin typeface="Times New Roman" panose="02020603050405020304" pitchFamily="18" charset="0"/>
                <a:cs typeface="Times New Roman" panose="02020603050405020304" pitchFamily="18" charset="0"/>
              </a:rPr>
              <a:t>(d</a:t>
            </a:r>
            <a:r>
              <a:rPr lang="en-US" altLang="en-US" sz="2400" dirty="0">
                <a:solidFill>
                  <a:srgbClr val="0000FF"/>
                </a:solidFill>
                <a:latin typeface="Times New Roman" panose="02020603050405020304" pitchFamily="18" charset="0"/>
                <a:cs typeface="Times New Roman" panose="02020603050405020304" pitchFamily="18" charset="0"/>
              </a:rPr>
              <a:t>^2</a:t>
            </a:r>
            <a:r>
              <a:rPr lang="en-US" sz="2400" dirty="0">
                <a:solidFill>
                  <a:srgbClr val="0000FF"/>
                </a:solidFill>
                <a:latin typeface="Times New Roman" panose="02020603050405020304" pitchFamily="18" charset="0"/>
                <a:cs typeface="Times New Roman" panose="02020603050405020304" pitchFamily="18" charset="0"/>
              </a:rPr>
              <a:t>)</a:t>
            </a:r>
          </a:p>
          <a:p>
            <a:pPr lvl="0"/>
            <a:r>
              <a:rPr lang="en-US" sz="2400" dirty="0">
                <a:solidFill>
                  <a:srgbClr val="0000FF"/>
                </a:solidFill>
                <a:latin typeface="Times New Roman" panose="02020603050405020304" pitchFamily="18" charset="0"/>
                <a:cs typeface="Times New Roman" panose="02020603050405020304" pitchFamily="18" charset="0"/>
              </a:rPr>
              <a:t>d2..&lt;-mean(d^2)</a:t>
            </a:r>
          </a:p>
          <a:p>
            <a:r>
              <a:rPr lang="en-US" sz="2400" dirty="0" err="1">
                <a:solidFill>
                  <a:srgbClr val="0000FF"/>
                </a:solidFill>
                <a:latin typeface="Times New Roman" panose="02020603050405020304" pitchFamily="18" charset="0"/>
                <a:cs typeface="Times New Roman" panose="02020603050405020304" pitchFamily="18" charset="0"/>
              </a:rPr>
              <a:t>bij</a:t>
            </a:r>
            <a:r>
              <a:rPr lang="en-US" sz="2400" dirty="0" smtClean="0">
                <a:solidFill>
                  <a:srgbClr val="0000FF"/>
                </a:solidFill>
                <a:latin typeface="Times New Roman" panose="02020603050405020304" pitchFamily="18" charset="0"/>
                <a:cs typeface="Times New Roman" panose="02020603050405020304" pitchFamily="18" charset="0"/>
              </a:rPr>
              <a:t>&lt;-d2ij-d2i</a:t>
            </a:r>
            <a:r>
              <a:rPr lang="en-US" sz="2400" dirty="0">
                <a:solidFill>
                  <a:srgbClr val="0000FF"/>
                </a:solidFill>
                <a:latin typeface="Times New Roman" panose="02020603050405020304" pitchFamily="18" charset="0"/>
                <a:cs typeface="Times New Roman" panose="02020603050405020304" pitchFamily="18" charset="0"/>
              </a:rPr>
              <a:t>.+d2</a:t>
            </a:r>
            <a:r>
              <a:rPr lang="en-US" sz="2400" dirty="0" smtClean="0">
                <a:solidFill>
                  <a:srgbClr val="0000FF"/>
                </a:solidFill>
                <a:latin typeface="Times New Roman" panose="02020603050405020304" pitchFamily="18" charset="0"/>
                <a:cs typeface="Times New Roman" panose="02020603050405020304" pitchFamily="18" charset="0"/>
              </a:rPr>
              <a:t>..</a:t>
            </a:r>
            <a:endParaRPr lang="en-US" sz="2400" dirty="0">
              <a:solidFill>
                <a:srgbClr val="0000FF"/>
              </a:solidFill>
              <a:latin typeface="Times New Roman" panose="02020603050405020304" pitchFamily="18" charset="0"/>
              <a:cs typeface="Times New Roman" panose="02020603050405020304" pitchFamily="18" charset="0"/>
            </a:endParaRPr>
          </a:p>
          <a:p>
            <a:r>
              <a:rPr lang="en-US" sz="2400" dirty="0" err="1">
                <a:solidFill>
                  <a:srgbClr val="0000FF"/>
                </a:solidFill>
                <a:latin typeface="Times New Roman" panose="02020603050405020304" pitchFamily="18" charset="0"/>
                <a:cs typeface="Times New Roman" panose="02020603050405020304" pitchFamily="18" charset="0"/>
              </a:rPr>
              <a:t>bij</a:t>
            </a:r>
            <a:r>
              <a:rPr lang="en-US" sz="2400" dirty="0">
                <a:solidFill>
                  <a:srgbClr val="0000FF"/>
                </a:solidFill>
                <a:latin typeface="Times New Roman" panose="02020603050405020304" pitchFamily="18" charset="0"/>
                <a:cs typeface="Times New Roman" panose="02020603050405020304" pitchFamily="18" charset="0"/>
              </a:rPr>
              <a:t>&lt;- -0.5 * sweep(bij,2,d2.j,"-")</a:t>
            </a:r>
          </a:p>
        </p:txBody>
      </p:sp>
    </p:spTree>
    <p:extLst>
      <p:ext uri="{BB962C8B-B14F-4D97-AF65-F5344CB8AC3E}">
        <p14:creationId xmlns:p14="http://schemas.microsoft.com/office/powerpoint/2010/main" val="386223276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266647" y="1529214"/>
                <a:ext cx="8498212" cy="954107"/>
              </a:xfrm>
              <a:prstGeom prst="rect">
                <a:avLst/>
              </a:prstGeom>
            </p:spPr>
            <p:txBody>
              <a:bodyPr wrap="square">
                <a:spAutoFit/>
              </a:bodyPr>
              <a:lstStyle/>
              <a:p>
                <a:pPr marL="457200" indent="-457200">
                  <a:buFont typeface="Arial" panose="020B0604020202020204" pitchFamily="34" charset="0"/>
                  <a:buChar char="•"/>
                </a:pPr>
                <a:r>
                  <a:rPr lang="en-US" sz="2800" dirty="0" smtClean="0">
                    <a:solidFill>
                      <a:srgbClr val="C00000"/>
                    </a:solidFill>
                    <a:latin typeface="Times New Roman" panose="02020603050405020304" pitchFamily="18" charset="0"/>
                    <a:cs typeface="Times New Roman" panose="02020603050405020304" pitchFamily="18" charset="0"/>
                  </a:rPr>
                  <a:t>Find the </a:t>
                </a:r>
                <a:r>
                  <a:rPr lang="en-US" sz="2800" dirty="0" err="1" smtClean="0">
                    <a:solidFill>
                      <a:srgbClr val="C00000"/>
                    </a:solidFill>
                    <a:latin typeface="Times New Roman" panose="02020603050405020304" pitchFamily="18" charset="0"/>
                    <a:cs typeface="Times New Roman" panose="02020603050405020304" pitchFamily="18" charset="0"/>
                  </a:rPr>
                  <a:t>eigen</a:t>
                </a:r>
                <a:r>
                  <a:rPr lang="en-US" sz="2800" dirty="0" smtClean="0">
                    <a:solidFill>
                      <a:srgbClr val="C00000"/>
                    </a:solidFill>
                    <a:latin typeface="Times New Roman" panose="02020603050405020304" pitchFamily="18" charset="0"/>
                    <a:cs typeface="Times New Roman" panose="02020603050405020304" pitchFamily="18" charset="0"/>
                  </a:rPr>
                  <a:t> of  </a:t>
                </a:r>
                <a14:m>
                  <m:oMath xmlns:m="http://schemas.openxmlformats.org/officeDocument/2006/math">
                    <m:r>
                      <a:rPr lang="en-US" sz="2800" i="1" dirty="0" smtClean="0">
                        <a:solidFill>
                          <a:srgbClr val="C00000"/>
                        </a:solidFill>
                        <a:latin typeface="Cambria Math" panose="02040503050406030204" pitchFamily="18" charset="0"/>
                        <a:cs typeface="Times New Roman" panose="02020603050405020304" pitchFamily="18" charset="0"/>
                      </a:rPr>
                      <m:t>𝐵</m:t>
                    </m:r>
                  </m:oMath>
                </a14:m>
                <a:endParaRPr lang="en-US" sz="2800" dirty="0" smtClean="0">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 </a:t>
                </a:r>
                <a:endParaRPr lang="en-US" sz="2800" dirty="0">
                  <a:solidFill>
                    <a:srgbClr val="0070C0"/>
                  </a:solidFill>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266647" y="1529214"/>
                <a:ext cx="8498212" cy="954107"/>
              </a:xfrm>
              <a:prstGeom prst="rect">
                <a:avLst/>
              </a:prstGeom>
              <a:blipFill rotWithShape="0">
                <a:blip r:embed="rId2"/>
                <a:stretch>
                  <a:fillRect l="-1291" t="-7051"/>
                </a:stretch>
              </a:blipFill>
            </p:spPr>
            <p:txBody>
              <a:bodyPr/>
              <a:lstStyle/>
              <a:p>
                <a:r>
                  <a:rPr lang="en-US">
                    <a:noFill/>
                  </a:rPr>
                  <a:t> </a:t>
                </a:r>
              </a:p>
            </p:txBody>
          </p:sp>
        </mc:Fallback>
      </mc:AlternateContent>
      <p:sp>
        <p:nvSpPr>
          <p:cNvPr id="5" name="Rectangle 4"/>
          <p:cNvSpPr/>
          <p:nvPr/>
        </p:nvSpPr>
        <p:spPr>
          <a:xfrm>
            <a:off x="266647" y="151273"/>
            <a:ext cx="11709722" cy="892552"/>
          </a:xfrm>
          <a:prstGeom prst="rect">
            <a:avLst/>
          </a:prstGeom>
        </p:spPr>
        <p:txBody>
          <a:bodyPr wrap="square">
            <a:spAutoFit/>
          </a:bodyPr>
          <a:lstStyle/>
          <a:p>
            <a:r>
              <a:rPr lang="en-US" sz="2600" dirty="0" smtClean="0">
                <a:latin typeface="Times New Roman" panose="02020603050405020304" pitchFamily="18" charset="0"/>
                <a:cs typeface="Times New Roman" panose="02020603050405020304" pitchFamily="18" charset="0"/>
              </a:rPr>
              <a:t>Example 2 Reproducing </a:t>
            </a:r>
            <a:r>
              <a:rPr lang="en-US" sz="2600" dirty="0" smtClean="0">
                <a:solidFill>
                  <a:srgbClr val="C00000"/>
                </a:solidFill>
                <a:latin typeface="Times New Roman" panose="02020603050405020304" pitchFamily="18" charset="0"/>
                <a:cs typeface="Times New Roman" panose="02020603050405020304" pitchFamily="18" charset="0"/>
              </a:rPr>
              <a:t>a 2D map </a:t>
            </a:r>
            <a:r>
              <a:rPr lang="en-US" sz="2600" dirty="0" smtClean="0">
                <a:latin typeface="Times New Roman" panose="02020603050405020304" pitchFamily="18" charset="0"/>
                <a:cs typeface="Times New Roman" panose="02020603050405020304" pitchFamily="18" charset="0"/>
              </a:rPr>
              <a:t>representing the different cities and the distance between them. </a:t>
            </a:r>
            <a:endParaRPr lang="en-US" sz="26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3"/>
          <a:stretch>
            <a:fillRect/>
          </a:stretch>
        </p:blipFill>
        <p:spPr>
          <a:xfrm>
            <a:off x="5377213" y="3238113"/>
            <a:ext cx="4688230" cy="853514"/>
          </a:xfrm>
          <a:prstGeom prst="rect">
            <a:avLst/>
          </a:prstGeom>
        </p:spPr>
      </p:pic>
      <p:sp>
        <p:nvSpPr>
          <p:cNvPr id="3" name="Rectangle 2"/>
          <p:cNvSpPr/>
          <p:nvPr/>
        </p:nvSpPr>
        <p:spPr>
          <a:xfrm>
            <a:off x="529372" y="2612905"/>
            <a:ext cx="2903145" cy="523220"/>
          </a:xfrm>
          <a:prstGeom prst="rect">
            <a:avLst/>
          </a:prstGeom>
          <a:ln w="25400">
            <a:solidFill>
              <a:schemeClr val="accent1"/>
            </a:solidFill>
          </a:ln>
        </p:spPr>
        <p:txBody>
          <a:bodyPr wrap="square">
            <a:spAutoFit/>
          </a:bodyPr>
          <a:lstStyle/>
          <a:p>
            <a:r>
              <a:rPr lang="en-US" sz="2800" dirty="0"/>
              <a:t>(e&lt;-</a:t>
            </a:r>
            <a:r>
              <a:rPr lang="en-US" sz="2800" dirty="0" err="1"/>
              <a:t>eigen</a:t>
            </a:r>
            <a:r>
              <a:rPr lang="en-US" sz="2800" dirty="0"/>
              <a:t>(</a:t>
            </a:r>
            <a:r>
              <a:rPr lang="en-US" sz="2800" dirty="0" err="1"/>
              <a:t>bij</a:t>
            </a:r>
            <a:r>
              <a:rPr lang="en-US" sz="2800" dirty="0" smtClean="0"/>
              <a:t>))</a:t>
            </a:r>
            <a:endParaRPr lang="en-US" sz="2800" dirty="0"/>
          </a:p>
        </p:txBody>
      </p:sp>
      <p:pic>
        <p:nvPicPr>
          <p:cNvPr id="2" name="Picture 1"/>
          <p:cNvPicPr>
            <a:picLocks noChangeAspect="1"/>
          </p:cNvPicPr>
          <p:nvPr/>
        </p:nvPicPr>
        <p:blipFill>
          <a:blip r:embed="rId4"/>
          <a:stretch>
            <a:fillRect/>
          </a:stretch>
        </p:blipFill>
        <p:spPr>
          <a:xfrm>
            <a:off x="5539500" y="724488"/>
            <a:ext cx="4363656" cy="2411637"/>
          </a:xfrm>
          <a:prstGeom prst="rect">
            <a:avLst/>
          </a:prstGeom>
        </p:spPr>
      </p:pic>
    </p:spTree>
    <p:extLst>
      <p:ext uri="{BB962C8B-B14F-4D97-AF65-F5344CB8AC3E}">
        <p14:creationId xmlns:p14="http://schemas.microsoft.com/office/powerpoint/2010/main" val="150005864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6647" y="1920408"/>
            <a:ext cx="8498212" cy="954107"/>
          </a:xfrm>
          <a:prstGeom prst="rect">
            <a:avLst/>
          </a:prstGeom>
        </p:spPr>
        <p:txBody>
          <a:bodyPr wrap="square">
            <a:spAutoFit/>
          </a:bodyPr>
          <a:lstStyle/>
          <a:p>
            <a:pPr marL="457200" indent="-457200">
              <a:buFont typeface="Arial" panose="020B0604020202020204" pitchFamily="34" charset="0"/>
              <a:buChar char="•"/>
            </a:pPr>
            <a:r>
              <a:rPr lang="en-US" sz="2800" dirty="0" smtClean="0">
                <a:solidFill>
                  <a:srgbClr val="C00000"/>
                </a:solidFill>
                <a:latin typeface="Times New Roman" panose="02020603050405020304" pitchFamily="18" charset="0"/>
                <a:cs typeface="Times New Roman" panose="02020603050405020304" pitchFamily="18" charset="0"/>
              </a:rPr>
              <a:t>Find the </a:t>
            </a:r>
            <a:r>
              <a:rPr lang="en-US" sz="2800" dirty="0" err="1" smtClean="0">
                <a:solidFill>
                  <a:srgbClr val="C00000"/>
                </a:solidFill>
                <a:latin typeface="Times New Roman" panose="02020603050405020304" pitchFamily="18" charset="0"/>
                <a:cs typeface="Times New Roman" panose="02020603050405020304" pitchFamily="18" charset="0"/>
              </a:rPr>
              <a:t>eigen</a:t>
            </a:r>
            <a:r>
              <a:rPr lang="en-US" sz="2800" dirty="0" smtClean="0">
                <a:solidFill>
                  <a:srgbClr val="C00000"/>
                </a:solidFill>
                <a:latin typeface="Times New Roman" panose="02020603050405020304" pitchFamily="18" charset="0"/>
                <a:cs typeface="Times New Roman" panose="02020603050405020304" pitchFamily="18" charset="0"/>
              </a:rPr>
              <a:t> of  B</a:t>
            </a:r>
            <a:endParaRPr lang="en-US" sz="2800" dirty="0" smtClean="0">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 </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5" name="Rectangle 4"/>
          <p:cNvSpPr/>
          <p:nvPr/>
        </p:nvSpPr>
        <p:spPr>
          <a:xfrm>
            <a:off x="266647" y="151273"/>
            <a:ext cx="11709722" cy="892552"/>
          </a:xfrm>
          <a:prstGeom prst="rect">
            <a:avLst/>
          </a:prstGeom>
        </p:spPr>
        <p:txBody>
          <a:bodyPr wrap="square">
            <a:spAutoFit/>
          </a:bodyPr>
          <a:lstStyle/>
          <a:p>
            <a:r>
              <a:rPr lang="en-US" sz="2600" dirty="0" smtClean="0">
                <a:latin typeface="Times New Roman" panose="02020603050405020304" pitchFamily="18" charset="0"/>
                <a:cs typeface="Times New Roman" panose="02020603050405020304" pitchFamily="18" charset="0"/>
              </a:rPr>
              <a:t>Example 2 Reproducing </a:t>
            </a:r>
            <a:r>
              <a:rPr lang="en-US" sz="2600" dirty="0" smtClean="0">
                <a:solidFill>
                  <a:srgbClr val="C00000"/>
                </a:solidFill>
                <a:latin typeface="Times New Roman" panose="02020603050405020304" pitchFamily="18" charset="0"/>
                <a:cs typeface="Times New Roman" panose="02020603050405020304" pitchFamily="18" charset="0"/>
              </a:rPr>
              <a:t>a 2D map </a:t>
            </a:r>
            <a:r>
              <a:rPr lang="en-US" sz="2600" dirty="0" smtClean="0">
                <a:latin typeface="Times New Roman" panose="02020603050405020304" pitchFamily="18" charset="0"/>
                <a:cs typeface="Times New Roman" panose="02020603050405020304" pitchFamily="18" charset="0"/>
              </a:rPr>
              <a:t>representing the different cities and the distance between them. </a:t>
            </a:r>
            <a:endParaRPr lang="en-US" sz="2600" dirty="0">
              <a:latin typeface="Times New Roman" panose="02020603050405020304" pitchFamily="18" charset="0"/>
              <a:cs typeface="Times New Roman" panose="02020603050405020304" pitchFamily="18" charset="0"/>
            </a:endParaRPr>
          </a:p>
        </p:txBody>
      </p:sp>
      <p:sp>
        <p:nvSpPr>
          <p:cNvPr id="3" name="Rectangle 2"/>
          <p:cNvSpPr/>
          <p:nvPr/>
        </p:nvSpPr>
        <p:spPr>
          <a:xfrm>
            <a:off x="754455" y="2710298"/>
            <a:ext cx="3071957" cy="523220"/>
          </a:xfrm>
          <a:prstGeom prst="rect">
            <a:avLst/>
          </a:prstGeom>
          <a:ln w="25400">
            <a:solidFill>
              <a:schemeClr val="accent1"/>
            </a:solidFill>
          </a:ln>
        </p:spPr>
        <p:txBody>
          <a:bodyPr wrap="square">
            <a:spAutoFit/>
          </a:bodyPr>
          <a:lstStyle/>
          <a:p>
            <a:r>
              <a:rPr lang="en-US" sz="2800" dirty="0"/>
              <a:t>(e&lt;-</a:t>
            </a:r>
            <a:r>
              <a:rPr lang="en-US" sz="2800" dirty="0" err="1"/>
              <a:t>eigen</a:t>
            </a:r>
            <a:r>
              <a:rPr lang="en-US" sz="2800" dirty="0"/>
              <a:t>(</a:t>
            </a:r>
            <a:r>
              <a:rPr lang="en-US" sz="2800" dirty="0" err="1"/>
              <a:t>bij</a:t>
            </a:r>
            <a:r>
              <a:rPr lang="en-US" sz="2800" dirty="0" smtClean="0"/>
              <a:t>))</a:t>
            </a:r>
            <a:endParaRPr lang="en-US" sz="2800" dirty="0"/>
          </a:p>
        </p:txBody>
      </p:sp>
      <p:sp>
        <p:nvSpPr>
          <p:cNvPr id="8" name="Rectangle 7"/>
          <p:cNvSpPr/>
          <p:nvPr/>
        </p:nvSpPr>
        <p:spPr>
          <a:xfrm>
            <a:off x="396838" y="4786071"/>
            <a:ext cx="6096000" cy="492443"/>
          </a:xfrm>
          <a:prstGeom prst="rect">
            <a:avLst/>
          </a:prstGeom>
        </p:spPr>
        <p:txBody>
          <a:bodyPr>
            <a:spAutoFit/>
          </a:bodyPr>
          <a:lstStyle/>
          <a:p>
            <a:pPr lvl="0"/>
            <a:r>
              <a:rPr lang="en-US" sz="2600" dirty="0" smtClean="0">
                <a:solidFill>
                  <a:prstClr val="black"/>
                </a:solidFill>
                <a:latin typeface="Times New Roman" panose="02020603050405020304" pitchFamily="18" charset="0"/>
                <a:cs typeface="Times New Roman" panose="02020603050405020304" pitchFamily="18" charset="0"/>
              </a:rPr>
              <a:t>6 eigenvalues are large and positive.</a:t>
            </a:r>
            <a:endParaRPr lang="en-US" sz="2600" dirty="0">
              <a:solidFill>
                <a:prstClr val="black"/>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Rectangle 6"/>
              <p:cNvSpPr/>
              <p:nvPr/>
            </p:nvSpPr>
            <p:spPr>
              <a:xfrm>
                <a:off x="396838" y="5637517"/>
                <a:ext cx="9021843" cy="515590"/>
              </a:xfrm>
              <a:prstGeom prst="rect">
                <a:avLst/>
              </a:prstGeom>
            </p:spPr>
            <p:txBody>
              <a:bodyPr wrap="square">
                <a:spAutoFit/>
              </a:bodyPr>
              <a:lstStyle/>
              <a:p>
                <a14:m>
                  <m:oMath xmlns:m="http://schemas.openxmlformats.org/officeDocument/2006/math">
                    <m:sSub>
                      <m:sSubPr>
                        <m:ctrlPr>
                          <a:rPr lang="en-US" sz="2600" i="1" dirty="0">
                            <a:solidFill>
                              <a:srgbClr val="0070C0"/>
                            </a:solidFill>
                            <a:latin typeface="Cambria Math" panose="02040503050406030204" pitchFamily="18" charset="0"/>
                            <a:cs typeface="Times New Roman" panose="02020603050405020304" pitchFamily="18" charset="0"/>
                          </a:rPr>
                        </m:ctrlPr>
                      </m:sSubPr>
                      <m:e>
                        <m:r>
                          <a:rPr lang="en-US" sz="2600" i="1" dirty="0">
                            <a:solidFill>
                              <a:srgbClr val="0070C0"/>
                            </a:solidFill>
                            <a:latin typeface="Cambria Math" panose="02040503050406030204" pitchFamily="18" charset="0"/>
                            <a:cs typeface="Times New Roman" panose="02020603050405020304" pitchFamily="18" charset="0"/>
                          </a:rPr>
                          <m:t>𝑃</m:t>
                        </m:r>
                      </m:e>
                      <m:sub>
                        <m:r>
                          <a:rPr lang="en-US" sz="2600" i="1" dirty="0">
                            <a:solidFill>
                              <a:srgbClr val="0070C0"/>
                            </a:solidFill>
                            <a:latin typeface="Cambria Math" panose="02040503050406030204" pitchFamily="18" charset="0"/>
                            <a:cs typeface="Times New Roman" panose="02020603050405020304" pitchFamily="18" charset="0"/>
                          </a:rPr>
                          <m:t>𝑚</m:t>
                        </m:r>
                      </m:sub>
                    </m:sSub>
                    <m:r>
                      <a:rPr lang="en-US" sz="2600" i="1" dirty="0">
                        <a:solidFill>
                          <a:srgbClr val="0070C0"/>
                        </a:solidFill>
                        <a:latin typeface="Cambria Math" panose="02040503050406030204" pitchFamily="18" charset="0"/>
                        <a:cs typeface="Times New Roman" panose="02020603050405020304" pitchFamily="18" charset="0"/>
                      </a:rPr>
                      <m:t> = </m:t>
                    </m:r>
                    <m:nary>
                      <m:naryPr>
                        <m:chr m:val="∑"/>
                        <m:ctrlPr>
                          <a:rPr lang="en-US" sz="2600" i="1" dirty="0">
                            <a:solidFill>
                              <a:srgbClr val="0070C0"/>
                            </a:solidFill>
                            <a:latin typeface="Cambria Math" panose="02040503050406030204" pitchFamily="18" charset="0"/>
                            <a:cs typeface="Times New Roman" panose="02020603050405020304" pitchFamily="18" charset="0"/>
                          </a:rPr>
                        </m:ctrlPr>
                      </m:naryPr>
                      <m:sub>
                        <m:r>
                          <m:rPr>
                            <m:brk m:alnAt="23"/>
                          </m:rPr>
                          <a:rPr lang="en-US" sz="2600" i="1" dirty="0">
                            <a:solidFill>
                              <a:srgbClr val="0070C0"/>
                            </a:solidFill>
                            <a:latin typeface="Cambria Math" panose="02040503050406030204" pitchFamily="18" charset="0"/>
                            <a:cs typeface="Times New Roman" panose="02020603050405020304" pitchFamily="18" charset="0"/>
                          </a:rPr>
                          <m:t>𝑖</m:t>
                        </m:r>
                        <m:r>
                          <a:rPr lang="en-US" sz="2600" i="1" dirty="0">
                            <a:solidFill>
                              <a:srgbClr val="0070C0"/>
                            </a:solidFill>
                            <a:latin typeface="Cambria Math" panose="02040503050406030204" pitchFamily="18" charset="0"/>
                            <a:cs typeface="Times New Roman" panose="02020603050405020304" pitchFamily="18" charset="0"/>
                          </a:rPr>
                          <m:t>=1</m:t>
                        </m:r>
                      </m:sub>
                      <m:sup>
                        <m:r>
                          <a:rPr lang="en-US" sz="2600" i="1" dirty="0">
                            <a:solidFill>
                              <a:srgbClr val="0070C0"/>
                            </a:solidFill>
                            <a:latin typeface="Cambria Math" panose="02040503050406030204" pitchFamily="18" charset="0"/>
                            <a:cs typeface="Times New Roman" panose="02020603050405020304" pitchFamily="18" charset="0"/>
                          </a:rPr>
                          <m:t>𝑚</m:t>
                        </m:r>
                      </m:sup>
                      <m:e>
                        <m:sSub>
                          <m:sSubPr>
                            <m:ctrlPr>
                              <a:rPr lang="en-US" sz="2600" i="1" dirty="0">
                                <a:solidFill>
                                  <a:srgbClr val="0070C0"/>
                                </a:solidFill>
                                <a:latin typeface="Cambria Math" panose="02040503050406030204" pitchFamily="18" charset="0"/>
                                <a:cs typeface="Times New Roman" panose="02020603050405020304" pitchFamily="18" charset="0"/>
                              </a:rPr>
                            </m:ctrlPr>
                          </m:sSubPr>
                          <m:e>
                            <m:r>
                              <a:rPr lang="en-US" sz="2600" i="1" dirty="0">
                                <a:solidFill>
                                  <a:srgbClr val="0070C0"/>
                                </a:solidFill>
                                <a:latin typeface="Cambria Math" panose="02040503050406030204" pitchFamily="18" charset="0"/>
                                <a:cs typeface="Times New Roman" panose="02020603050405020304" pitchFamily="18" charset="0"/>
                              </a:rPr>
                              <m:t>|</m:t>
                            </m:r>
                            <m:r>
                              <a:rPr lang="en-US" sz="2600" i="1" dirty="0">
                                <a:solidFill>
                                  <a:srgbClr val="0070C0"/>
                                </a:solidFill>
                                <a:latin typeface="Cambria Math" panose="02040503050406030204" pitchFamily="18" charset="0"/>
                                <a:cs typeface="Times New Roman" panose="02020603050405020304" pitchFamily="18" charset="0"/>
                              </a:rPr>
                              <m:t>𝜆</m:t>
                            </m:r>
                          </m:e>
                          <m:sub>
                            <m:r>
                              <a:rPr lang="en-US" sz="2600" i="1" dirty="0">
                                <a:solidFill>
                                  <a:srgbClr val="0070C0"/>
                                </a:solidFill>
                                <a:latin typeface="Cambria Math" panose="02040503050406030204" pitchFamily="18" charset="0"/>
                                <a:cs typeface="Times New Roman" panose="02020603050405020304" pitchFamily="18" charset="0"/>
                              </a:rPr>
                              <m:t>𝑖</m:t>
                            </m:r>
                          </m:sub>
                        </m:sSub>
                        <m:r>
                          <a:rPr lang="en-US" sz="2600" i="1" dirty="0">
                            <a:solidFill>
                              <a:srgbClr val="0070C0"/>
                            </a:solidFill>
                            <a:latin typeface="Cambria Math" panose="02040503050406030204" pitchFamily="18" charset="0"/>
                            <a:cs typeface="Times New Roman" panose="02020603050405020304" pitchFamily="18" charset="0"/>
                          </a:rPr>
                          <m:t>|/</m:t>
                        </m:r>
                        <m:nary>
                          <m:naryPr>
                            <m:chr m:val="∑"/>
                            <m:ctrlPr>
                              <a:rPr lang="en-US" sz="2600" i="1" dirty="0">
                                <a:solidFill>
                                  <a:srgbClr val="0070C0"/>
                                </a:solidFill>
                                <a:latin typeface="Cambria Math" panose="02040503050406030204" pitchFamily="18" charset="0"/>
                                <a:cs typeface="Times New Roman" panose="02020603050405020304" pitchFamily="18" charset="0"/>
                              </a:rPr>
                            </m:ctrlPr>
                          </m:naryPr>
                          <m:sub>
                            <m:r>
                              <m:rPr>
                                <m:brk m:alnAt="23"/>
                              </m:rPr>
                              <a:rPr lang="en-US" sz="2600" i="1" dirty="0">
                                <a:solidFill>
                                  <a:srgbClr val="0070C0"/>
                                </a:solidFill>
                                <a:latin typeface="Cambria Math" panose="02040503050406030204" pitchFamily="18" charset="0"/>
                                <a:cs typeface="Times New Roman" panose="02020603050405020304" pitchFamily="18" charset="0"/>
                              </a:rPr>
                              <m:t>𝑖</m:t>
                            </m:r>
                            <m:r>
                              <a:rPr lang="en-US" sz="2600" i="1" dirty="0">
                                <a:solidFill>
                                  <a:srgbClr val="0070C0"/>
                                </a:solidFill>
                                <a:latin typeface="Cambria Math" panose="02040503050406030204" pitchFamily="18" charset="0"/>
                                <a:cs typeface="Times New Roman" panose="02020603050405020304" pitchFamily="18" charset="0"/>
                              </a:rPr>
                              <m:t>=0</m:t>
                            </m:r>
                          </m:sub>
                          <m:sup>
                            <m:r>
                              <a:rPr lang="en-US" sz="2600" i="1" dirty="0">
                                <a:solidFill>
                                  <a:srgbClr val="0070C0"/>
                                </a:solidFill>
                                <a:latin typeface="Cambria Math" panose="02040503050406030204" pitchFamily="18" charset="0"/>
                                <a:cs typeface="Times New Roman" panose="02020603050405020304" pitchFamily="18" charset="0"/>
                              </a:rPr>
                              <m:t>𝑛</m:t>
                            </m:r>
                          </m:sup>
                          <m:e>
                            <m:r>
                              <a:rPr lang="en-US" sz="2600" i="1" dirty="0">
                                <a:solidFill>
                                  <a:srgbClr val="0070C0"/>
                                </a:solidFill>
                                <a:latin typeface="Cambria Math" panose="02040503050406030204" pitchFamily="18" charset="0"/>
                                <a:cs typeface="Times New Roman" panose="02020603050405020304" pitchFamily="18" charset="0"/>
                              </a:rPr>
                              <m:t>|</m:t>
                            </m:r>
                            <m:sSub>
                              <m:sSubPr>
                                <m:ctrlPr>
                                  <a:rPr lang="en-US" sz="2600" i="1" dirty="0">
                                    <a:solidFill>
                                      <a:srgbClr val="0070C0"/>
                                    </a:solidFill>
                                    <a:latin typeface="Cambria Math" panose="02040503050406030204" pitchFamily="18" charset="0"/>
                                    <a:cs typeface="Times New Roman" panose="02020603050405020304" pitchFamily="18" charset="0"/>
                                  </a:rPr>
                                </m:ctrlPr>
                              </m:sSubPr>
                              <m:e>
                                <m:r>
                                  <a:rPr lang="en-US" sz="2600" i="1" dirty="0" err="1">
                                    <a:solidFill>
                                      <a:srgbClr val="0070C0"/>
                                    </a:solidFill>
                                    <a:latin typeface="Cambria Math" panose="02040503050406030204" pitchFamily="18" charset="0"/>
                                    <a:cs typeface="Times New Roman" panose="02020603050405020304" pitchFamily="18" charset="0"/>
                                  </a:rPr>
                                  <m:t>𝜆</m:t>
                                </m:r>
                              </m:e>
                              <m:sub>
                                <m:r>
                                  <a:rPr lang="en-US" sz="2600" i="1" dirty="0" err="1">
                                    <a:solidFill>
                                      <a:srgbClr val="0070C0"/>
                                    </a:solidFill>
                                    <a:latin typeface="Cambria Math" panose="02040503050406030204" pitchFamily="18" charset="0"/>
                                    <a:cs typeface="Times New Roman" panose="02020603050405020304" pitchFamily="18" charset="0"/>
                                  </a:rPr>
                                  <m:t>𝑖</m:t>
                                </m:r>
                              </m:sub>
                            </m:sSub>
                            <m:r>
                              <a:rPr lang="en-US" sz="2600" i="1" dirty="0">
                                <a:solidFill>
                                  <a:srgbClr val="0070C0"/>
                                </a:solidFill>
                                <a:latin typeface="Cambria Math" panose="02040503050406030204" pitchFamily="18" charset="0"/>
                                <a:cs typeface="Times New Roman" panose="02020603050405020304" pitchFamily="18" charset="0"/>
                              </a:rPr>
                              <m:t>|</m:t>
                            </m:r>
                          </m:e>
                        </m:nary>
                      </m:e>
                    </m:nary>
                    <m:r>
                      <a:rPr lang="en-US" sz="2600" i="1" dirty="0">
                        <a:solidFill>
                          <a:prstClr val="black"/>
                        </a:solidFill>
                        <a:latin typeface="Cambria Math" panose="02040503050406030204" pitchFamily="18" charset="0"/>
                        <a:cs typeface="Times New Roman" panose="02020603050405020304" pitchFamily="18" charset="0"/>
                      </a:rPr>
                      <m:t> </m:t>
                    </m:r>
                  </m:oMath>
                </a14:m>
                <a:r>
                  <a:rPr lang="en-US" sz="2600" dirty="0">
                    <a:solidFill>
                      <a:prstClr val="black"/>
                    </a:solidFill>
                    <a:latin typeface="Times New Roman" panose="02020603050405020304" pitchFamily="18" charset="0"/>
                    <a:cs typeface="Times New Roman" panose="02020603050405020304" pitchFamily="18" charset="0"/>
                  </a:rPr>
                  <a:t>and </a:t>
                </a:r>
                <a14:m>
                  <m:oMath xmlns:m="http://schemas.openxmlformats.org/officeDocument/2006/math">
                    <m:sSub>
                      <m:sSubPr>
                        <m:ctrlPr>
                          <a:rPr lang="en-US" sz="2600" i="1" dirty="0">
                            <a:solidFill>
                              <a:srgbClr val="0070C0"/>
                            </a:solidFill>
                            <a:latin typeface="Cambria Math" panose="02040503050406030204" pitchFamily="18" charset="0"/>
                            <a:cs typeface="Times New Roman" panose="02020603050405020304" pitchFamily="18" charset="0"/>
                          </a:rPr>
                        </m:ctrlPr>
                      </m:sSubPr>
                      <m:e>
                        <m:r>
                          <a:rPr lang="en-US" sz="2600" i="1" dirty="0">
                            <a:solidFill>
                              <a:srgbClr val="0070C0"/>
                            </a:solidFill>
                            <a:latin typeface="Cambria Math" panose="02040503050406030204" pitchFamily="18" charset="0"/>
                            <a:cs typeface="Times New Roman" panose="02020603050405020304" pitchFamily="18" charset="0"/>
                          </a:rPr>
                          <m:t>𝑃</m:t>
                        </m:r>
                      </m:e>
                      <m:sub>
                        <m:r>
                          <a:rPr lang="en-US" sz="2600" i="1" dirty="0">
                            <a:solidFill>
                              <a:srgbClr val="0070C0"/>
                            </a:solidFill>
                            <a:latin typeface="Cambria Math" panose="02040503050406030204" pitchFamily="18" charset="0"/>
                            <a:cs typeface="Times New Roman" panose="02020603050405020304" pitchFamily="18" charset="0"/>
                          </a:rPr>
                          <m:t>𝑚</m:t>
                        </m:r>
                      </m:sub>
                    </m:sSub>
                    <m:r>
                      <a:rPr lang="en-US" sz="2600" i="1" dirty="0">
                        <a:solidFill>
                          <a:srgbClr val="0070C0"/>
                        </a:solidFill>
                        <a:latin typeface="Cambria Math" panose="02040503050406030204" pitchFamily="18" charset="0"/>
                        <a:cs typeface="Times New Roman" panose="02020603050405020304" pitchFamily="18" charset="0"/>
                      </a:rPr>
                      <m:t> = </m:t>
                    </m:r>
                    <m:nary>
                      <m:naryPr>
                        <m:chr m:val="∑"/>
                        <m:ctrlPr>
                          <a:rPr lang="en-US" sz="2600" i="1" dirty="0">
                            <a:solidFill>
                              <a:srgbClr val="0070C0"/>
                            </a:solidFill>
                            <a:latin typeface="Cambria Math" panose="02040503050406030204" pitchFamily="18" charset="0"/>
                            <a:cs typeface="Times New Roman" panose="02020603050405020304" pitchFamily="18" charset="0"/>
                          </a:rPr>
                        </m:ctrlPr>
                      </m:naryPr>
                      <m:sub>
                        <m:r>
                          <m:rPr>
                            <m:brk m:alnAt="23"/>
                          </m:rPr>
                          <a:rPr lang="en-US" sz="2600" i="1" dirty="0">
                            <a:solidFill>
                              <a:srgbClr val="0070C0"/>
                            </a:solidFill>
                            <a:latin typeface="Cambria Math" panose="02040503050406030204" pitchFamily="18" charset="0"/>
                            <a:cs typeface="Times New Roman" panose="02020603050405020304" pitchFamily="18" charset="0"/>
                          </a:rPr>
                          <m:t>𝑖</m:t>
                        </m:r>
                        <m:r>
                          <a:rPr lang="en-US" sz="2600" i="1" dirty="0">
                            <a:solidFill>
                              <a:srgbClr val="0070C0"/>
                            </a:solidFill>
                            <a:latin typeface="Cambria Math" panose="02040503050406030204" pitchFamily="18" charset="0"/>
                            <a:cs typeface="Times New Roman" panose="02020603050405020304" pitchFamily="18" charset="0"/>
                          </a:rPr>
                          <m:t>=1</m:t>
                        </m:r>
                      </m:sub>
                      <m:sup>
                        <m:r>
                          <a:rPr lang="en-US" sz="2600" b="1" i="1" dirty="0">
                            <a:solidFill>
                              <a:srgbClr val="0070C0"/>
                            </a:solidFill>
                            <a:latin typeface="Cambria Math" panose="02040503050406030204" pitchFamily="18" charset="0"/>
                            <a:cs typeface="Times New Roman" panose="02020603050405020304" pitchFamily="18" charset="0"/>
                          </a:rPr>
                          <m:t>𝒎</m:t>
                        </m:r>
                      </m:sup>
                      <m:e>
                        <m:sSubSup>
                          <m:sSubSupPr>
                            <m:ctrlPr>
                              <a:rPr lang="en-US" sz="2600" i="1" dirty="0">
                                <a:solidFill>
                                  <a:srgbClr val="0070C0"/>
                                </a:solidFill>
                                <a:latin typeface="Cambria Math" panose="02040503050406030204" pitchFamily="18" charset="0"/>
                                <a:cs typeface="Times New Roman" panose="02020603050405020304" pitchFamily="18" charset="0"/>
                              </a:rPr>
                            </m:ctrlPr>
                          </m:sSubSupPr>
                          <m:e>
                            <m:r>
                              <a:rPr lang="en-US" sz="2600" i="1" dirty="0">
                                <a:solidFill>
                                  <a:srgbClr val="0070C0"/>
                                </a:solidFill>
                                <a:latin typeface="Cambria Math" panose="02040503050406030204" pitchFamily="18" charset="0"/>
                                <a:cs typeface="Times New Roman" panose="02020603050405020304" pitchFamily="18" charset="0"/>
                              </a:rPr>
                              <m:t>𝜆</m:t>
                            </m:r>
                          </m:e>
                          <m:sub>
                            <m:r>
                              <a:rPr lang="en-US" sz="2600" i="1" dirty="0">
                                <a:solidFill>
                                  <a:srgbClr val="0070C0"/>
                                </a:solidFill>
                                <a:latin typeface="Cambria Math" panose="02040503050406030204" pitchFamily="18" charset="0"/>
                                <a:cs typeface="Times New Roman" panose="02020603050405020304" pitchFamily="18" charset="0"/>
                              </a:rPr>
                              <m:t>𝑖</m:t>
                            </m:r>
                          </m:sub>
                          <m:sup>
                            <m:r>
                              <a:rPr lang="en-US" sz="2600" i="1" dirty="0">
                                <a:solidFill>
                                  <a:srgbClr val="0070C0"/>
                                </a:solidFill>
                                <a:latin typeface="Cambria Math" panose="02040503050406030204" pitchFamily="18" charset="0"/>
                                <a:cs typeface="Times New Roman" panose="02020603050405020304" pitchFamily="18" charset="0"/>
                              </a:rPr>
                              <m:t>2</m:t>
                            </m:r>
                          </m:sup>
                        </m:sSubSup>
                        <m:r>
                          <a:rPr lang="en-US" sz="2600" i="1" dirty="0">
                            <a:solidFill>
                              <a:srgbClr val="0070C0"/>
                            </a:solidFill>
                            <a:latin typeface="Cambria Math" panose="02040503050406030204" pitchFamily="18" charset="0"/>
                            <a:cs typeface="Times New Roman" panose="02020603050405020304" pitchFamily="18" charset="0"/>
                          </a:rPr>
                          <m:t>/</m:t>
                        </m:r>
                        <m:nary>
                          <m:naryPr>
                            <m:chr m:val="∑"/>
                            <m:ctrlPr>
                              <a:rPr lang="en-US" sz="2600" i="1" dirty="0">
                                <a:solidFill>
                                  <a:srgbClr val="0070C0"/>
                                </a:solidFill>
                                <a:latin typeface="Cambria Math" panose="02040503050406030204" pitchFamily="18" charset="0"/>
                                <a:cs typeface="Times New Roman" panose="02020603050405020304" pitchFamily="18" charset="0"/>
                              </a:rPr>
                            </m:ctrlPr>
                          </m:naryPr>
                          <m:sub>
                            <m:r>
                              <m:rPr>
                                <m:brk m:alnAt="23"/>
                              </m:rPr>
                              <a:rPr lang="en-US" sz="2600" i="1" dirty="0">
                                <a:solidFill>
                                  <a:srgbClr val="0070C0"/>
                                </a:solidFill>
                                <a:latin typeface="Cambria Math" panose="02040503050406030204" pitchFamily="18" charset="0"/>
                                <a:cs typeface="Times New Roman" panose="02020603050405020304" pitchFamily="18" charset="0"/>
                              </a:rPr>
                              <m:t>𝑖</m:t>
                            </m:r>
                            <m:r>
                              <a:rPr lang="en-US" sz="2600" i="1" dirty="0">
                                <a:solidFill>
                                  <a:srgbClr val="0070C0"/>
                                </a:solidFill>
                                <a:latin typeface="Cambria Math" panose="02040503050406030204" pitchFamily="18" charset="0"/>
                                <a:cs typeface="Times New Roman" panose="02020603050405020304" pitchFamily="18" charset="0"/>
                              </a:rPr>
                              <m:t>=0</m:t>
                            </m:r>
                          </m:sub>
                          <m:sup>
                            <m:r>
                              <a:rPr lang="en-US" sz="2600" i="1" dirty="0">
                                <a:solidFill>
                                  <a:srgbClr val="0070C0"/>
                                </a:solidFill>
                                <a:latin typeface="Cambria Math" panose="02040503050406030204" pitchFamily="18" charset="0"/>
                                <a:cs typeface="Times New Roman" panose="02020603050405020304" pitchFamily="18" charset="0"/>
                              </a:rPr>
                              <m:t>𝑛</m:t>
                            </m:r>
                          </m:sup>
                          <m:e>
                            <m:sSubSup>
                              <m:sSubSupPr>
                                <m:ctrlPr>
                                  <a:rPr lang="en-US" sz="2600" i="1" dirty="0">
                                    <a:solidFill>
                                      <a:srgbClr val="0070C0"/>
                                    </a:solidFill>
                                    <a:latin typeface="Cambria Math" panose="02040503050406030204" pitchFamily="18" charset="0"/>
                                    <a:cs typeface="Times New Roman" panose="02020603050405020304" pitchFamily="18" charset="0"/>
                                  </a:rPr>
                                </m:ctrlPr>
                              </m:sSubSupPr>
                              <m:e>
                                <m:r>
                                  <a:rPr lang="en-US" sz="2600" i="1" dirty="0" err="1">
                                    <a:solidFill>
                                      <a:srgbClr val="0070C0"/>
                                    </a:solidFill>
                                    <a:latin typeface="Cambria Math" panose="02040503050406030204" pitchFamily="18" charset="0"/>
                                    <a:cs typeface="Times New Roman" panose="02020603050405020304" pitchFamily="18" charset="0"/>
                                  </a:rPr>
                                  <m:t>𝜆</m:t>
                                </m:r>
                              </m:e>
                              <m:sub>
                                <m:r>
                                  <a:rPr lang="en-US" sz="2600" i="1" dirty="0" err="1">
                                    <a:solidFill>
                                      <a:srgbClr val="0070C0"/>
                                    </a:solidFill>
                                    <a:latin typeface="Cambria Math" panose="02040503050406030204" pitchFamily="18" charset="0"/>
                                    <a:cs typeface="Times New Roman" panose="02020603050405020304" pitchFamily="18" charset="0"/>
                                  </a:rPr>
                                  <m:t>𝑖</m:t>
                                </m:r>
                              </m:sub>
                              <m:sup>
                                <m:r>
                                  <a:rPr lang="en-US" sz="2600" i="1" dirty="0">
                                    <a:solidFill>
                                      <a:srgbClr val="0070C0"/>
                                    </a:solidFill>
                                    <a:latin typeface="Cambria Math" panose="02040503050406030204" pitchFamily="18" charset="0"/>
                                    <a:cs typeface="Times New Roman" panose="02020603050405020304" pitchFamily="18" charset="0"/>
                                  </a:rPr>
                                  <m:t>2</m:t>
                                </m:r>
                              </m:sup>
                            </m:sSubSup>
                          </m:e>
                        </m:nary>
                      </m:e>
                    </m:nary>
                  </m:oMath>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396838" y="5637517"/>
                <a:ext cx="9021843" cy="515590"/>
              </a:xfrm>
              <a:prstGeom prst="rect">
                <a:avLst/>
              </a:prstGeom>
              <a:blipFill rotWithShape="0">
                <a:blip r:embed="rId4"/>
                <a:stretch>
                  <a:fillRect t="-7143" b="-28571"/>
                </a:stretch>
              </a:blipFill>
            </p:spPr>
            <p:txBody>
              <a:bodyPr/>
              <a:lstStyle/>
              <a:p>
                <a:r>
                  <a:rPr lang="en-US">
                    <a:noFill/>
                  </a:rPr>
                  <a:t> </a:t>
                </a:r>
              </a:p>
            </p:txBody>
          </p:sp>
        </mc:Fallback>
      </mc:AlternateContent>
      <p:pic>
        <p:nvPicPr>
          <p:cNvPr id="9" name="Picture 8"/>
          <p:cNvPicPr>
            <a:picLocks noChangeAspect="1"/>
          </p:cNvPicPr>
          <p:nvPr/>
        </p:nvPicPr>
        <p:blipFill>
          <a:blip r:embed="rId5"/>
          <a:stretch>
            <a:fillRect/>
          </a:stretch>
        </p:blipFill>
        <p:spPr>
          <a:xfrm>
            <a:off x="6880854" y="754667"/>
            <a:ext cx="4923856" cy="2717491"/>
          </a:xfrm>
          <a:prstGeom prst="rect">
            <a:avLst/>
          </a:prstGeom>
        </p:spPr>
      </p:pic>
      <p:sp>
        <p:nvSpPr>
          <p:cNvPr id="10" name="Rectangle 1"/>
          <p:cNvSpPr>
            <a:spLocks noChangeArrowheads="1"/>
          </p:cNvSpPr>
          <p:nvPr/>
        </p:nvSpPr>
        <p:spPr bwMode="auto">
          <a:xfrm>
            <a:off x="396838" y="3733188"/>
            <a:ext cx="10591041" cy="12311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0" i="0" u="none" strike="noStrike" cap="none" normalizeH="0" baseline="0" dirty="0" smtClean="0">
                <a:ln>
                  <a:noFill/>
                </a:ln>
                <a:solidFill>
                  <a:srgbClr val="0000FF"/>
                </a:solidFill>
                <a:effectLst/>
                <a:latin typeface="Lucida Console" panose="020B0609040504020204" pitchFamily="49" charset="0"/>
              </a:rPr>
              <a:t>(e&lt;-</a:t>
            </a:r>
            <a:r>
              <a:rPr kumimoji="0" lang="en-US" altLang="en-US" sz="1600" b="0" i="0" u="none" strike="noStrike" cap="none" normalizeH="0" baseline="0" dirty="0" err="1" smtClean="0">
                <a:ln>
                  <a:noFill/>
                </a:ln>
                <a:solidFill>
                  <a:srgbClr val="0000FF"/>
                </a:solidFill>
                <a:effectLst/>
                <a:latin typeface="Lucida Console" panose="020B0609040504020204" pitchFamily="49" charset="0"/>
              </a:rPr>
              <a:t>eigen</a:t>
            </a:r>
            <a:r>
              <a:rPr kumimoji="0" lang="en-US" altLang="en-US" sz="1600" b="0" i="0" u="none" strike="noStrike" cap="none" normalizeH="0" baseline="0" dirty="0" smtClean="0">
                <a:ln>
                  <a:noFill/>
                </a:ln>
                <a:solidFill>
                  <a:srgbClr val="0000FF"/>
                </a:solidFill>
                <a:effectLst/>
                <a:latin typeface="Lucida Console" panose="020B0609040504020204" pitchFamily="49" charset="0"/>
              </a:rPr>
              <a:t>(</a:t>
            </a:r>
            <a:r>
              <a:rPr kumimoji="0" lang="en-US" altLang="en-US" sz="1600" b="0" i="0" u="none" strike="noStrike" cap="none" normalizeH="0" baseline="0" dirty="0" err="1" smtClean="0">
                <a:ln>
                  <a:noFill/>
                </a:ln>
                <a:solidFill>
                  <a:srgbClr val="0000FF"/>
                </a:solidFill>
                <a:effectLst/>
                <a:latin typeface="Lucida Console" panose="020B0609040504020204" pitchFamily="49" charset="0"/>
              </a:rPr>
              <a:t>bij</a:t>
            </a:r>
            <a:r>
              <a:rPr kumimoji="0" lang="en-US" altLang="en-US" sz="1600" b="0" i="0" u="none" strike="noStrike" cap="none" normalizeH="0" baseline="0" dirty="0" smtClean="0">
                <a:ln>
                  <a:noFill/>
                </a:ln>
                <a:solidFill>
                  <a:srgbClr val="0000FF"/>
                </a:solidFill>
                <a:effectLst/>
                <a:latin typeface="Lucida Console" panose="020B0609040504020204" pitchFamily="49" charset="0"/>
              </a:rPr>
              <a:t>)) </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$values</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altLang="en-US" sz="1600" dirty="0">
              <a:solidFill>
                <a:srgbClr val="000000"/>
              </a:solidFill>
              <a:latin typeface="Lucida Console" panose="020B0609040504020204" pitchFamily="49"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0" i="0" u="none" strike="noStrike" cap="none" normalizeH="0" baseline="0" dirty="0" smtClean="0">
                <a:ln>
                  <a:noFill/>
                </a:ln>
                <a:solidFill>
                  <a:srgbClr val="000000"/>
                </a:solidFill>
                <a:effectLst/>
                <a:latin typeface="Lucida Console" panose="020B0609040504020204" pitchFamily="49" charset="0"/>
              </a:rPr>
              <a:t> [1] 9.213705e+06 2.199924e+06 1.082863e+06 3.322361e+03 3.858824e+02 -5.061722e-09</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0" i="0" u="none" strike="noStrike" cap="none" normalizeH="0" baseline="0" dirty="0" smtClean="0">
                <a:ln>
                  <a:noFill/>
                </a:ln>
                <a:solidFill>
                  <a:srgbClr val="000000"/>
                </a:solidFill>
                <a:effectLst/>
                <a:latin typeface="Lucida Console" panose="020B0609040504020204" pitchFamily="49" charset="0"/>
              </a:rPr>
              <a:t> -9.323115e+01 -2.168535e+03 -9.090644e+03 [10] -1.722963e+06 </a:t>
            </a:r>
            <a:r>
              <a:rPr kumimoji="0" lang="en-US" altLang="en-US" sz="1600" b="0" i="0" u="none" strike="noStrike" cap="none" normalizeH="0" baseline="0" dirty="0" smtClean="0">
                <a:ln>
                  <a:noFill/>
                </a:ln>
                <a:solidFill>
                  <a:schemeClr val="tx1"/>
                </a:solidFill>
                <a:effectLst/>
              </a:rPr>
              <a:t/>
            </a:r>
            <a:br>
              <a:rPr kumimoji="0" lang="en-US" altLang="en-US" sz="1600" b="0" i="0" u="none" strike="noStrike" cap="none" normalizeH="0" baseline="0" dirty="0" smtClean="0">
                <a:ln>
                  <a:noFill/>
                </a:ln>
                <a:solidFill>
                  <a:schemeClr val="tx1"/>
                </a:solidFill>
                <a:effectLst/>
              </a:rPr>
            </a:b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6134970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256" y="485503"/>
            <a:ext cx="8498212" cy="954107"/>
          </a:xfrm>
          <a:prstGeom prst="rect">
            <a:avLst/>
          </a:prstGeom>
        </p:spPr>
        <p:txBody>
          <a:bodyPr wrap="square">
            <a:spAutoFit/>
          </a:bodyPr>
          <a:lstStyle/>
          <a:p>
            <a:pPr marL="457200" indent="-457200">
              <a:buFont typeface="Arial" panose="020B0604020202020204" pitchFamily="34" charset="0"/>
              <a:buChar char="•"/>
            </a:pPr>
            <a:r>
              <a:rPr lang="en-US" sz="2800" dirty="0" smtClean="0">
                <a:solidFill>
                  <a:srgbClr val="C00000"/>
                </a:solidFill>
                <a:latin typeface="Times New Roman" panose="02020603050405020304" pitchFamily="18" charset="0"/>
                <a:cs typeface="Times New Roman" panose="02020603050405020304" pitchFamily="18" charset="0"/>
              </a:rPr>
              <a:t>Find the </a:t>
            </a:r>
            <a:r>
              <a:rPr lang="en-US" sz="2800" dirty="0" err="1" smtClean="0">
                <a:solidFill>
                  <a:srgbClr val="C00000"/>
                </a:solidFill>
                <a:latin typeface="Times New Roman" panose="02020603050405020304" pitchFamily="18" charset="0"/>
                <a:cs typeface="Times New Roman" panose="02020603050405020304" pitchFamily="18" charset="0"/>
              </a:rPr>
              <a:t>eigen</a:t>
            </a:r>
            <a:r>
              <a:rPr lang="en-US" sz="2800" dirty="0" smtClean="0">
                <a:solidFill>
                  <a:srgbClr val="C00000"/>
                </a:solidFill>
                <a:latin typeface="Times New Roman" panose="02020603050405020304" pitchFamily="18" charset="0"/>
                <a:cs typeface="Times New Roman" panose="02020603050405020304" pitchFamily="18" charset="0"/>
              </a:rPr>
              <a:t> of  B</a:t>
            </a:r>
            <a:endParaRPr lang="en-US" sz="2800" dirty="0" smtClean="0">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 </a:t>
            </a:r>
            <a:endParaRPr lang="en-US" sz="2800" dirty="0">
              <a:solidFill>
                <a:srgbClr val="0070C0"/>
              </a:solidFill>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5557813" y="373007"/>
            <a:ext cx="4688230" cy="853514"/>
          </a:xfrm>
          <a:prstGeom prst="rect">
            <a:avLst/>
          </a:prstGeom>
        </p:spPr>
      </p:pic>
      <p:sp>
        <p:nvSpPr>
          <p:cNvPr id="3" name="Rectangle 2"/>
          <p:cNvSpPr/>
          <p:nvPr/>
        </p:nvSpPr>
        <p:spPr>
          <a:xfrm>
            <a:off x="1049876" y="1235485"/>
            <a:ext cx="2551453" cy="523220"/>
          </a:xfrm>
          <a:prstGeom prst="rect">
            <a:avLst/>
          </a:prstGeom>
          <a:ln w="25400">
            <a:solidFill>
              <a:schemeClr val="accent1"/>
            </a:solidFill>
          </a:ln>
        </p:spPr>
        <p:txBody>
          <a:bodyPr wrap="square">
            <a:spAutoFit/>
          </a:bodyPr>
          <a:lstStyle/>
          <a:p>
            <a:r>
              <a:rPr lang="en-US" sz="2800" dirty="0"/>
              <a:t>(e&lt;-</a:t>
            </a:r>
            <a:r>
              <a:rPr lang="en-US" sz="2800" dirty="0" err="1"/>
              <a:t>eigen</a:t>
            </a:r>
            <a:r>
              <a:rPr lang="en-US" sz="2800" dirty="0"/>
              <a:t>(</a:t>
            </a:r>
            <a:r>
              <a:rPr lang="en-US" sz="2800" dirty="0" err="1"/>
              <a:t>bij</a:t>
            </a:r>
            <a:r>
              <a:rPr lang="en-US" sz="2800" dirty="0" smtClean="0"/>
              <a:t>))</a:t>
            </a:r>
            <a:endParaRPr lang="en-US" sz="2800" dirty="0"/>
          </a:p>
        </p:txBody>
      </p:sp>
      <p:sp>
        <p:nvSpPr>
          <p:cNvPr id="8" name="Rectangle 7"/>
          <p:cNvSpPr/>
          <p:nvPr/>
        </p:nvSpPr>
        <p:spPr>
          <a:xfrm>
            <a:off x="491730" y="3088841"/>
            <a:ext cx="2528256" cy="523220"/>
          </a:xfrm>
          <a:prstGeom prst="rect">
            <a:avLst/>
          </a:prstGeom>
        </p:spPr>
        <p:txBody>
          <a:bodyPr wrap="none">
            <a:spAutoFit/>
          </a:bodyPr>
          <a:lstStyle/>
          <a:p>
            <a:pPr marL="457200" lvl="0" indent="-457200">
              <a:buFont typeface="Arial" panose="020B0604020202020204" pitchFamily="34" charset="0"/>
              <a:buChar char="•"/>
            </a:pPr>
            <a:r>
              <a:rPr lang="en-US" sz="2800" dirty="0" smtClean="0">
                <a:solidFill>
                  <a:srgbClr val="C00000"/>
                </a:solidFill>
                <a:latin typeface="Times New Roman" panose="02020603050405020304" pitchFamily="18" charset="0"/>
                <a:cs typeface="Times New Roman" panose="02020603050405020304" pitchFamily="18" charset="0"/>
              </a:rPr>
              <a:t>Determine </a:t>
            </a:r>
            <a:r>
              <a:rPr lang="en-US" sz="2800" b="1" dirty="0" smtClean="0">
                <a:solidFill>
                  <a:srgbClr val="0070C0"/>
                </a:solidFill>
                <a:latin typeface="Times New Roman" panose="02020603050405020304" pitchFamily="18" charset="0"/>
                <a:cs typeface="Times New Roman" panose="02020603050405020304" pitchFamily="18" charset="0"/>
              </a:rPr>
              <a:t>m</a:t>
            </a:r>
            <a:endParaRPr lang="en-US" sz="2800" b="1" dirty="0">
              <a:solidFill>
                <a:srgbClr val="0070C0"/>
              </a:solidFill>
              <a:latin typeface="Times New Roman" panose="02020603050405020304" pitchFamily="18" charset="0"/>
              <a:cs typeface="Times New Roman" panose="02020603050405020304" pitchFamily="18" charset="0"/>
            </a:endParaRPr>
          </a:p>
        </p:txBody>
      </p:sp>
      <p:sp>
        <p:nvSpPr>
          <p:cNvPr id="10" name="Rectangle 9"/>
          <p:cNvSpPr/>
          <p:nvPr/>
        </p:nvSpPr>
        <p:spPr>
          <a:xfrm>
            <a:off x="3601329" y="3220603"/>
            <a:ext cx="6644714" cy="830997"/>
          </a:xfrm>
          <a:prstGeom prst="rect">
            <a:avLst/>
          </a:prstGeom>
          <a:ln w="28575">
            <a:solidFill>
              <a:schemeClr val="accent1"/>
            </a:solidFill>
          </a:ln>
        </p:spPr>
        <p:txBody>
          <a:bodyPr wrap="square">
            <a:spAutoFit/>
          </a:bodyPr>
          <a:lstStyle/>
          <a:p>
            <a:r>
              <a:rPr lang="en-US" sz="2400" dirty="0"/>
              <a:t>(pm1&lt;-</a:t>
            </a:r>
            <a:r>
              <a:rPr lang="en-US" sz="2400" dirty="0" err="1" smtClean="0"/>
              <a:t>cumsum</a:t>
            </a:r>
            <a:r>
              <a:rPr lang="en-US" sz="2400" dirty="0" smtClean="0"/>
              <a:t>(abs(</a:t>
            </a:r>
            <a:r>
              <a:rPr lang="en-US" sz="2400" dirty="0" err="1" smtClean="0"/>
              <a:t>e$values</a:t>
            </a:r>
            <a:r>
              <a:rPr lang="en-US" sz="2400" dirty="0"/>
              <a:t>))/</a:t>
            </a:r>
            <a:r>
              <a:rPr lang="en-US" sz="2400" dirty="0" smtClean="0"/>
              <a:t>sum(abs(</a:t>
            </a:r>
            <a:r>
              <a:rPr lang="en-US" sz="2400" dirty="0" err="1" smtClean="0"/>
              <a:t>e$values</a:t>
            </a:r>
            <a:r>
              <a:rPr lang="en-US" sz="2400" dirty="0"/>
              <a:t>)))</a:t>
            </a:r>
          </a:p>
          <a:p>
            <a:r>
              <a:rPr lang="en-US" sz="2400" dirty="0"/>
              <a:t>(pm2&lt;-</a:t>
            </a:r>
            <a:r>
              <a:rPr lang="en-US" sz="2400" dirty="0" err="1" smtClean="0"/>
              <a:t>cumsum</a:t>
            </a:r>
            <a:r>
              <a:rPr lang="en-US" sz="2400" dirty="0" smtClean="0"/>
              <a:t>(e$values^2</a:t>
            </a:r>
            <a:r>
              <a:rPr lang="en-US" sz="2400" dirty="0"/>
              <a:t>)/</a:t>
            </a:r>
            <a:r>
              <a:rPr lang="en-US" sz="2400" dirty="0" smtClean="0"/>
              <a:t>sum(e$values^2</a:t>
            </a:r>
            <a:r>
              <a:rPr lang="en-US" sz="2400" dirty="0"/>
              <a:t>))</a:t>
            </a:r>
          </a:p>
        </p:txBody>
      </p:sp>
      <p:pic>
        <p:nvPicPr>
          <p:cNvPr id="12" name="Picture 11"/>
          <p:cNvPicPr>
            <a:picLocks noChangeAspect="1"/>
          </p:cNvPicPr>
          <p:nvPr/>
        </p:nvPicPr>
        <p:blipFill>
          <a:blip r:embed="rId3"/>
          <a:stretch>
            <a:fillRect/>
          </a:stretch>
        </p:blipFill>
        <p:spPr>
          <a:xfrm>
            <a:off x="220006" y="4329258"/>
            <a:ext cx="11650414" cy="1494766"/>
          </a:xfrm>
          <a:prstGeom prst="rect">
            <a:avLst/>
          </a:prstGeom>
        </p:spPr>
      </p:pic>
      <p:pic>
        <p:nvPicPr>
          <p:cNvPr id="5" name="Picture 4"/>
          <p:cNvPicPr>
            <a:picLocks noChangeAspect="1"/>
          </p:cNvPicPr>
          <p:nvPr/>
        </p:nvPicPr>
        <p:blipFill>
          <a:blip r:embed="rId4"/>
          <a:stretch>
            <a:fillRect/>
          </a:stretch>
        </p:blipFill>
        <p:spPr>
          <a:xfrm>
            <a:off x="491730" y="1889537"/>
            <a:ext cx="10735986" cy="1286367"/>
          </a:xfrm>
          <a:prstGeom prst="rect">
            <a:avLst/>
          </a:prstGeom>
        </p:spPr>
      </p:pic>
    </p:spTree>
    <p:extLst>
      <p:ext uri="{BB962C8B-B14F-4D97-AF65-F5344CB8AC3E}">
        <p14:creationId xmlns:p14="http://schemas.microsoft.com/office/powerpoint/2010/main" val="106305201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35033" y="486631"/>
            <a:ext cx="7189789" cy="523220"/>
          </a:xfrm>
          <a:prstGeom prst="rect">
            <a:avLst/>
          </a:prstGeom>
        </p:spPr>
        <p:txBody>
          <a:bodyPr wrap="none">
            <a:spAutoFit/>
          </a:bodyPr>
          <a:lstStyle/>
          <a:p>
            <a:pPr marL="457200" lvl="0" indent="-457200">
              <a:buFont typeface="Arial" panose="020B0604020202020204" pitchFamily="34" charset="0"/>
              <a:buChar char="•"/>
            </a:pPr>
            <a:r>
              <a:rPr lang="en-US" sz="2800" dirty="0" smtClean="0">
                <a:solidFill>
                  <a:srgbClr val="C00000"/>
                </a:solidFill>
                <a:latin typeface="Times New Roman" panose="02020603050405020304" pitchFamily="18" charset="0"/>
                <a:cs typeface="Times New Roman" panose="02020603050405020304" pitchFamily="18" charset="0"/>
              </a:rPr>
              <a:t>Reproducing the data with lower dimensions</a:t>
            </a:r>
            <a:endParaRPr lang="en-US" sz="2800" dirty="0">
              <a:solidFill>
                <a:prstClr val="black"/>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515816" y="1351900"/>
            <a:ext cx="5933622" cy="4801314"/>
          </a:xfrm>
          <a:prstGeom prst="rect">
            <a:avLst/>
          </a:prstGeom>
          <a:ln w="28575">
            <a:solidFill>
              <a:schemeClr val="accent1"/>
            </a:solidFill>
          </a:ln>
        </p:spPr>
        <p:txBody>
          <a:bodyPr wrap="square">
            <a:spAutoFit/>
          </a:bodyPr>
          <a:lstStyle/>
          <a:p>
            <a:r>
              <a:rPr lang="en-US" dirty="0"/>
              <a:t>&gt; lambda_1&lt;-</a:t>
            </a:r>
            <a:r>
              <a:rPr lang="en-US" dirty="0" err="1"/>
              <a:t>diag</a:t>
            </a:r>
            <a:r>
              <a:rPr lang="en-US" dirty="0"/>
              <a:t>(</a:t>
            </a:r>
            <a:r>
              <a:rPr lang="en-US" dirty="0" err="1"/>
              <a:t>sqrt</a:t>
            </a:r>
            <a:r>
              <a:rPr lang="en-US" dirty="0"/>
              <a:t>(</a:t>
            </a:r>
            <a:r>
              <a:rPr lang="en-US" dirty="0" err="1"/>
              <a:t>e$values</a:t>
            </a:r>
            <a:r>
              <a:rPr lang="en-US" dirty="0"/>
              <a:t>[1:3]));lambda_1</a:t>
            </a:r>
          </a:p>
          <a:p>
            <a:r>
              <a:rPr lang="en-US" dirty="0"/>
              <a:t>         [,1]     [,2]     [,3]</a:t>
            </a:r>
          </a:p>
          <a:p>
            <a:r>
              <a:rPr lang="en-US" dirty="0"/>
              <a:t>[1,] 3035.408    0.000    0.000</a:t>
            </a:r>
          </a:p>
          <a:p>
            <a:r>
              <a:rPr lang="en-US" dirty="0"/>
              <a:t>[2,]    0.000 1483.214    0.000</a:t>
            </a:r>
          </a:p>
          <a:p>
            <a:r>
              <a:rPr lang="en-US" dirty="0"/>
              <a:t>[3,]    0.000    0.000 1040.607</a:t>
            </a:r>
          </a:p>
          <a:p>
            <a:r>
              <a:rPr lang="en-US" dirty="0"/>
              <a:t>&gt; </a:t>
            </a:r>
            <a:r>
              <a:rPr lang="en-US" dirty="0" err="1"/>
              <a:t>xrecover</a:t>
            </a:r>
            <a:r>
              <a:rPr lang="en-US" dirty="0"/>
              <a:t>&lt;-</a:t>
            </a:r>
            <a:r>
              <a:rPr lang="en-US" dirty="0" err="1"/>
              <a:t>e$vectors</a:t>
            </a:r>
            <a:r>
              <a:rPr lang="en-US" dirty="0"/>
              <a:t>[,1:3]%*%lambda_1;xrecover</a:t>
            </a:r>
          </a:p>
          <a:p>
            <a:r>
              <a:rPr lang="en-US" dirty="0"/>
              <a:t>            [,1]       [,2]       [,3]</a:t>
            </a:r>
          </a:p>
          <a:p>
            <a:r>
              <a:rPr lang="en-US" dirty="0"/>
              <a:t> [1,]  -434.7588  724.22221  440.92520</a:t>
            </a:r>
          </a:p>
          <a:p>
            <a:r>
              <a:rPr lang="en-US" dirty="0"/>
              <a:t> [2,]  -412.6102   55.04016 -370.93031</a:t>
            </a:r>
          </a:p>
          <a:p>
            <a:r>
              <a:rPr lang="en-US" dirty="0"/>
              <a:t> [3,]   468.1952 -180.65789 -213.57331</a:t>
            </a:r>
          </a:p>
          <a:p>
            <a:r>
              <a:rPr lang="en-US" dirty="0"/>
              <a:t> [4,]  -175.5816 -515.22265  362.83981</a:t>
            </a:r>
          </a:p>
          <a:p>
            <a:r>
              <a:rPr lang="en-US" dirty="0"/>
              <a:t> [5,]  1206.6772 -465.63705   56.52609</a:t>
            </a:r>
          </a:p>
          <a:p>
            <a:r>
              <a:rPr lang="en-US" dirty="0"/>
              <a:t> [6,] -1161.6875 -477.98261  479.59934</a:t>
            </a:r>
          </a:p>
          <a:p>
            <a:r>
              <a:rPr lang="en-US" dirty="0"/>
              <a:t> [7,] -1115.5609  199.79247 -429.66594</a:t>
            </a:r>
          </a:p>
          <a:p>
            <a:r>
              <a:rPr lang="en-US" dirty="0"/>
              <a:t> [8,]  1422.6887 -308.65595 -205.51788</a:t>
            </a:r>
          </a:p>
          <a:p>
            <a:r>
              <a:rPr lang="en-US" dirty="0"/>
              <a:t> [9,]  1221.5351  887.20174  170.44892</a:t>
            </a:r>
          </a:p>
          <a:p>
            <a:r>
              <a:rPr lang="en-US" dirty="0"/>
              <a:t>[10,] -1018.8972   81.89956 -290.65190</a:t>
            </a:r>
          </a:p>
        </p:txBody>
      </p:sp>
    </p:spTree>
    <p:extLst>
      <p:ext uri="{BB962C8B-B14F-4D97-AF65-F5344CB8AC3E}">
        <p14:creationId xmlns:p14="http://schemas.microsoft.com/office/powerpoint/2010/main" val="380619024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20966" y="275616"/>
            <a:ext cx="10435870" cy="523220"/>
          </a:xfrm>
          <a:prstGeom prst="rect">
            <a:avLst/>
          </a:prstGeom>
        </p:spPr>
        <p:txBody>
          <a:bodyPr wrap="none">
            <a:spAutoFit/>
          </a:bodyPr>
          <a:lstStyle/>
          <a:p>
            <a:pPr marL="457200" lvl="0" indent="-457200">
              <a:buFont typeface="Arial" panose="020B0604020202020204" pitchFamily="34" charset="0"/>
              <a:buChar char="•"/>
            </a:pPr>
            <a:r>
              <a:rPr lang="en-US" sz="2800" dirty="0" smtClean="0">
                <a:solidFill>
                  <a:srgbClr val="C00000"/>
                </a:solidFill>
                <a:latin typeface="Times New Roman" panose="02020603050405020304" pitchFamily="18" charset="0"/>
                <a:cs typeface="Times New Roman" panose="02020603050405020304" pitchFamily="18" charset="0"/>
              </a:rPr>
              <a:t>3D map of 10 cities using CMDS on airline distances between cities</a:t>
            </a:r>
            <a:endParaRPr lang="en-US" sz="2800" dirty="0">
              <a:solidFill>
                <a:prstClr val="black"/>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107852" y="1380036"/>
            <a:ext cx="4520419" cy="4278094"/>
          </a:xfrm>
          <a:prstGeom prst="rect">
            <a:avLst/>
          </a:prstGeom>
          <a:ln w="28575">
            <a:solidFill>
              <a:schemeClr val="accent1"/>
            </a:solidFill>
          </a:ln>
        </p:spPr>
        <p:txBody>
          <a:bodyPr wrap="square">
            <a:spAutoFit/>
          </a:bodyPr>
          <a:lstStyle/>
          <a:p>
            <a:pPr marL="285750" indent="-285750">
              <a:buFont typeface="Wingdings" panose="05000000000000000000" pitchFamily="2" charset="2"/>
              <a:buChar char="Ø"/>
            </a:pPr>
            <a:r>
              <a:rPr lang="en-US" sz="1600" dirty="0" smtClean="0"/>
              <a:t>lambda_1</a:t>
            </a:r>
            <a:r>
              <a:rPr lang="en-US" sz="1600" dirty="0"/>
              <a:t>&lt;-</a:t>
            </a:r>
            <a:r>
              <a:rPr lang="en-US" sz="1600" dirty="0" err="1"/>
              <a:t>diag</a:t>
            </a:r>
            <a:r>
              <a:rPr lang="en-US" sz="1600" dirty="0"/>
              <a:t>(</a:t>
            </a:r>
            <a:r>
              <a:rPr lang="en-US" sz="1600" dirty="0" err="1"/>
              <a:t>sqrt</a:t>
            </a:r>
            <a:r>
              <a:rPr lang="en-US" sz="1600" dirty="0"/>
              <a:t>(</a:t>
            </a:r>
            <a:r>
              <a:rPr lang="en-US" sz="1600" dirty="0" err="1"/>
              <a:t>e$values</a:t>
            </a:r>
            <a:r>
              <a:rPr lang="en-US" sz="1600" dirty="0"/>
              <a:t>[1:3</a:t>
            </a:r>
            <a:r>
              <a:rPr lang="en-US" sz="1600" dirty="0" smtClean="0"/>
              <a:t>]))</a:t>
            </a:r>
          </a:p>
          <a:p>
            <a:r>
              <a:rPr lang="en-US" sz="1600" dirty="0"/>
              <a:t>	</a:t>
            </a:r>
            <a:r>
              <a:rPr lang="en-US" sz="1600" dirty="0" smtClean="0"/>
              <a:t> </a:t>
            </a:r>
            <a:r>
              <a:rPr lang="en-US" sz="1600" dirty="0"/>
              <a:t>[,1]     [,2]     [,3]</a:t>
            </a:r>
          </a:p>
          <a:p>
            <a:r>
              <a:rPr lang="en-US" sz="1600" dirty="0"/>
              <a:t>[1,] 3035.408    0.000    0.000</a:t>
            </a:r>
          </a:p>
          <a:p>
            <a:r>
              <a:rPr lang="en-US" sz="1600" dirty="0"/>
              <a:t>[2,]    0.000 1483.214    0.000</a:t>
            </a:r>
          </a:p>
          <a:p>
            <a:r>
              <a:rPr lang="en-US" sz="1600" dirty="0"/>
              <a:t>[3,]    0.000    0.000 1040.607</a:t>
            </a:r>
          </a:p>
          <a:p>
            <a:pPr marL="285750" indent="-285750">
              <a:buFont typeface="Wingdings" panose="05000000000000000000" pitchFamily="2" charset="2"/>
              <a:buChar char="Ø"/>
            </a:pPr>
            <a:r>
              <a:rPr lang="en-US" sz="1600" dirty="0" err="1" smtClean="0"/>
              <a:t>xrecover</a:t>
            </a:r>
            <a:r>
              <a:rPr lang="en-US" sz="1600" dirty="0"/>
              <a:t>&lt;-</a:t>
            </a:r>
            <a:r>
              <a:rPr lang="en-US" sz="1600" dirty="0" err="1"/>
              <a:t>e$vectors</a:t>
            </a:r>
            <a:r>
              <a:rPr lang="en-US" sz="1600" dirty="0"/>
              <a:t>[,1:3]%*%</a:t>
            </a:r>
            <a:r>
              <a:rPr lang="en-US" sz="1600" dirty="0" smtClean="0"/>
              <a:t>lambda_1</a:t>
            </a:r>
          </a:p>
          <a:p>
            <a:pPr marL="285750" indent="-285750">
              <a:buFont typeface="Wingdings" panose="05000000000000000000" pitchFamily="2" charset="2"/>
              <a:buChar char="Ø"/>
            </a:pPr>
            <a:r>
              <a:rPr lang="en-US" sz="1600" dirty="0" smtClean="0"/>
              <a:t>            </a:t>
            </a:r>
            <a:r>
              <a:rPr lang="en-US" sz="1600" dirty="0"/>
              <a:t>[,1]       [,2]       [,3]</a:t>
            </a:r>
          </a:p>
          <a:p>
            <a:r>
              <a:rPr lang="en-US" sz="1600" dirty="0"/>
              <a:t> [1,]  -434.7588  724.22221  440.92520</a:t>
            </a:r>
          </a:p>
          <a:p>
            <a:r>
              <a:rPr lang="en-US" sz="1600" dirty="0"/>
              <a:t> [2,]  -412.6102   55.04016 -370.93031</a:t>
            </a:r>
          </a:p>
          <a:p>
            <a:r>
              <a:rPr lang="en-US" sz="1600" dirty="0"/>
              <a:t> [3,]   468.1952 -180.65789 -213.57331</a:t>
            </a:r>
          </a:p>
          <a:p>
            <a:r>
              <a:rPr lang="en-US" sz="1600" dirty="0"/>
              <a:t> [4,]  -175.5816 -515.22265  362.83981</a:t>
            </a:r>
          </a:p>
          <a:p>
            <a:r>
              <a:rPr lang="en-US" sz="1600" dirty="0"/>
              <a:t> [5,]  1206.6772 -465.63705   56.52609</a:t>
            </a:r>
          </a:p>
          <a:p>
            <a:r>
              <a:rPr lang="en-US" sz="1600" dirty="0"/>
              <a:t> [6,] -1161.6875 -477.98261  479.59934</a:t>
            </a:r>
          </a:p>
          <a:p>
            <a:r>
              <a:rPr lang="en-US" sz="1600" dirty="0"/>
              <a:t> [7,] -1115.5609  199.79247 -429.66594</a:t>
            </a:r>
          </a:p>
          <a:p>
            <a:r>
              <a:rPr lang="en-US" sz="1600" dirty="0"/>
              <a:t> [8,]  1422.6887 -308.65595 -205.51788</a:t>
            </a:r>
          </a:p>
          <a:p>
            <a:r>
              <a:rPr lang="en-US" sz="1600" dirty="0"/>
              <a:t> [9,]  1221.5351  887.20174  170.44892</a:t>
            </a:r>
          </a:p>
          <a:p>
            <a:r>
              <a:rPr lang="en-US" sz="1600" dirty="0"/>
              <a:t>[10,] -1018.8972   81.89956 -290.65190</a:t>
            </a:r>
          </a:p>
        </p:txBody>
      </p:sp>
      <p:pic>
        <p:nvPicPr>
          <p:cNvPr id="2" name="Picture 1"/>
          <p:cNvPicPr>
            <a:picLocks noChangeAspect="1"/>
          </p:cNvPicPr>
          <p:nvPr/>
        </p:nvPicPr>
        <p:blipFill>
          <a:blip r:embed="rId2"/>
          <a:stretch>
            <a:fillRect/>
          </a:stretch>
        </p:blipFill>
        <p:spPr>
          <a:xfrm>
            <a:off x="5786924" y="1925846"/>
            <a:ext cx="6123722" cy="4418686"/>
          </a:xfrm>
          <a:prstGeom prst="rect">
            <a:avLst/>
          </a:prstGeom>
        </p:spPr>
      </p:pic>
      <p:sp>
        <p:nvSpPr>
          <p:cNvPr id="3" name="Rectangle 2"/>
          <p:cNvSpPr/>
          <p:nvPr/>
        </p:nvSpPr>
        <p:spPr>
          <a:xfrm>
            <a:off x="4965895" y="1124467"/>
            <a:ext cx="7226105" cy="646331"/>
          </a:xfrm>
          <a:prstGeom prst="rect">
            <a:avLst/>
          </a:prstGeom>
          <a:ln w="25400">
            <a:solidFill>
              <a:schemeClr val="accent1"/>
            </a:solidFill>
          </a:ln>
        </p:spPr>
        <p:txBody>
          <a:bodyPr wrap="square">
            <a:spAutoFit/>
          </a:bodyPr>
          <a:lstStyle/>
          <a:p>
            <a:r>
              <a:rPr lang="en-US" dirty="0" err="1"/>
              <a:t>df</a:t>
            </a:r>
            <a:r>
              <a:rPr lang="en-US" dirty="0"/>
              <a:t>&lt;-</a:t>
            </a:r>
            <a:r>
              <a:rPr lang="en-US" dirty="0" err="1"/>
              <a:t>as.data.frame</a:t>
            </a:r>
            <a:r>
              <a:rPr lang="en-US" dirty="0"/>
              <a:t>(</a:t>
            </a:r>
            <a:r>
              <a:rPr lang="en-US" dirty="0" err="1"/>
              <a:t>xrecover</a:t>
            </a:r>
            <a:r>
              <a:rPr lang="en-US" dirty="0"/>
              <a:t>)</a:t>
            </a:r>
          </a:p>
          <a:p>
            <a:r>
              <a:rPr lang="en-US" dirty="0"/>
              <a:t>with(</a:t>
            </a:r>
            <a:r>
              <a:rPr lang="en-US" dirty="0" err="1"/>
              <a:t>df</a:t>
            </a:r>
            <a:r>
              <a:rPr lang="en-US" dirty="0"/>
              <a:t>, {scatterplot3d(x=V1,y=V2,z=V3, color="blue", </a:t>
            </a:r>
            <a:r>
              <a:rPr lang="en-US" dirty="0" err="1"/>
              <a:t>pch</a:t>
            </a:r>
            <a:r>
              <a:rPr lang="en-US" dirty="0"/>
              <a:t>=16, angle=45)})</a:t>
            </a:r>
          </a:p>
        </p:txBody>
      </p:sp>
    </p:spTree>
    <p:extLst>
      <p:ext uri="{BB962C8B-B14F-4D97-AF65-F5344CB8AC3E}">
        <p14:creationId xmlns:p14="http://schemas.microsoft.com/office/powerpoint/2010/main" val="340873191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3002" y="163074"/>
            <a:ext cx="7189789" cy="523220"/>
          </a:xfrm>
          <a:prstGeom prst="rect">
            <a:avLst/>
          </a:prstGeom>
        </p:spPr>
        <p:txBody>
          <a:bodyPr wrap="none">
            <a:spAutoFit/>
          </a:bodyPr>
          <a:lstStyle/>
          <a:p>
            <a:pPr marL="457200" lvl="0" indent="-457200">
              <a:buFont typeface="Arial" panose="020B0604020202020204" pitchFamily="34" charset="0"/>
              <a:buChar char="•"/>
            </a:pPr>
            <a:r>
              <a:rPr lang="en-US" sz="2800" dirty="0" smtClean="0">
                <a:solidFill>
                  <a:srgbClr val="C00000"/>
                </a:solidFill>
                <a:latin typeface="Times New Roman" panose="02020603050405020304" pitchFamily="18" charset="0"/>
                <a:cs typeface="Times New Roman" panose="02020603050405020304" pitchFamily="18" charset="0"/>
              </a:rPr>
              <a:t>Reproducing the data with lower dimensions</a:t>
            </a:r>
            <a:endParaRPr lang="en-US" sz="2800" dirty="0">
              <a:solidFill>
                <a:prstClr val="black"/>
              </a:solidFill>
              <a:latin typeface="Times New Roman" panose="02020603050405020304" pitchFamily="18" charset="0"/>
              <a:cs typeface="Times New Roman" panose="02020603050405020304" pitchFamily="18" charset="0"/>
            </a:endParaRPr>
          </a:p>
        </p:txBody>
      </p:sp>
      <p:sp>
        <p:nvSpPr>
          <p:cNvPr id="5" name="Rectangle 4"/>
          <p:cNvSpPr/>
          <p:nvPr/>
        </p:nvSpPr>
        <p:spPr>
          <a:xfrm>
            <a:off x="101987" y="1237182"/>
            <a:ext cx="4863909" cy="5016758"/>
          </a:xfrm>
          <a:prstGeom prst="rect">
            <a:avLst/>
          </a:prstGeom>
          <a:ln w="31750">
            <a:solidFill>
              <a:schemeClr val="accent1"/>
            </a:solidFill>
          </a:ln>
        </p:spPr>
        <p:txBody>
          <a:bodyPr wrap="square">
            <a:spAutoFit/>
          </a:bodyPr>
          <a:lstStyle/>
          <a:p>
            <a:pPr marL="342900" indent="-342900">
              <a:buFont typeface="Wingdings" panose="05000000000000000000" pitchFamily="2" charset="2"/>
              <a:buChar char="Ø"/>
            </a:pPr>
            <a:r>
              <a:rPr lang="en-US" sz="2000" dirty="0" smtClean="0"/>
              <a:t>lambda_1</a:t>
            </a:r>
            <a:r>
              <a:rPr lang="en-US" sz="2000" dirty="0"/>
              <a:t>&lt;-</a:t>
            </a:r>
            <a:r>
              <a:rPr lang="en-US" sz="2000" dirty="0" err="1"/>
              <a:t>diag</a:t>
            </a:r>
            <a:r>
              <a:rPr lang="en-US" sz="2000" dirty="0"/>
              <a:t>(</a:t>
            </a:r>
            <a:r>
              <a:rPr lang="en-US" sz="2000" dirty="0" err="1"/>
              <a:t>sqrt</a:t>
            </a:r>
            <a:r>
              <a:rPr lang="en-US" sz="2000" dirty="0"/>
              <a:t>(</a:t>
            </a:r>
            <a:r>
              <a:rPr lang="en-US" sz="2000" dirty="0" err="1"/>
              <a:t>e$values</a:t>
            </a:r>
            <a:r>
              <a:rPr lang="en-US" sz="2000" dirty="0"/>
              <a:t>[</a:t>
            </a:r>
            <a:r>
              <a:rPr lang="en-US" sz="2000" b="1" dirty="0">
                <a:solidFill>
                  <a:srgbClr val="0070C0"/>
                </a:solidFill>
              </a:rPr>
              <a:t>1:2</a:t>
            </a:r>
            <a:r>
              <a:rPr lang="en-US" sz="2000" dirty="0" smtClean="0"/>
              <a:t>]))</a:t>
            </a:r>
          </a:p>
          <a:p>
            <a:r>
              <a:rPr lang="en-US" sz="2000" dirty="0" smtClean="0"/>
              <a:t> </a:t>
            </a:r>
            <a:r>
              <a:rPr lang="en-US" sz="2000" dirty="0"/>
              <a:t>[,1]     [,2]</a:t>
            </a:r>
          </a:p>
          <a:p>
            <a:r>
              <a:rPr lang="en-US" sz="2000" dirty="0"/>
              <a:t>[1,] 3035.408    0.000</a:t>
            </a:r>
          </a:p>
          <a:p>
            <a:r>
              <a:rPr lang="en-US" sz="2000" dirty="0"/>
              <a:t>[2,]    0.000 1483.214</a:t>
            </a:r>
          </a:p>
          <a:p>
            <a:pPr marL="342900" indent="-342900">
              <a:buFont typeface="Wingdings" panose="05000000000000000000" pitchFamily="2" charset="2"/>
              <a:buChar char="Ø"/>
            </a:pPr>
            <a:r>
              <a:rPr lang="en-US" sz="2000" dirty="0" err="1" smtClean="0"/>
              <a:t>xrecover</a:t>
            </a:r>
            <a:r>
              <a:rPr lang="en-US" sz="2000" dirty="0"/>
              <a:t>&lt;-</a:t>
            </a:r>
            <a:r>
              <a:rPr lang="en-US" sz="2000" dirty="0" err="1"/>
              <a:t>e$vectors</a:t>
            </a:r>
            <a:r>
              <a:rPr lang="en-US" sz="2000" dirty="0"/>
              <a:t>[,</a:t>
            </a:r>
            <a:r>
              <a:rPr lang="en-US" sz="2000" b="1" dirty="0">
                <a:solidFill>
                  <a:srgbClr val="0070C0"/>
                </a:solidFill>
              </a:rPr>
              <a:t>1:2</a:t>
            </a:r>
            <a:r>
              <a:rPr lang="en-US" sz="2000" dirty="0"/>
              <a:t>]%*%</a:t>
            </a:r>
            <a:r>
              <a:rPr lang="en-US" sz="2000" dirty="0" smtClean="0"/>
              <a:t>lambda_1</a:t>
            </a:r>
          </a:p>
          <a:p>
            <a:pPr marL="342900" indent="-342900">
              <a:buFont typeface="Wingdings" panose="05000000000000000000" pitchFamily="2" charset="2"/>
              <a:buChar char="Ø"/>
            </a:pPr>
            <a:r>
              <a:rPr lang="en-US" sz="2000" dirty="0" smtClean="0"/>
              <a:t>          </a:t>
            </a:r>
            <a:r>
              <a:rPr lang="en-US" sz="2000" dirty="0"/>
              <a:t>[,1]       [,2]</a:t>
            </a:r>
          </a:p>
          <a:p>
            <a:r>
              <a:rPr lang="en-US" sz="2000" dirty="0"/>
              <a:t> [1,]  -434.7588  724.22221</a:t>
            </a:r>
          </a:p>
          <a:p>
            <a:r>
              <a:rPr lang="en-US" sz="2000" dirty="0"/>
              <a:t> [2,]  -412.6102   55.04016</a:t>
            </a:r>
          </a:p>
          <a:p>
            <a:r>
              <a:rPr lang="en-US" sz="2000" dirty="0"/>
              <a:t> [3,]   468.1952 -180.65789</a:t>
            </a:r>
          </a:p>
          <a:p>
            <a:r>
              <a:rPr lang="en-US" sz="2000" dirty="0"/>
              <a:t> [4,]  -175.5816 -515.22265</a:t>
            </a:r>
          </a:p>
          <a:p>
            <a:r>
              <a:rPr lang="en-US" sz="2000" dirty="0"/>
              <a:t> [5,]  1206.6772 -465.63705</a:t>
            </a:r>
          </a:p>
          <a:p>
            <a:r>
              <a:rPr lang="en-US" sz="2000" dirty="0"/>
              <a:t> [6,] -1161.6875 -477.98261</a:t>
            </a:r>
          </a:p>
          <a:p>
            <a:r>
              <a:rPr lang="en-US" sz="2000" dirty="0"/>
              <a:t> [7,] -1115.5609  199.79247</a:t>
            </a:r>
          </a:p>
          <a:p>
            <a:r>
              <a:rPr lang="en-US" sz="2000" dirty="0"/>
              <a:t> [8,]  1422.6887 -308.65595</a:t>
            </a:r>
          </a:p>
          <a:p>
            <a:r>
              <a:rPr lang="en-US" sz="2000" dirty="0"/>
              <a:t> [9,]  1221.5351  887.20174</a:t>
            </a:r>
          </a:p>
          <a:p>
            <a:r>
              <a:rPr lang="en-US" sz="2000" dirty="0"/>
              <a:t>[10,] -1018.8972   81.89956</a:t>
            </a:r>
          </a:p>
        </p:txBody>
      </p:sp>
      <p:sp>
        <p:nvSpPr>
          <p:cNvPr id="4" name="Rectangle 3"/>
          <p:cNvSpPr/>
          <p:nvPr/>
        </p:nvSpPr>
        <p:spPr>
          <a:xfrm>
            <a:off x="5416061" y="787013"/>
            <a:ext cx="6775939" cy="2308324"/>
          </a:xfrm>
          <a:prstGeom prst="rect">
            <a:avLst/>
          </a:prstGeom>
          <a:ln w="25400">
            <a:solidFill>
              <a:schemeClr val="accent1"/>
            </a:solidFill>
          </a:ln>
        </p:spPr>
        <p:txBody>
          <a:bodyPr wrap="square">
            <a:spAutoFit/>
          </a:bodyPr>
          <a:lstStyle/>
          <a:p>
            <a:r>
              <a:rPr lang="en-US" sz="2400" dirty="0" err="1" smtClean="0"/>
              <a:t>df</a:t>
            </a:r>
            <a:r>
              <a:rPr lang="en-US" sz="2400" dirty="0"/>
              <a:t>&lt;-</a:t>
            </a:r>
            <a:r>
              <a:rPr lang="en-US" sz="2400" dirty="0" err="1"/>
              <a:t>as.data.frame</a:t>
            </a:r>
            <a:r>
              <a:rPr lang="en-US" sz="2400" dirty="0"/>
              <a:t>(</a:t>
            </a:r>
            <a:r>
              <a:rPr lang="en-US" sz="2400" dirty="0" err="1"/>
              <a:t>xrecover</a:t>
            </a:r>
            <a:r>
              <a:rPr lang="en-US" sz="2400" dirty="0"/>
              <a:t>)</a:t>
            </a:r>
          </a:p>
          <a:p>
            <a:r>
              <a:rPr lang="en-US" sz="2400" dirty="0" err="1"/>
              <a:t>row.names</a:t>
            </a:r>
            <a:r>
              <a:rPr lang="en-US" sz="2400" dirty="0"/>
              <a:t>(</a:t>
            </a:r>
            <a:r>
              <a:rPr lang="en-US" sz="2400" dirty="0" err="1"/>
              <a:t>df</a:t>
            </a:r>
            <a:r>
              <a:rPr lang="en-US" sz="2400" dirty="0"/>
              <a:t>)&lt;-</a:t>
            </a:r>
            <a:r>
              <a:rPr lang="en-US" sz="2400" dirty="0" err="1"/>
              <a:t>row.names</a:t>
            </a:r>
            <a:r>
              <a:rPr lang="en-US" sz="2400" dirty="0"/>
              <a:t>(</a:t>
            </a:r>
            <a:r>
              <a:rPr lang="en-US" sz="2400" dirty="0" err="1"/>
              <a:t>airdist</a:t>
            </a:r>
            <a:r>
              <a:rPr lang="en-US" sz="2400" dirty="0"/>
              <a:t>)</a:t>
            </a:r>
          </a:p>
          <a:p>
            <a:r>
              <a:rPr lang="en-US" sz="2400" dirty="0"/>
              <a:t>y</a:t>
            </a:r>
            <a:r>
              <a:rPr lang="en-US" sz="2400" dirty="0" smtClean="0"/>
              <a:t>&lt;-</a:t>
            </a:r>
            <a:r>
              <a:rPr lang="en-US" sz="2400" dirty="0"/>
              <a:t>df$V1</a:t>
            </a:r>
          </a:p>
          <a:p>
            <a:r>
              <a:rPr lang="en-US" sz="2400" dirty="0" smtClean="0"/>
              <a:t>x&lt;-df$V2</a:t>
            </a:r>
            <a:endParaRPr lang="en-US" sz="2400" dirty="0"/>
          </a:p>
          <a:p>
            <a:r>
              <a:rPr lang="en-US" sz="2400" dirty="0"/>
              <a:t>plot(</a:t>
            </a:r>
            <a:r>
              <a:rPr lang="en-US" sz="2400" dirty="0" err="1"/>
              <a:t>x,y</a:t>
            </a:r>
            <a:r>
              <a:rPr lang="en-US" sz="2400" dirty="0"/>
              <a:t>, </a:t>
            </a:r>
            <a:r>
              <a:rPr lang="en-US" sz="2400" dirty="0" err="1"/>
              <a:t>xlab</a:t>
            </a:r>
            <a:r>
              <a:rPr lang="en-US" sz="2400" dirty="0"/>
              <a:t>="</a:t>
            </a:r>
            <a:r>
              <a:rPr lang="en-US" sz="2400" dirty="0" err="1"/>
              <a:t>Corrdinate</a:t>
            </a:r>
            <a:r>
              <a:rPr lang="en-US" sz="2400" dirty="0"/>
              <a:t> 1", </a:t>
            </a:r>
            <a:r>
              <a:rPr lang="en-US" sz="2400" dirty="0" err="1"/>
              <a:t>ylab</a:t>
            </a:r>
            <a:r>
              <a:rPr lang="en-US" sz="2400" dirty="0"/>
              <a:t>="</a:t>
            </a:r>
            <a:r>
              <a:rPr lang="en-US" sz="2400" dirty="0" err="1"/>
              <a:t>Corrdinate</a:t>
            </a:r>
            <a:r>
              <a:rPr lang="en-US" sz="2400" dirty="0"/>
              <a:t> 2")</a:t>
            </a:r>
          </a:p>
          <a:p>
            <a:r>
              <a:rPr lang="en-US" sz="2400" dirty="0"/>
              <a:t>text(</a:t>
            </a:r>
            <a:r>
              <a:rPr lang="en-US" sz="2400" dirty="0" err="1"/>
              <a:t>x,y,labels</a:t>
            </a:r>
            <a:r>
              <a:rPr lang="en-US" sz="2400" dirty="0"/>
              <a:t>=</a:t>
            </a:r>
            <a:r>
              <a:rPr lang="en-US" sz="2400" dirty="0" err="1"/>
              <a:t>rownames</a:t>
            </a:r>
            <a:r>
              <a:rPr lang="en-US" sz="2400" dirty="0"/>
              <a:t>(</a:t>
            </a:r>
            <a:r>
              <a:rPr lang="en-US" sz="2400" dirty="0" err="1"/>
              <a:t>df</a:t>
            </a:r>
            <a:r>
              <a:rPr lang="en-US" sz="2400" dirty="0"/>
              <a:t>),</a:t>
            </a:r>
            <a:r>
              <a:rPr lang="en-US" sz="2400" dirty="0" err="1"/>
              <a:t>pos</a:t>
            </a:r>
            <a:r>
              <a:rPr lang="en-US" sz="2400" dirty="0"/>
              <a:t>=4,col='red')</a:t>
            </a:r>
          </a:p>
        </p:txBody>
      </p:sp>
      <p:pic>
        <p:nvPicPr>
          <p:cNvPr id="2" name="Picture 1"/>
          <p:cNvPicPr>
            <a:picLocks noChangeAspect="1"/>
          </p:cNvPicPr>
          <p:nvPr/>
        </p:nvPicPr>
        <p:blipFill>
          <a:blip r:embed="rId2"/>
          <a:stretch>
            <a:fillRect/>
          </a:stretch>
        </p:blipFill>
        <p:spPr>
          <a:xfrm>
            <a:off x="6155493" y="3390389"/>
            <a:ext cx="5297073" cy="3178244"/>
          </a:xfrm>
          <a:prstGeom prst="rect">
            <a:avLst/>
          </a:prstGeom>
        </p:spPr>
      </p:pic>
    </p:spTree>
    <p:extLst>
      <p:ext uri="{BB962C8B-B14F-4D97-AF65-F5344CB8AC3E}">
        <p14:creationId xmlns:p14="http://schemas.microsoft.com/office/powerpoint/2010/main" val="57582526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673003" y="632863"/>
            <a:ext cx="4487130" cy="2479877"/>
          </a:xfrm>
          <a:prstGeom prst="rect">
            <a:avLst/>
          </a:prstGeom>
        </p:spPr>
      </p:pic>
      <p:cxnSp>
        <p:nvCxnSpPr>
          <p:cNvPr id="8" name="Straight Arrow Connector 7"/>
          <p:cNvCxnSpPr/>
          <p:nvPr/>
        </p:nvCxnSpPr>
        <p:spPr>
          <a:xfrm flipV="1">
            <a:off x="5854623" y="1617785"/>
            <a:ext cx="942536" cy="1"/>
          </a:xfrm>
          <a:prstGeom prst="straightConnector1">
            <a:avLst/>
          </a:prstGeom>
          <a:ln w="73025">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72167" y="109643"/>
            <a:ext cx="7204216" cy="523220"/>
          </a:xfrm>
          <a:prstGeom prst="rect">
            <a:avLst/>
          </a:prstGeom>
        </p:spPr>
        <p:txBody>
          <a:bodyPr wrap="none">
            <a:spAutoFit/>
          </a:bodyPr>
          <a:lstStyle/>
          <a:p>
            <a:pPr marL="457200" lvl="0" indent="-457200">
              <a:buFont typeface="Arial" panose="020B0604020202020204" pitchFamily="34" charset="0"/>
              <a:buChar char="•"/>
            </a:pPr>
            <a:r>
              <a:rPr lang="en-US" sz="2800" dirty="0" smtClean="0">
                <a:solidFill>
                  <a:srgbClr val="C00000"/>
                </a:solidFill>
                <a:latin typeface="Times New Roman" panose="02020603050405020304" pitchFamily="18" charset="0"/>
                <a:cs typeface="Times New Roman" panose="02020603050405020304" pitchFamily="18" charset="0"/>
              </a:rPr>
              <a:t>Optimal low-dimensional configuration for X</a:t>
            </a:r>
            <a:endParaRPr lang="en-US" sz="2800" dirty="0">
              <a:solidFill>
                <a:prstClr val="black"/>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126820" y="3348893"/>
            <a:ext cx="12146998" cy="3108543"/>
          </a:xfrm>
          <a:prstGeom prst="rect">
            <a:avLst/>
          </a:prstGeom>
        </p:spPr>
        <p:txBody>
          <a:bodyPr wrap="square">
            <a:spAutoFit/>
          </a:bodyPr>
          <a:lstStyle/>
          <a:p>
            <a:pPr marL="514350" lvl="0" indent="-514350">
              <a:buAutoNum type="alphaLcPeriod"/>
            </a:pPr>
            <a:r>
              <a:rPr lang="en-US" sz="2800" dirty="0" smtClean="0">
                <a:latin typeface="Times New Roman" panose="02020603050405020304" pitchFamily="18" charset="0"/>
                <a:cs typeface="Times New Roman" panose="02020603050405020304" pitchFamily="18" charset="0"/>
              </a:rPr>
              <a:t>Each map has 10 pts, one for each city.</a:t>
            </a:r>
          </a:p>
          <a:p>
            <a:pPr marL="514350" lvl="0" indent="-514350">
              <a:buAutoNum type="alphaLcPeriod"/>
            </a:pPr>
            <a:r>
              <a:rPr lang="en-US" sz="2800" dirty="0" smtClean="0">
                <a:latin typeface="Times New Roman" panose="02020603050405020304" pitchFamily="18" charset="0"/>
                <a:cs typeface="Times New Roman" panose="02020603050405020304" pitchFamily="18" charset="0"/>
              </a:rPr>
              <a:t>The cities with </a:t>
            </a:r>
            <a:r>
              <a:rPr lang="en-US" sz="2800" dirty="0" smtClean="0">
                <a:solidFill>
                  <a:srgbClr val="0070C0"/>
                </a:solidFill>
                <a:latin typeface="Times New Roman" panose="02020603050405020304" pitchFamily="18" charset="0"/>
                <a:cs typeface="Times New Roman" panose="02020603050405020304" pitchFamily="18" charset="0"/>
              </a:rPr>
              <a:t>low airline mileage </a:t>
            </a:r>
            <a:r>
              <a:rPr lang="en-US" sz="2800" dirty="0" smtClean="0">
                <a:latin typeface="Times New Roman" panose="02020603050405020304" pitchFamily="18" charset="0"/>
                <a:cs typeface="Times New Roman" panose="02020603050405020304" pitchFamily="18" charset="0"/>
              </a:rPr>
              <a:t>between them to correspond to points in the display that are </a:t>
            </a:r>
            <a:r>
              <a:rPr lang="en-US" sz="2800" dirty="0" smtClean="0">
                <a:solidFill>
                  <a:srgbClr val="0070C0"/>
                </a:solidFill>
                <a:latin typeface="Times New Roman" panose="02020603050405020304" pitchFamily="18" charset="0"/>
                <a:cs typeface="Times New Roman" panose="02020603050405020304" pitchFamily="18" charset="0"/>
              </a:rPr>
              <a:t>close together</a:t>
            </a:r>
            <a:r>
              <a:rPr lang="en-US" sz="2800" dirty="0" smtClean="0">
                <a:latin typeface="Times New Roman" panose="02020603050405020304" pitchFamily="18" charset="0"/>
                <a:cs typeface="Times New Roman" panose="02020603050405020304" pitchFamily="18" charset="0"/>
              </a:rPr>
              <a:t>. Otherwise, the points far apart from each other. </a:t>
            </a:r>
          </a:p>
          <a:p>
            <a:pPr marL="514350" lvl="0" indent="-514350">
              <a:buAutoNum type="alphaLcPeriod"/>
            </a:pPr>
            <a:r>
              <a:rPr lang="en-US" sz="2800" dirty="0" smtClean="0">
                <a:latin typeface="Times New Roman" panose="02020603050405020304" pitchFamily="18" charset="0"/>
                <a:cs typeface="Times New Roman" panose="02020603050405020304" pitchFamily="18" charset="0"/>
              </a:rPr>
              <a:t>We also see </a:t>
            </a:r>
            <a:r>
              <a:rPr lang="en-US" sz="2800" dirty="0" smtClean="0">
                <a:solidFill>
                  <a:srgbClr val="0070C0"/>
                </a:solidFill>
                <a:latin typeface="Times New Roman" panose="02020603050405020304" pitchFamily="18" charset="0"/>
                <a:cs typeface="Times New Roman" panose="02020603050405020304" pitchFamily="18" charset="0"/>
              </a:rPr>
              <a:t>outliers SEA and ATL</a:t>
            </a:r>
            <a:r>
              <a:rPr lang="en-US" sz="2800" dirty="0" smtClean="0">
                <a:latin typeface="Times New Roman" panose="02020603050405020304" pitchFamily="18" charset="0"/>
                <a:cs typeface="Times New Roman" panose="02020603050405020304" pitchFamily="18" charset="0"/>
              </a:rPr>
              <a:t>.</a:t>
            </a:r>
          </a:p>
          <a:p>
            <a:pPr marL="514350" lvl="0" indent="-514350">
              <a:buAutoNum type="alphaLcPeriod"/>
            </a:pPr>
            <a:r>
              <a:rPr lang="en-US" sz="2800" dirty="0" smtClean="0">
                <a:latin typeface="Times New Roman" panose="02020603050405020304" pitchFamily="18" charset="0"/>
                <a:cs typeface="Times New Roman" panose="02020603050405020304" pitchFamily="18" charset="0"/>
              </a:rPr>
              <a:t>The points are </a:t>
            </a:r>
            <a:r>
              <a:rPr lang="en-US" sz="2800" dirty="0" smtClean="0">
                <a:solidFill>
                  <a:srgbClr val="0070C0"/>
                </a:solidFill>
                <a:latin typeface="Times New Roman" panose="02020603050405020304" pitchFamily="18" charset="0"/>
                <a:cs typeface="Times New Roman" panose="02020603050405020304" pitchFamily="18" charset="0"/>
              </a:rPr>
              <a:t>not in their customary locations on a globe</a:t>
            </a:r>
            <a:r>
              <a:rPr lang="en-US" sz="2800" dirty="0" smtClean="0">
                <a:latin typeface="Times New Roman" panose="02020603050405020304" pitchFamily="18" charset="0"/>
                <a:cs typeface="Times New Roman" panose="02020603050405020304" pitchFamily="18" charset="0"/>
              </a:rPr>
              <a:t>, and it may be necessary to carry out a rotation and reflection to get them into their usual positions.</a:t>
            </a:r>
            <a:endParaRPr lang="en-US" sz="2800" dirty="0">
              <a:latin typeface="Times New Roman" panose="02020603050405020304" pitchFamily="18" charset="0"/>
              <a:cs typeface="Times New Roman" panose="02020603050405020304" pitchFamily="18" charset="0"/>
            </a:endParaRPr>
          </a:p>
        </p:txBody>
      </p:sp>
      <p:sp>
        <p:nvSpPr>
          <p:cNvPr id="9" name="Rectangle 8"/>
          <p:cNvSpPr/>
          <p:nvPr/>
        </p:nvSpPr>
        <p:spPr>
          <a:xfrm>
            <a:off x="819184" y="2442431"/>
            <a:ext cx="3701898" cy="233464"/>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7112495" y="632863"/>
            <a:ext cx="5016491" cy="3009895"/>
          </a:xfrm>
          <a:prstGeom prst="rect">
            <a:avLst/>
          </a:prstGeom>
        </p:spPr>
      </p:pic>
    </p:spTree>
    <p:extLst>
      <p:ext uri="{BB962C8B-B14F-4D97-AF65-F5344CB8AC3E}">
        <p14:creationId xmlns:p14="http://schemas.microsoft.com/office/powerpoint/2010/main" val="18454874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p:cNvSpPr/>
              <p:nvPr/>
            </p:nvSpPr>
            <p:spPr>
              <a:xfrm>
                <a:off x="154224" y="355239"/>
                <a:ext cx="12037776" cy="1815882"/>
              </a:xfrm>
              <a:prstGeom prst="rect">
                <a:avLst/>
              </a:prstGeom>
            </p:spPr>
            <p:txBody>
              <a:bodyPr wrap="square">
                <a:spAutoFit/>
              </a:bodyPr>
              <a:lstStyle/>
              <a:p>
                <a:pPr marL="342900" indent="-342900">
                  <a:buFont typeface="Arial" panose="020B0604020202020204" pitchFamily="34" charset="0"/>
                  <a:buChar char="•"/>
                </a:pPr>
                <a:r>
                  <a:rPr lang="en-US" sz="2800" b="1" dirty="0" smtClean="0">
                    <a:solidFill>
                      <a:srgbClr val="C00000"/>
                    </a:solidFill>
                    <a:latin typeface="Times New Roman" panose="02020603050405020304" pitchFamily="18" charset="0"/>
                    <a:cs typeface="Times New Roman" panose="02020603050405020304" pitchFamily="18" charset="0"/>
                  </a:rPr>
                  <a:t>MDS </a:t>
                </a:r>
                <a:r>
                  <a:rPr lang="en-US" sz="2800" dirty="0" smtClean="0">
                    <a:latin typeface="Times New Roman" panose="02020603050405020304" pitchFamily="18" charset="0"/>
                    <a:cs typeface="Times New Roman" panose="02020603050405020304" pitchFamily="18" charset="0"/>
                  </a:rPr>
                  <a:t>is </a:t>
                </a:r>
                <a:r>
                  <a:rPr lang="en-US" sz="2800" dirty="0">
                    <a:latin typeface="Times New Roman" panose="02020603050405020304" pitchFamily="18" charset="0"/>
                    <a:cs typeface="Times New Roman" panose="02020603050405020304" pitchFamily="18" charset="0"/>
                  </a:rPr>
                  <a:t>to obtain </a:t>
                </a:r>
                <a:r>
                  <a:rPr lang="en-US" sz="2800" dirty="0">
                    <a:solidFill>
                      <a:srgbClr val="0070C0"/>
                    </a:solidFill>
                    <a:latin typeface="Times New Roman" panose="02020603050405020304" pitchFamily="18" charset="0"/>
                    <a:cs typeface="Times New Roman" panose="02020603050405020304" pitchFamily="18" charset="0"/>
                  </a:rPr>
                  <a:t>a low-dimensional </a:t>
                </a:r>
                <a:r>
                  <a:rPr lang="en-US" sz="2800" dirty="0" smtClean="0">
                    <a:solidFill>
                      <a:srgbClr val="0070C0"/>
                    </a:solidFill>
                    <a:latin typeface="Times New Roman" panose="02020603050405020304" pitchFamily="18" charset="0"/>
                    <a:cs typeface="Times New Roman" panose="02020603050405020304" pitchFamily="18" charset="0"/>
                  </a:rPr>
                  <a:t>“map” </a:t>
                </a:r>
                <a:r>
                  <a:rPr lang="en-US" sz="2800" dirty="0">
                    <a:latin typeface="Times New Roman" panose="02020603050405020304" pitchFamily="18" charset="0"/>
                    <a:cs typeface="Times New Roman" panose="02020603050405020304" pitchFamily="18" charset="0"/>
                  </a:rPr>
                  <a:t>of the data but </a:t>
                </a:r>
                <a:r>
                  <a:rPr lang="en-US" sz="2800" dirty="0">
                    <a:solidFill>
                      <a:srgbClr val="0070C0"/>
                    </a:solidFill>
                    <a:latin typeface="Times New Roman" panose="02020603050405020304" pitchFamily="18" charset="0"/>
                    <a:cs typeface="Times New Roman" panose="02020603050405020304" pitchFamily="18" charset="0"/>
                  </a:rPr>
                  <a:t>do not </a:t>
                </a:r>
                <a:r>
                  <a:rPr lang="en-US" sz="2800" dirty="0">
                    <a:latin typeface="Times New Roman" panose="02020603050405020304" pitchFamily="18" charset="0"/>
                    <a:cs typeface="Times New Roman" panose="02020603050405020304" pitchFamily="18" charset="0"/>
                  </a:rPr>
                  <a:t>operate directly </a:t>
                </a:r>
                <a:r>
                  <a:rPr lang="en-US" sz="2800" dirty="0" smtClean="0">
                    <a:latin typeface="Times New Roman" panose="02020603050405020304" pitchFamily="18" charset="0"/>
                    <a:cs typeface="Times New Roman" panose="02020603050405020304" pitchFamily="18" charset="0"/>
                  </a:rPr>
                  <a:t>on the </a:t>
                </a:r>
                <a:r>
                  <a:rPr lang="en-US" sz="2800" dirty="0">
                    <a:latin typeface="Times New Roman" panose="02020603050405020304" pitchFamily="18" charset="0"/>
                    <a:cs typeface="Times New Roman" panose="02020603050405020304" pitchFamily="18" charset="0"/>
                  </a:rPr>
                  <a:t>usual </a:t>
                </a:r>
                <a:r>
                  <a:rPr lang="en-US" sz="2800" dirty="0" smtClean="0">
                    <a:latin typeface="Times New Roman" panose="02020603050405020304" pitchFamily="18" charset="0"/>
                    <a:cs typeface="Times New Roman" panose="02020603050405020304" pitchFamily="18" charset="0"/>
                  </a:rPr>
                  <a:t>data </a:t>
                </a:r>
                <a:r>
                  <a:rPr lang="en-US" sz="2800" dirty="0">
                    <a:latin typeface="Times New Roman" panose="02020603050405020304" pitchFamily="18" charset="0"/>
                    <a:cs typeface="Times New Roman" panose="02020603050405020304" pitchFamily="18" charset="0"/>
                  </a:rPr>
                  <a:t>matrix, </a:t>
                </a:r>
                <a14:m>
                  <m:oMath xmlns:m="http://schemas.openxmlformats.org/officeDocument/2006/math">
                    <m:r>
                      <a:rPr lang="en-US" sz="2800" i="1" dirty="0" smtClean="0">
                        <a:solidFill>
                          <a:srgbClr val="0070C0"/>
                        </a:solidFill>
                        <a:latin typeface="Cambria Math" panose="02040503050406030204" pitchFamily="18" charset="0"/>
                        <a:cs typeface="Times New Roman" panose="02020603050405020304" pitchFamily="18" charset="0"/>
                      </a:rPr>
                      <m:t>𝑋</m:t>
                    </m:r>
                  </m:oMath>
                </a14:m>
                <a:r>
                  <a:rPr lang="en-US" sz="2800" dirty="0" smtClean="0">
                    <a:latin typeface="Times New Roman" panose="02020603050405020304" pitchFamily="18" charset="0"/>
                    <a:cs typeface="Times New Roman" panose="02020603050405020304" pitchFamily="18" charset="0"/>
                  </a:rPr>
                  <a:t>.</a:t>
                </a:r>
                <a:r>
                  <a:rPr lang="en-US" sz="2800" dirty="0">
                    <a:latin typeface="Times New Roman" panose="02020603050405020304" pitchFamily="18" charset="0"/>
                    <a:cs typeface="Times New Roman" panose="02020603050405020304" pitchFamily="18" charset="0"/>
                  </a:rPr>
                  <a:t> </a:t>
                </a:r>
                <a:endParaRPr lang="en-US" sz="28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8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800" b="1" dirty="0" smtClean="0">
                    <a:solidFill>
                      <a:srgbClr val="C00000"/>
                    </a:solidFill>
                    <a:latin typeface="Times New Roman" panose="02020603050405020304" pitchFamily="18" charset="0"/>
                    <a:cs typeface="Times New Roman" panose="02020603050405020304" pitchFamily="18" charset="0"/>
                  </a:rPr>
                  <a:t>MDS </a:t>
                </a:r>
                <a:r>
                  <a:rPr lang="en-US" sz="2800" dirty="0" smtClean="0">
                    <a:latin typeface="Times New Roman" panose="02020603050405020304" pitchFamily="18" charset="0"/>
                    <a:cs typeface="Times New Roman" panose="02020603050405020304" pitchFamily="18" charset="0"/>
                  </a:rPr>
                  <a:t>is </a:t>
                </a:r>
                <a:r>
                  <a:rPr lang="en-US" sz="2800" dirty="0">
                    <a:latin typeface="Times New Roman" panose="02020603050405020304" pitchFamily="18" charset="0"/>
                    <a:cs typeface="Times New Roman" panose="02020603050405020304" pitchFamily="18" charset="0"/>
                  </a:rPr>
                  <a:t>applied to </a:t>
                </a:r>
                <a:r>
                  <a:rPr lang="en-US" sz="2800" dirty="0" smtClean="0">
                    <a:solidFill>
                      <a:srgbClr val="FF0000"/>
                    </a:solidFill>
                    <a:latin typeface="Times New Roman" panose="02020603050405020304" pitchFamily="18" charset="0"/>
                    <a:cs typeface="Times New Roman" panose="02020603050405020304" pitchFamily="18" charset="0"/>
                  </a:rPr>
                  <a:t>Proximity matrices </a:t>
                </a:r>
                <a:r>
                  <a:rPr lang="en-US" sz="2800" dirty="0" smtClean="0">
                    <a:latin typeface="Times New Roman" panose="02020603050405020304" pitchFamily="18" charset="0"/>
                    <a:cs typeface="Times New Roman" panose="02020603050405020304" pitchFamily="18" charset="0"/>
                  </a:rPr>
                  <a:t>to make a low dimensional “map”.</a:t>
                </a:r>
                <a:endParaRPr lang="en-US" sz="2800" dirty="0">
                  <a:latin typeface="Times New Roman" panose="02020603050405020304" pitchFamily="18" charset="0"/>
                  <a:cs typeface="Times New Roman" panose="020206030504050203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54224" y="355239"/>
                <a:ext cx="12037776" cy="1815882"/>
              </a:xfrm>
              <a:prstGeom prst="rect">
                <a:avLst/>
              </a:prstGeom>
              <a:blipFill rotWithShape="0">
                <a:blip r:embed="rId2"/>
                <a:stretch>
                  <a:fillRect l="-911" t="-3356" b="-8389"/>
                </a:stretch>
              </a:blipFill>
            </p:spPr>
            <p:txBody>
              <a:bodyPr/>
              <a:lstStyle/>
              <a:p>
                <a:r>
                  <a:rPr lang="en-US">
                    <a:noFill/>
                  </a:rPr>
                  <a:t> </a:t>
                </a:r>
              </a:p>
            </p:txBody>
          </p:sp>
        </mc:Fallback>
      </mc:AlternateContent>
      <p:pic>
        <p:nvPicPr>
          <p:cNvPr id="2" name="Picture 1"/>
          <p:cNvPicPr>
            <a:picLocks noChangeAspect="1"/>
          </p:cNvPicPr>
          <p:nvPr/>
        </p:nvPicPr>
        <p:blipFill>
          <a:blip r:embed="rId3"/>
          <a:stretch>
            <a:fillRect/>
          </a:stretch>
        </p:blipFill>
        <p:spPr>
          <a:xfrm>
            <a:off x="3305915" y="3652102"/>
            <a:ext cx="3094885" cy="3116378"/>
          </a:xfrm>
          <a:prstGeom prst="rect">
            <a:avLst/>
          </a:prstGeom>
        </p:spPr>
      </p:pic>
      <p:pic>
        <p:nvPicPr>
          <p:cNvPr id="6" name="Picture 5"/>
          <p:cNvPicPr>
            <a:picLocks noChangeAspect="1"/>
          </p:cNvPicPr>
          <p:nvPr/>
        </p:nvPicPr>
        <p:blipFill>
          <a:blip r:embed="rId4"/>
          <a:stretch>
            <a:fillRect/>
          </a:stretch>
        </p:blipFill>
        <p:spPr>
          <a:xfrm>
            <a:off x="6601849" y="3726658"/>
            <a:ext cx="1911849" cy="481626"/>
          </a:xfrm>
          <a:prstGeom prst="rect">
            <a:avLst/>
          </a:prstGeom>
        </p:spPr>
      </p:pic>
      <p:sp>
        <p:nvSpPr>
          <p:cNvPr id="8" name="Rectangle 7"/>
          <p:cNvSpPr/>
          <p:nvPr/>
        </p:nvSpPr>
        <p:spPr>
          <a:xfrm>
            <a:off x="2751263" y="2711073"/>
            <a:ext cx="4657044" cy="830997"/>
          </a:xfrm>
          <a:prstGeom prst="rect">
            <a:avLst/>
          </a:prstGeom>
          <a:ln w="22225">
            <a:solidFill>
              <a:schemeClr val="accent1"/>
            </a:solidFill>
          </a:ln>
        </p:spPr>
        <p:txBody>
          <a:bodyPr wrap="none">
            <a:spAutoFit/>
          </a:bodyPr>
          <a:lstStyle/>
          <a:p>
            <a:pPr algn="ctr"/>
            <a:r>
              <a:rPr lang="en-US" sz="2400" dirty="0" smtClean="0">
                <a:solidFill>
                  <a:prstClr val="black"/>
                </a:solidFill>
                <a:latin typeface="Times New Roman" panose="02020603050405020304" pitchFamily="18" charset="0"/>
                <a:cs typeface="Times New Roman" panose="02020603050405020304" pitchFamily="18" charset="0"/>
              </a:rPr>
              <a:t>Distance, Dissimilarity or Similarity</a:t>
            </a:r>
          </a:p>
          <a:p>
            <a:pPr algn="ctr"/>
            <a:r>
              <a:rPr lang="en-US" sz="2400" dirty="0" smtClean="0">
                <a:solidFill>
                  <a:prstClr val="black"/>
                </a:solidFill>
                <a:latin typeface="Times New Roman" panose="02020603050405020304" pitchFamily="18" charset="0"/>
                <a:cs typeface="Times New Roman" panose="02020603050405020304" pitchFamily="18" charset="0"/>
              </a:rPr>
              <a:t> </a:t>
            </a:r>
            <a:r>
              <a:rPr lang="en-US" sz="2400" dirty="0">
                <a:solidFill>
                  <a:prstClr val="black"/>
                </a:solidFill>
                <a:latin typeface="Times New Roman" panose="02020603050405020304" pitchFamily="18" charset="0"/>
                <a:cs typeface="Times New Roman" panose="02020603050405020304" pitchFamily="18" charset="0"/>
              </a:rPr>
              <a:t>matrices </a:t>
            </a:r>
            <a:endParaRPr lang="en-US" dirty="0"/>
          </a:p>
        </p:txBody>
      </p:sp>
      <p:sp>
        <p:nvSpPr>
          <p:cNvPr id="9" name="Rectangle 8"/>
          <p:cNvSpPr/>
          <p:nvPr/>
        </p:nvSpPr>
        <p:spPr>
          <a:xfrm>
            <a:off x="8513698" y="3745985"/>
            <a:ext cx="3489097" cy="461665"/>
          </a:xfrm>
          <a:prstGeom prst="rect">
            <a:avLst/>
          </a:prstGeom>
        </p:spPr>
        <p:txBody>
          <a:bodyPr wrap="none">
            <a:spAutoFit/>
          </a:bodyPr>
          <a:lstStyle/>
          <a:p>
            <a:r>
              <a:rPr lang="en-US" sz="2400" dirty="0" smtClean="0">
                <a:solidFill>
                  <a:srgbClr val="0070C0"/>
                </a:solidFill>
                <a:latin typeface="Times New Roman" panose="02020603050405020304" pitchFamily="18" charset="0"/>
                <a:cs typeface="Times New Roman" panose="02020603050405020304" pitchFamily="18" charset="0"/>
              </a:rPr>
              <a:t>A </a:t>
            </a:r>
            <a:r>
              <a:rPr lang="en-US" sz="2400" dirty="0">
                <a:solidFill>
                  <a:srgbClr val="0070C0"/>
                </a:solidFill>
                <a:latin typeface="Times New Roman" panose="02020603050405020304" pitchFamily="18" charset="0"/>
                <a:cs typeface="Times New Roman" panose="02020603050405020304" pitchFamily="18" charset="0"/>
              </a:rPr>
              <a:t>low-dimensional “map” </a:t>
            </a:r>
            <a:endParaRPr lang="en-US" dirty="0"/>
          </a:p>
        </p:txBody>
      </p:sp>
      <p:pic>
        <p:nvPicPr>
          <p:cNvPr id="10" name="Picture 9"/>
          <p:cNvPicPr>
            <a:picLocks noChangeAspect="1"/>
          </p:cNvPicPr>
          <p:nvPr/>
        </p:nvPicPr>
        <p:blipFill>
          <a:blip r:embed="rId4"/>
          <a:stretch>
            <a:fillRect/>
          </a:stretch>
        </p:blipFill>
        <p:spPr>
          <a:xfrm>
            <a:off x="637002" y="3775017"/>
            <a:ext cx="2831614" cy="481626"/>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938751" y="3284320"/>
                <a:ext cx="1495409" cy="461665"/>
              </a:xfrm>
              <a:prstGeom prst="rect">
                <a:avLst/>
              </a:prstGeom>
            </p:spPr>
            <p:txBody>
              <a:bodyPr wrap="none">
                <a:spAutoFit/>
              </a:bodyPr>
              <a:lstStyle/>
              <a:p>
                <a:r>
                  <a:rPr lang="en-US" sz="2400" dirty="0" smtClean="0">
                    <a:solidFill>
                      <a:srgbClr val="0070C0"/>
                    </a:solidFill>
                    <a:latin typeface="Times New Roman" panose="02020603050405020304" pitchFamily="18" charset="0"/>
                    <a:cs typeface="Times New Roman" panose="02020603050405020304" pitchFamily="18" charset="0"/>
                  </a:rPr>
                  <a:t>Without </a:t>
                </a:r>
                <a14:m>
                  <m:oMath xmlns:m="http://schemas.openxmlformats.org/officeDocument/2006/math">
                    <m:r>
                      <a:rPr lang="en-US" sz="2400" i="1" dirty="0">
                        <a:solidFill>
                          <a:srgbClr val="0070C0"/>
                        </a:solidFill>
                        <a:latin typeface="Cambria Math" panose="02040503050406030204" pitchFamily="18" charset="0"/>
                        <a:cs typeface="Times New Roman" panose="02020603050405020304" pitchFamily="18" charset="0"/>
                      </a:rPr>
                      <m:t>𝑋</m:t>
                    </m:r>
                  </m:oMath>
                </a14:m>
                <a:endParaRPr lang="en-US" dirty="0">
                  <a:latin typeface="Times New Roman" panose="02020603050405020304" pitchFamily="18" charset="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938751" y="3284320"/>
                <a:ext cx="1495409" cy="461665"/>
              </a:xfrm>
              <a:prstGeom prst="rect">
                <a:avLst/>
              </a:prstGeom>
              <a:blipFill rotWithShape="0">
                <a:blip r:embed="rId5"/>
                <a:stretch>
                  <a:fillRect l="-6531" t="-10667" b="-30667"/>
                </a:stretch>
              </a:blipFill>
            </p:spPr>
            <p:txBody>
              <a:bodyPr/>
              <a:lstStyle/>
              <a:p>
                <a:r>
                  <a:rPr lang="en-US">
                    <a:noFill/>
                  </a:rPr>
                  <a:t> </a:t>
                </a:r>
              </a:p>
            </p:txBody>
          </p:sp>
        </mc:Fallback>
      </mc:AlternateContent>
      <p:cxnSp>
        <p:nvCxnSpPr>
          <p:cNvPr id="11" name="Straight Arrow Connector 10"/>
          <p:cNvCxnSpPr/>
          <p:nvPr/>
        </p:nvCxnSpPr>
        <p:spPr>
          <a:xfrm>
            <a:off x="4699322" y="2171381"/>
            <a:ext cx="1" cy="416765"/>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9977377" y="4256643"/>
            <a:ext cx="1" cy="416765"/>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p:cNvSpPr/>
              <p:nvPr/>
            </p:nvSpPr>
            <p:spPr>
              <a:xfrm>
                <a:off x="9160224" y="4748626"/>
                <a:ext cx="2168351" cy="523220"/>
              </a:xfrm>
              <a:prstGeom prst="rect">
                <a:avLst/>
              </a:prstGeom>
            </p:spPr>
            <p:txBody>
              <a:bodyPr wrap="none">
                <a:spAutoFit/>
              </a:bodyPr>
              <a:lstStyle/>
              <a:p>
                <a:r>
                  <a:rPr lang="en-US" sz="2800" dirty="0" smtClean="0">
                    <a:solidFill>
                      <a:srgbClr val="0070C0"/>
                    </a:solidFill>
                    <a:latin typeface="Times New Roman" panose="02020603050405020304" pitchFamily="18" charset="0"/>
                    <a:cs typeface="Times New Roman" panose="02020603050405020304" pitchFamily="18" charset="0"/>
                  </a:rPr>
                  <a:t>Understand </a:t>
                </a:r>
                <a14:m>
                  <m:oMath xmlns:m="http://schemas.openxmlformats.org/officeDocument/2006/math">
                    <m:r>
                      <a:rPr lang="en-US" sz="2800" i="1" dirty="0">
                        <a:solidFill>
                          <a:srgbClr val="0070C0"/>
                        </a:solidFill>
                        <a:latin typeface="Cambria Math" panose="02040503050406030204" pitchFamily="18" charset="0"/>
                        <a:cs typeface="Times New Roman" panose="02020603050405020304" pitchFamily="18" charset="0"/>
                      </a:rPr>
                      <m:t>𝑋</m:t>
                    </m:r>
                  </m:oMath>
                </a14:m>
                <a:endParaRPr lang="en-US" sz="2800" dirty="0">
                  <a:latin typeface="Times New Roman" panose="02020603050405020304" pitchFamily="18" charset="0"/>
                  <a:cs typeface="Times New Roman" panose="02020603050405020304" pitchFamily="18" charset="0"/>
                </a:endParaRPr>
              </a:p>
            </p:txBody>
          </p:sp>
        </mc:Choice>
        <mc:Fallback xmlns="">
          <p:sp>
            <p:nvSpPr>
              <p:cNvPr id="16" name="Rectangle 15"/>
              <p:cNvSpPr>
                <a:spLocks noRot="1" noChangeAspect="1" noMove="1" noResize="1" noEditPoints="1" noAdjustHandles="1" noChangeArrowheads="1" noChangeShapeType="1" noTextEdit="1"/>
              </p:cNvSpPr>
              <p:nvPr/>
            </p:nvSpPr>
            <p:spPr>
              <a:xfrm>
                <a:off x="9160224" y="4748626"/>
                <a:ext cx="2168351" cy="523220"/>
              </a:xfrm>
              <a:prstGeom prst="rect">
                <a:avLst/>
              </a:prstGeom>
              <a:blipFill rotWithShape="0">
                <a:blip r:embed="rId6"/>
                <a:stretch>
                  <a:fillRect l="-5915" t="-12791" b="-31395"/>
                </a:stretch>
              </a:blipFill>
            </p:spPr>
            <p:txBody>
              <a:bodyPr/>
              <a:lstStyle/>
              <a:p>
                <a:r>
                  <a:rPr lang="en-US">
                    <a:noFill/>
                  </a:rPr>
                  <a:t> </a:t>
                </a:r>
              </a:p>
            </p:txBody>
          </p:sp>
        </mc:Fallback>
      </mc:AlternateContent>
    </p:spTree>
    <p:extLst>
      <p:ext uri="{BB962C8B-B14F-4D97-AF65-F5344CB8AC3E}">
        <p14:creationId xmlns:p14="http://schemas.microsoft.com/office/powerpoint/2010/main" val="32413122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20100" y="1310346"/>
            <a:ext cx="5702130" cy="4818079"/>
          </a:xfrm>
          <a:prstGeom prst="rect">
            <a:avLst/>
          </a:prstGeom>
        </p:spPr>
      </p:pic>
      <p:pic>
        <p:nvPicPr>
          <p:cNvPr id="3" name="Picture 2"/>
          <p:cNvPicPr>
            <a:picLocks noChangeAspect="1"/>
          </p:cNvPicPr>
          <p:nvPr/>
        </p:nvPicPr>
        <p:blipFill>
          <a:blip r:embed="rId3"/>
          <a:stretch>
            <a:fillRect/>
          </a:stretch>
        </p:blipFill>
        <p:spPr>
          <a:xfrm>
            <a:off x="6018836" y="1310346"/>
            <a:ext cx="6173164" cy="3703899"/>
          </a:xfrm>
          <a:prstGeom prst="rect">
            <a:avLst/>
          </a:prstGeom>
        </p:spPr>
      </p:pic>
    </p:spTree>
    <p:extLst>
      <p:ext uri="{BB962C8B-B14F-4D97-AF65-F5344CB8AC3E}">
        <p14:creationId xmlns:p14="http://schemas.microsoft.com/office/powerpoint/2010/main" val="216426134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18990" y="315055"/>
            <a:ext cx="11344119" cy="6062595"/>
          </a:xfrm>
          <a:prstGeom prst="rect">
            <a:avLst/>
          </a:prstGeom>
        </p:spPr>
      </p:pic>
    </p:spTree>
    <p:extLst>
      <p:ext uri="{BB962C8B-B14F-4D97-AF65-F5344CB8AC3E}">
        <p14:creationId xmlns:p14="http://schemas.microsoft.com/office/powerpoint/2010/main" val="125949380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2347179" y="221561"/>
                <a:ext cx="8857361" cy="584775"/>
              </a:xfrm>
              <a:prstGeom prst="rect">
                <a:avLst/>
              </a:prstGeom>
            </p:spPr>
            <p:txBody>
              <a:bodyPr wrap="none">
                <a:spAutoFit/>
              </a:bodyPr>
              <a:lstStyle/>
              <a:p>
                <a:pPr marL="285750" indent="-285750">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 R Package: </a:t>
                </a:r>
                <a:r>
                  <a:rPr lang="en-US" sz="3200" dirty="0" err="1" smtClean="0">
                    <a:latin typeface="Times New Roman" panose="02020603050405020304" pitchFamily="18" charset="0"/>
                    <a:cs typeface="Times New Roman" panose="02020603050405020304" pitchFamily="18" charset="0"/>
                  </a:rPr>
                  <a:t>cmdscale</a:t>
                </a:r>
                <a:r>
                  <a:rPr lang="en-US" sz="3200" dirty="0" smtClean="0">
                    <a:latin typeface="Times New Roman" panose="02020603050405020304" pitchFamily="18" charset="0"/>
                    <a:cs typeface="Times New Roman" panose="02020603050405020304" pitchFamily="18" charset="0"/>
                  </a:rPr>
                  <a:t>(data, </a:t>
                </a:r>
                <a14:m>
                  <m:oMath xmlns:m="http://schemas.openxmlformats.org/officeDocument/2006/math">
                    <m:r>
                      <a:rPr lang="en-US" sz="3200" i="1" dirty="0" smtClean="0">
                        <a:latin typeface="Cambria Math" panose="02040503050406030204" pitchFamily="18" charset="0"/>
                        <a:cs typeface="Times New Roman" panose="02020603050405020304" pitchFamily="18" charset="0"/>
                      </a:rPr>
                      <m:t>𝑘</m:t>
                    </m:r>
                    <m:r>
                      <a:rPr lang="en-US" sz="3200" i="1" dirty="0" smtClean="0">
                        <a:latin typeface="Cambria Math" panose="02040503050406030204" pitchFamily="18" charset="0"/>
                        <a:cs typeface="Times New Roman" panose="02020603050405020304" pitchFamily="18" charset="0"/>
                      </a:rPr>
                      <m:t>=</m:t>
                    </m:r>
                    <m:r>
                      <a:rPr lang="en-US" sz="3200" i="1" dirty="0" smtClean="0">
                        <a:latin typeface="Cambria Math" panose="02040503050406030204" pitchFamily="18" charset="0"/>
                        <a:cs typeface="Times New Roman" panose="02020603050405020304" pitchFamily="18" charset="0"/>
                      </a:rPr>
                      <m:t>𝑞</m:t>
                    </m:r>
                    <m:r>
                      <a:rPr lang="en-US" sz="3200" i="1" dirty="0" smtClean="0">
                        <a:latin typeface="Cambria Math" panose="02040503050406030204" pitchFamily="18" charset="0"/>
                        <a:cs typeface="Times New Roman" panose="02020603050405020304" pitchFamily="18" charset="0"/>
                      </a:rPr>
                      <m:t>−1</m:t>
                    </m:r>
                  </m:oMath>
                </a14:m>
                <a:r>
                  <a:rPr lang="en-US" sz="3200" dirty="0" smtClean="0">
                    <a:latin typeface="Times New Roman" panose="02020603050405020304" pitchFamily="18" charset="0"/>
                    <a:cs typeface="Times New Roman" panose="02020603050405020304" pitchFamily="18" charset="0"/>
                  </a:rPr>
                  <a:t>,eig=TRUE)</a:t>
                </a:r>
                <a:endParaRPr lang="en-US" sz="3200" b="1"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2347179" y="221561"/>
                <a:ext cx="8857361" cy="584775"/>
              </a:xfrm>
              <a:prstGeom prst="rect">
                <a:avLst/>
              </a:prstGeom>
              <a:blipFill rotWithShape="0">
                <a:blip r:embed="rId2"/>
                <a:stretch>
                  <a:fillRect l="-1583" t="-14583" r="-895" b="-32292"/>
                </a:stretch>
              </a:blipFill>
            </p:spPr>
            <p:txBody>
              <a:bodyPr/>
              <a:lstStyle/>
              <a:p>
                <a:r>
                  <a:rPr lang="en-US">
                    <a:noFill/>
                  </a:rPr>
                  <a:t> </a:t>
                </a:r>
              </a:p>
            </p:txBody>
          </p:sp>
        </mc:Fallback>
      </mc:AlternateContent>
      <p:sp>
        <p:nvSpPr>
          <p:cNvPr id="5" name="Rectangle 1"/>
          <p:cNvSpPr>
            <a:spLocks noChangeArrowheads="1"/>
          </p:cNvSpPr>
          <p:nvPr/>
        </p:nvSpPr>
        <p:spPr bwMode="auto">
          <a:xfrm>
            <a:off x="229890" y="1419711"/>
            <a:ext cx="11695531" cy="28931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smtClean="0">
                <a:ln>
                  <a:noFill/>
                </a:ln>
                <a:solidFill>
                  <a:srgbClr val="0000FF"/>
                </a:solidFill>
                <a:effectLst/>
                <a:latin typeface="Lucida Console" panose="020B0609040504020204" pitchFamily="49" charset="0"/>
              </a:rPr>
              <a:t>library("MVA")</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smtClean="0">
                <a:ln>
                  <a:noFill/>
                </a:ln>
                <a:solidFill>
                  <a:srgbClr val="0000FF"/>
                </a:solidFill>
                <a:effectLst/>
                <a:latin typeface="Lucida Console" panose="020B0609040504020204" pitchFamily="49" charset="0"/>
              </a:rPr>
              <a:t>library("scatterplot3d") </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err="1" smtClean="0">
                <a:ln>
                  <a:noFill/>
                </a:ln>
                <a:solidFill>
                  <a:srgbClr val="0000FF"/>
                </a:solidFill>
                <a:effectLst/>
                <a:latin typeface="Lucida Console" panose="020B0609040504020204" pitchFamily="49" charset="0"/>
              </a:rPr>
              <a:t>airdist</a:t>
            </a:r>
            <a:r>
              <a:rPr kumimoji="0" lang="en-US" altLang="en-US" sz="2400" b="0" i="0" u="none" strike="noStrike" cap="none" normalizeH="0" baseline="0" dirty="0" smtClean="0">
                <a:ln>
                  <a:noFill/>
                </a:ln>
                <a:solidFill>
                  <a:srgbClr val="0000FF"/>
                </a:solidFill>
                <a:effectLst/>
                <a:latin typeface="Lucida Console" panose="020B0609040504020204" pitchFamily="49" charset="0"/>
              </a:rPr>
              <a:t>&lt;-read.csv( "D:/STAT 4400/Data/</a:t>
            </a:r>
            <a:r>
              <a:rPr kumimoji="0" lang="en-US" altLang="en-US" sz="2400" b="0" i="0" u="none" strike="noStrike" cap="none" normalizeH="0" baseline="0" dirty="0" err="1" smtClean="0">
                <a:ln>
                  <a:noFill/>
                </a:ln>
                <a:solidFill>
                  <a:srgbClr val="0000FF"/>
                </a:solidFill>
                <a:effectLst/>
                <a:latin typeface="Lucida Console" panose="020B0609040504020204" pitchFamily="49" charset="0"/>
              </a:rPr>
              <a:t>airline.csv",header</a:t>
            </a:r>
            <a:r>
              <a:rPr kumimoji="0" lang="en-US" altLang="en-US" sz="2400" b="0" i="0" u="none" strike="noStrike" cap="none" normalizeH="0" baseline="0" dirty="0" smtClean="0">
                <a:ln>
                  <a:noFill/>
                </a:ln>
                <a:solidFill>
                  <a:srgbClr val="0000FF"/>
                </a:solidFill>
                <a:effectLst/>
                <a:latin typeface="Lucida Console" panose="020B0609040504020204" pitchFamily="49" charset="0"/>
              </a:rPr>
              <a:t>=FALSE)</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err="1" smtClean="0">
                <a:ln>
                  <a:noFill/>
                </a:ln>
                <a:solidFill>
                  <a:srgbClr val="0000FF"/>
                </a:solidFill>
                <a:effectLst/>
                <a:latin typeface="Lucida Console" panose="020B0609040504020204" pitchFamily="49" charset="0"/>
              </a:rPr>
              <a:t>airline_mds</a:t>
            </a:r>
            <a:r>
              <a:rPr kumimoji="0" lang="en-US" altLang="en-US" sz="2400" b="0" i="0" u="none" strike="noStrike" cap="none" normalizeH="0" baseline="0" dirty="0" smtClean="0">
                <a:ln>
                  <a:noFill/>
                </a:ln>
                <a:solidFill>
                  <a:srgbClr val="0000FF"/>
                </a:solidFill>
                <a:effectLst/>
                <a:latin typeface="Lucida Console" panose="020B0609040504020204" pitchFamily="49" charset="0"/>
              </a:rPr>
              <a:t>&lt;-</a:t>
            </a:r>
            <a:r>
              <a:rPr kumimoji="0" lang="en-US" altLang="en-US" sz="2400" b="0" i="0" u="none" strike="noStrike" cap="none" normalizeH="0" baseline="0" dirty="0" err="1" smtClean="0">
                <a:ln>
                  <a:noFill/>
                </a:ln>
                <a:solidFill>
                  <a:srgbClr val="0000FF"/>
                </a:solidFill>
                <a:effectLst/>
                <a:latin typeface="Lucida Console" panose="020B0609040504020204" pitchFamily="49" charset="0"/>
              </a:rPr>
              <a:t>cmdscale</a:t>
            </a:r>
            <a:r>
              <a:rPr kumimoji="0" lang="en-US" altLang="en-US" sz="2400" b="0" i="0" u="none" strike="noStrike" cap="none" normalizeH="0" baseline="0" dirty="0" smtClean="0">
                <a:ln>
                  <a:noFill/>
                </a:ln>
                <a:solidFill>
                  <a:srgbClr val="0000FF"/>
                </a:solidFill>
                <a:effectLst/>
                <a:latin typeface="Lucida Console" panose="020B0609040504020204" pitchFamily="49" charset="0"/>
              </a:rPr>
              <a:t>(</a:t>
            </a:r>
            <a:r>
              <a:rPr kumimoji="0" lang="en-US" altLang="en-US" sz="2400" b="0" i="0" u="none" strike="noStrike" cap="none" normalizeH="0" baseline="0" dirty="0" err="1" smtClean="0">
                <a:ln>
                  <a:noFill/>
                </a:ln>
                <a:solidFill>
                  <a:srgbClr val="0000FF"/>
                </a:solidFill>
                <a:effectLst/>
                <a:latin typeface="Lucida Console" panose="020B0609040504020204" pitchFamily="49" charset="0"/>
              </a:rPr>
              <a:t>airdist,k</a:t>
            </a:r>
            <a:r>
              <a:rPr kumimoji="0" lang="en-US" altLang="en-US" sz="2400" b="0" i="0" u="none" strike="noStrike" cap="none" normalizeH="0" baseline="0" dirty="0" smtClean="0">
                <a:ln>
                  <a:noFill/>
                </a:ln>
                <a:solidFill>
                  <a:srgbClr val="0000FF"/>
                </a:solidFill>
                <a:effectLst/>
                <a:latin typeface="Lucida Console" panose="020B0609040504020204" pitchFamily="49" charset="0"/>
              </a:rPr>
              <a:t>=9,eig=TRUE) </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err="1" smtClean="0">
                <a:ln>
                  <a:noFill/>
                </a:ln>
                <a:solidFill>
                  <a:srgbClr val="0000FF"/>
                </a:solidFill>
                <a:effectLst/>
                <a:latin typeface="Lucida Console" panose="020B0609040504020204" pitchFamily="49" charset="0"/>
              </a:rPr>
              <a:t>airline_mds$points</a:t>
            </a:r>
            <a:r>
              <a:rPr kumimoji="0" lang="en-US" altLang="en-US" sz="2400" b="0" i="0" u="none" strike="noStrike" cap="none" normalizeH="0" baseline="0" dirty="0" smtClean="0">
                <a:ln>
                  <a:noFill/>
                </a:ln>
                <a:solidFill>
                  <a:srgbClr val="0000FF"/>
                </a:solidFill>
                <a:effectLst/>
                <a:latin typeface="Lucida Console" panose="020B0609040504020204" pitchFamily="49" charset="0"/>
              </a:rPr>
              <a:t> </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smtClean="0">
                <a:ln>
                  <a:noFill/>
                </a:ln>
                <a:solidFill>
                  <a:srgbClr val="0000FF"/>
                </a:solidFill>
                <a:effectLst/>
                <a:latin typeface="Lucida Console" panose="020B0609040504020204" pitchFamily="49" charset="0"/>
              </a:rPr>
              <a:t>(lam&lt;-</a:t>
            </a:r>
            <a:r>
              <a:rPr kumimoji="0" lang="en-US" altLang="en-US" sz="2400" b="0" i="0" u="none" strike="noStrike" cap="none" normalizeH="0" baseline="0" dirty="0" err="1" smtClean="0">
                <a:ln>
                  <a:noFill/>
                </a:ln>
                <a:solidFill>
                  <a:srgbClr val="0000FF"/>
                </a:solidFill>
                <a:effectLst/>
                <a:latin typeface="Lucida Console" panose="020B0609040504020204" pitchFamily="49" charset="0"/>
              </a:rPr>
              <a:t>airline_mds$eig</a:t>
            </a:r>
            <a:r>
              <a:rPr kumimoji="0" lang="en-US" altLang="en-US" sz="2400" b="0" i="0" u="none" strike="noStrike" cap="none" normalizeH="0" baseline="0" dirty="0" smtClean="0">
                <a:ln>
                  <a:noFill/>
                </a:ln>
                <a:solidFill>
                  <a:srgbClr val="0000FF"/>
                </a:solidFill>
                <a:effectLst/>
                <a:latin typeface="Lucida Console" panose="020B0609040504020204" pitchFamily="49" charset="0"/>
              </a:rPr>
              <a:t>) </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000" b="0" i="0" u="none" strike="noStrike" cap="none" normalizeH="0" baseline="0" dirty="0" smtClean="0">
              <a:ln>
                <a:noFill/>
              </a:ln>
              <a:solidFill>
                <a:srgbClr val="0000FF"/>
              </a:solidFill>
              <a:effectLst/>
              <a:latin typeface="Lucida Console" panose="020B0609040504020204" pitchFamily="49" charset="0"/>
            </a:endParaRPr>
          </a:p>
        </p:txBody>
      </p:sp>
    </p:spTree>
    <p:extLst>
      <p:ext uri="{BB962C8B-B14F-4D97-AF65-F5344CB8AC3E}">
        <p14:creationId xmlns:p14="http://schemas.microsoft.com/office/powerpoint/2010/main" val="320988324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8935656" cy="6555641"/>
          </a:xfrm>
          <a:prstGeom prst="rect">
            <a:avLst/>
          </a:prstGeom>
        </p:spPr>
        <p:txBody>
          <a:bodyPr wrap="square">
            <a:spAutoFit/>
          </a:bodyPr>
          <a:lstStyle/>
          <a:p>
            <a:pPr algn="ctr">
              <a:lnSpc>
                <a:spcPct val="150000"/>
              </a:lnSpc>
            </a:pPr>
            <a:r>
              <a:rPr lang="en-US" sz="2800" dirty="0" smtClean="0">
                <a:latin typeface="Times New Roman" panose="02020603050405020304" pitchFamily="18" charset="0"/>
                <a:cs typeface="Times New Roman" panose="02020603050405020304" pitchFamily="18" charset="0"/>
              </a:rPr>
              <a:t>Interpreting </a:t>
            </a:r>
            <a:r>
              <a:rPr lang="en-US" sz="2800" dirty="0">
                <a:latin typeface="Times New Roman" panose="02020603050405020304" pitchFamily="18" charset="0"/>
                <a:cs typeface="Times New Roman" panose="02020603050405020304" pitchFamily="18" charset="0"/>
              </a:rPr>
              <a:t>MDS </a:t>
            </a:r>
            <a:r>
              <a:rPr lang="en-US" sz="2800" dirty="0" smtClean="0">
                <a:latin typeface="Times New Roman" panose="02020603050405020304" pitchFamily="18" charset="0"/>
                <a:cs typeface="Times New Roman" panose="02020603050405020304" pitchFamily="18" charset="0"/>
              </a:rPr>
              <a:t>Solutions</a:t>
            </a:r>
          </a:p>
          <a:p>
            <a:pPr marL="514350" indent="-514350">
              <a:lnSpc>
                <a:spcPct val="150000"/>
              </a:lnSpc>
              <a:buAutoNum type="arabicPeriod"/>
            </a:pPr>
            <a:r>
              <a:rPr lang="en-US" sz="2800" dirty="0" smtClean="0">
                <a:solidFill>
                  <a:srgbClr val="0070C0"/>
                </a:solidFill>
                <a:latin typeface="Times New Roman" panose="02020603050405020304" pitchFamily="18" charset="0"/>
                <a:cs typeface="Times New Roman" panose="02020603050405020304" pitchFamily="18" charset="0"/>
              </a:rPr>
              <a:t>The </a:t>
            </a:r>
            <a:r>
              <a:rPr lang="en-US" sz="2800" dirty="0">
                <a:solidFill>
                  <a:srgbClr val="0070C0"/>
                </a:solidFill>
                <a:latin typeface="Times New Roman" panose="02020603050405020304" pitchFamily="18" charset="0"/>
                <a:cs typeface="Times New Roman" panose="02020603050405020304" pitchFamily="18" charset="0"/>
              </a:rPr>
              <a:t>configuration can be </a:t>
            </a:r>
            <a:r>
              <a:rPr lang="en-US" sz="2800" b="1" dirty="0">
                <a:solidFill>
                  <a:srgbClr val="0070C0"/>
                </a:solidFill>
                <a:latin typeface="Times New Roman" panose="02020603050405020304" pitchFamily="18" charset="0"/>
                <a:cs typeface="Times New Roman" panose="02020603050405020304" pitchFamily="18" charset="0"/>
              </a:rPr>
              <a:t>reflected </a:t>
            </a:r>
            <a:r>
              <a:rPr lang="en-US" sz="2800" dirty="0">
                <a:latin typeface="Times New Roman" panose="02020603050405020304" pitchFamily="18" charset="0"/>
                <a:cs typeface="Times New Roman" panose="02020603050405020304" pitchFamily="18" charset="0"/>
              </a:rPr>
              <a:t>without changing the inter-point distances </a:t>
            </a:r>
            <a:endParaRPr lang="en-US" sz="2800" dirty="0" smtClean="0">
              <a:latin typeface="Times New Roman" panose="02020603050405020304" pitchFamily="18" charset="0"/>
              <a:cs typeface="Times New Roman" panose="02020603050405020304" pitchFamily="18" charset="0"/>
            </a:endParaRPr>
          </a:p>
          <a:p>
            <a:pPr marL="514350" indent="-514350">
              <a:lnSpc>
                <a:spcPct val="150000"/>
              </a:lnSpc>
              <a:buAutoNum type="arabicPeriod"/>
            </a:pPr>
            <a:r>
              <a:rPr lang="en-US" sz="2800" dirty="0" smtClean="0">
                <a:latin typeface="Times New Roman" panose="02020603050405020304" pitchFamily="18" charset="0"/>
                <a:cs typeface="Times New Roman" panose="02020603050405020304" pitchFamily="18" charset="0"/>
              </a:rPr>
              <a:t>The </a:t>
            </a:r>
            <a:r>
              <a:rPr lang="en-US" sz="2800" dirty="0">
                <a:latin typeface="Times New Roman" panose="02020603050405020304" pitchFamily="18" charset="0"/>
                <a:cs typeface="Times New Roman" panose="02020603050405020304" pitchFamily="18" charset="0"/>
              </a:rPr>
              <a:t>inter-point distances are not affected if we </a:t>
            </a:r>
            <a:r>
              <a:rPr lang="en-US" sz="2800" b="1" dirty="0">
                <a:solidFill>
                  <a:srgbClr val="0070C0"/>
                </a:solidFill>
                <a:latin typeface="Times New Roman" panose="02020603050405020304" pitchFamily="18" charset="0"/>
                <a:cs typeface="Times New Roman" panose="02020603050405020304" pitchFamily="18" charset="0"/>
              </a:rPr>
              <a:t>change the origin</a:t>
            </a:r>
            <a:r>
              <a:rPr lang="en-US" sz="2800" b="1"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by adding or subtracting a constant from the row or the column coordinates </a:t>
            </a:r>
            <a:endParaRPr lang="en-US" sz="2800" dirty="0" smtClean="0">
              <a:latin typeface="Times New Roman" panose="02020603050405020304" pitchFamily="18" charset="0"/>
              <a:cs typeface="Times New Roman" panose="02020603050405020304" pitchFamily="18" charset="0"/>
            </a:endParaRPr>
          </a:p>
          <a:p>
            <a:pPr marL="514350" indent="-514350">
              <a:lnSpc>
                <a:spcPct val="150000"/>
              </a:lnSpc>
              <a:buFontTx/>
              <a:buAutoNum type="arabicPeriod"/>
            </a:pPr>
            <a:r>
              <a:rPr lang="en-US" sz="2800" dirty="0" smtClean="0">
                <a:latin typeface="Times New Roman" panose="02020603050405020304" pitchFamily="18" charset="0"/>
                <a:cs typeface="Times New Roman" panose="02020603050405020304" pitchFamily="18" charset="0"/>
              </a:rPr>
              <a:t>The </a:t>
            </a:r>
            <a:r>
              <a:rPr lang="en-US" sz="2800" dirty="0">
                <a:latin typeface="Times New Roman" panose="02020603050405020304" pitchFamily="18" charset="0"/>
                <a:cs typeface="Times New Roman" panose="02020603050405020304" pitchFamily="18" charset="0"/>
              </a:rPr>
              <a:t>set of points can be </a:t>
            </a:r>
            <a:r>
              <a:rPr lang="en-US" sz="2800" b="1" dirty="0">
                <a:solidFill>
                  <a:srgbClr val="0070C0"/>
                </a:solidFill>
                <a:latin typeface="Times New Roman" panose="02020603050405020304" pitchFamily="18" charset="0"/>
                <a:cs typeface="Times New Roman" panose="02020603050405020304" pitchFamily="18" charset="0"/>
              </a:rPr>
              <a:t>rotated</a:t>
            </a:r>
            <a:r>
              <a:rPr lang="en-US" sz="2800" dirty="0">
                <a:latin typeface="Times New Roman" panose="02020603050405020304" pitchFamily="18" charset="0"/>
                <a:cs typeface="Times New Roman" panose="02020603050405020304" pitchFamily="18" charset="0"/>
              </a:rPr>
              <a:t> without affecting the inter-point distances. This comes to the same thing as rotating the axes.</a:t>
            </a:r>
          </a:p>
          <a:p>
            <a:pPr marL="514350" indent="-514350">
              <a:lnSpc>
                <a:spcPct val="150000"/>
              </a:lnSpc>
              <a:buAutoNum type="arabicPeriod"/>
            </a:pPr>
            <a:endParaRPr lang="en-US" sz="2800" dirty="0" smtClean="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9198859" y="279058"/>
            <a:ext cx="2657475" cy="2943225"/>
          </a:xfrm>
          <a:prstGeom prst="rect">
            <a:avLst/>
          </a:prstGeom>
        </p:spPr>
      </p:pic>
      <p:pic>
        <p:nvPicPr>
          <p:cNvPr id="5" name="Picture 4"/>
          <p:cNvPicPr>
            <a:picLocks noChangeAspect="1"/>
          </p:cNvPicPr>
          <p:nvPr/>
        </p:nvPicPr>
        <p:blipFill>
          <a:blip r:embed="rId3"/>
          <a:stretch>
            <a:fillRect/>
          </a:stretch>
        </p:blipFill>
        <p:spPr>
          <a:xfrm>
            <a:off x="4697513" y="5220968"/>
            <a:ext cx="4944198" cy="1479838"/>
          </a:xfrm>
          <a:prstGeom prst="rect">
            <a:avLst/>
          </a:prstGeom>
        </p:spPr>
      </p:pic>
    </p:spTree>
    <p:extLst>
      <p:ext uri="{BB962C8B-B14F-4D97-AF65-F5344CB8AC3E}">
        <p14:creationId xmlns:p14="http://schemas.microsoft.com/office/powerpoint/2010/main" val="408288251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2031325"/>
          </a:xfrm>
          <a:prstGeom prst="rect">
            <a:avLst/>
          </a:prstGeom>
        </p:spPr>
        <p:txBody>
          <a:bodyPr wrap="square">
            <a:spAutoFit/>
          </a:bodyPr>
          <a:lstStyle/>
          <a:p>
            <a:pPr algn="ctr">
              <a:lnSpc>
                <a:spcPct val="150000"/>
              </a:lnSpc>
            </a:pPr>
            <a:r>
              <a:rPr lang="en-US" sz="2800" dirty="0" smtClean="0">
                <a:latin typeface="Times New Roman" panose="02020603050405020304" pitchFamily="18" charset="0"/>
                <a:cs typeface="Times New Roman" panose="02020603050405020304" pitchFamily="18" charset="0"/>
              </a:rPr>
              <a:t>Interpreting </a:t>
            </a:r>
            <a:r>
              <a:rPr lang="en-US" sz="2800" dirty="0">
                <a:latin typeface="Times New Roman" panose="02020603050405020304" pitchFamily="18" charset="0"/>
                <a:cs typeface="Times New Roman" panose="02020603050405020304" pitchFamily="18" charset="0"/>
              </a:rPr>
              <a:t>MDS </a:t>
            </a:r>
            <a:r>
              <a:rPr lang="en-US" sz="2800" dirty="0" smtClean="0">
                <a:latin typeface="Times New Roman" panose="02020603050405020304" pitchFamily="18" charset="0"/>
                <a:cs typeface="Times New Roman" panose="02020603050405020304" pitchFamily="18" charset="0"/>
              </a:rPr>
              <a:t>Solutions</a:t>
            </a:r>
          </a:p>
          <a:p>
            <a:pPr>
              <a:lnSpc>
                <a:spcPct val="150000"/>
              </a:lnSpc>
            </a:pPr>
            <a:r>
              <a:rPr lang="en-US" sz="2800" dirty="0" smtClean="0">
                <a:latin typeface="Times New Roman" panose="02020603050405020304" pitchFamily="18" charset="0"/>
                <a:cs typeface="Times New Roman" panose="02020603050405020304" pitchFamily="18" charset="0"/>
              </a:rPr>
              <a:t>4. The</a:t>
            </a:r>
            <a:r>
              <a:rPr lang="en-US" sz="2800" b="1" dirty="0" smtClean="0">
                <a:solidFill>
                  <a:srgbClr val="0070C0"/>
                </a:solidFill>
                <a:latin typeface="Times New Roman" panose="02020603050405020304" pitchFamily="18" charset="0"/>
                <a:cs typeface="Times New Roman" panose="02020603050405020304" pitchFamily="18" charset="0"/>
              </a:rPr>
              <a:t> PCs </a:t>
            </a:r>
            <a:r>
              <a:rPr lang="en-US" sz="2800" dirty="0" smtClean="0">
                <a:latin typeface="Times New Roman" panose="02020603050405020304" pitchFamily="18" charset="0"/>
                <a:cs typeface="Times New Roman" panose="02020603050405020304" pitchFamily="18" charset="0"/>
              </a:rPr>
              <a:t>extracted from covariance matrix S equal </a:t>
            </a:r>
            <a:r>
              <a:rPr lang="en-US" sz="2800" b="1" dirty="0" smtClean="0">
                <a:solidFill>
                  <a:srgbClr val="0070C0"/>
                </a:solidFill>
                <a:latin typeface="Times New Roman" panose="02020603050405020304" pitchFamily="18" charset="0"/>
                <a:cs typeface="Times New Roman" panose="02020603050405020304" pitchFamily="18" charset="0"/>
              </a:rPr>
              <a:t>the coordinates of the MDS </a:t>
            </a:r>
            <a:r>
              <a:rPr lang="en-US" sz="2800" dirty="0" smtClean="0">
                <a:latin typeface="Times New Roman" panose="02020603050405020304" pitchFamily="18" charset="0"/>
                <a:cs typeface="Times New Roman" panose="02020603050405020304" pitchFamily="18" charset="0"/>
              </a:rPr>
              <a:t>solution if D is Euclidean Distance.</a:t>
            </a:r>
            <a:endParaRPr lang="en-US" sz="2800" dirty="0">
              <a:latin typeface="Times New Roman" panose="02020603050405020304" pitchFamily="18" charset="0"/>
              <a:cs typeface="Times New Roman" panose="02020603050405020304" pitchFamily="18" charset="0"/>
            </a:endParaRPr>
          </a:p>
        </p:txBody>
      </p:sp>
      <p:grpSp>
        <p:nvGrpSpPr>
          <p:cNvPr id="20" name="Group 19"/>
          <p:cNvGrpSpPr/>
          <p:nvPr/>
        </p:nvGrpSpPr>
        <p:grpSpPr>
          <a:xfrm>
            <a:off x="447555" y="2419110"/>
            <a:ext cx="4822784" cy="3597024"/>
            <a:chOff x="2901388" y="2233915"/>
            <a:chExt cx="4822784" cy="3597024"/>
          </a:xfrm>
        </p:grpSpPr>
        <p:sp>
          <p:nvSpPr>
            <p:cNvPr id="3" name="TextBox 2"/>
            <p:cNvSpPr txBox="1"/>
            <p:nvPr/>
          </p:nvSpPr>
          <p:spPr>
            <a:xfrm>
              <a:off x="4498694" y="2233915"/>
              <a:ext cx="1597306" cy="461665"/>
            </a:xfrm>
            <a:prstGeom prst="rect">
              <a:avLst/>
            </a:prstGeom>
            <a:noFill/>
            <a:ln w="19050">
              <a:solidFill>
                <a:schemeClr val="accent1"/>
              </a:solidFill>
            </a:ln>
          </p:spPr>
          <p:txBody>
            <a:bodyPr wrap="square" rtlCol="0">
              <a:spAutoFit/>
            </a:bodyPr>
            <a:lstStyle>
              <a:defPPr>
                <a:defRPr lang="en-US"/>
              </a:defPPr>
              <a:lvl1pPr algn="ctr">
                <a:defRPr sz="2400" b="1" i="1">
                  <a:solidFill>
                    <a:prstClr val="black"/>
                  </a:solidFill>
                  <a:latin typeface="Cambria Math" panose="02040503050406030204" pitchFamily="18" charset="0"/>
                  <a:cs typeface="Times New Roman" panose="02020603050405020304" pitchFamily="18" charset="0"/>
                </a:defRPr>
              </a:lvl1pPr>
            </a:lstStyle>
            <a:p>
              <a:r>
                <a:rPr lang="en-US" dirty="0"/>
                <a:t>X</a:t>
              </a:r>
            </a:p>
          </p:txBody>
        </p:sp>
        <p:sp>
          <p:nvSpPr>
            <p:cNvPr id="5" name="TextBox 4"/>
            <p:cNvSpPr txBox="1"/>
            <p:nvPr/>
          </p:nvSpPr>
          <p:spPr>
            <a:xfrm>
              <a:off x="2901388" y="3224797"/>
              <a:ext cx="1597306" cy="461665"/>
            </a:xfrm>
            <a:prstGeom prst="rect">
              <a:avLst/>
            </a:prstGeom>
            <a:noFill/>
            <a:ln w="19050">
              <a:solidFill>
                <a:schemeClr val="accent1"/>
              </a:solidFill>
            </a:ln>
          </p:spPr>
          <p:txBody>
            <a:bodyPr wrap="square" rtlCol="0">
              <a:spAutoFit/>
            </a:bodyPr>
            <a:lstStyle>
              <a:defPPr>
                <a:defRPr lang="en-US"/>
              </a:defPPr>
              <a:lvl1pPr algn="ctr">
                <a:defRPr sz="2400" b="1" i="1">
                  <a:solidFill>
                    <a:prstClr val="black"/>
                  </a:solidFill>
                  <a:latin typeface="Cambria Math" panose="02040503050406030204" pitchFamily="18" charset="0"/>
                  <a:cs typeface="Times New Roman" panose="02020603050405020304" pitchFamily="18" charset="0"/>
                </a:defRPr>
              </a:lvl1pPr>
            </a:lstStyle>
            <a:p>
              <a:r>
                <a:rPr lang="en-US" dirty="0"/>
                <a:t>S</a:t>
              </a:r>
            </a:p>
          </p:txBody>
        </p:sp>
        <p:sp>
          <p:nvSpPr>
            <p:cNvPr id="6" name="TextBox 5"/>
            <p:cNvSpPr txBox="1"/>
            <p:nvPr/>
          </p:nvSpPr>
          <p:spPr>
            <a:xfrm>
              <a:off x="6080568" y="3199071"/>
              <a:ext cx="1597306" cy="461665"/>
            </a:xfrm>
            <a:prstGeom prst="rect">
              <a:avLst/>
            </a:prstGeom>
            <a:noFill/>
            <a:ln w="19050">
              <a:solidFill>
                <a:schemeClr val="accent1"/>
              </a:solidFill>
            </a:ln>
          </p:spPr>
          <p:txBody>
            <a:bodyPr wrap="square" rtlCol="0">
              <a:spAutoFit/>
            </a:bodyPr>
            <a:lstStyle>
              <a:defPPr>
                <a:defRPr lang="en-US"/>
              </a:defPPr>
              <a:lvl1pPr algn="ctr">
                <a:defRPr sz="2400" b="1" i="1">
                  <a:solidFill>
                    <a:prstClr val="black"/>
                  </a:solidFill>
                  <a:latin typeface="Cambria Math" panose="02040503050406030204" pitchFamily="18" charset="0"/>
                  <a:cs typeface="Times New Roman" panose="02020603050405020304" pitchFamily="18" charset="0"/>
                </a:defRPr>
              </a:lvl1pPr>
            </a:lstStyle>
            <a:p>
              <a:r>
                <a:rPr lang="en-US" dirty="0"/>
                <a:t>D</a:t>
              </a:r>
            </a:p>
          </p:txBody>
        </p:sp>
        <mc:AlternateContent xmlns:mc="http://schemas.openxmlformats.org/markup-compatibility/2006" xmlns:a14="http://schemas.microsoft.com/office/drawing/2010/main">
          <mc:Choice Requires="a14">
            <p:sp>
              <p:nvSpPr>
                <p:cNvPr id="7" name="TextBox 6"/>
                <p:cNvSpPr txBox="1"/>
                <p:nvPr/>
              </p:nvSpPr>
              <p:spPr>
                <a:xfrm>
                  <a:off x="6126866" y="4201528"/>
                  <a:ext cx="1597306" cy="461665"/>
                </a:xfrm>
                <a:prstGeom prst="rect">
                  <a:avLst/>
                </a:prstGeom>
                <a:noFill/>
                <a:ln w="19050">
                  <a:solidFill>
                    <a:schemeClr val="accent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400" b="1" i="1" dirty="0" smtClean="0">
                            <a:solidFill>
                              <a:prstClr val="black"/>
                            </a:solidFill>
                            <a:latin typeface="Cambria Math" panose="02040503050406030204" pitchFamily="18" charset="0"/>
                            <a:cs typeface="Times New Roman" panose="02020603050405020304" pitchFamily="18" charset="0"/>
                          </a:rPr>
                          <m:t>𝑩</m:t>
                        </m:r>
                      </m:oMath>
                    </m:oMathPara>
                  </a14:m>
                  <a:endParaRPr lang="en-US" sz="2400" b="1" dirty="0"/>
                </a:p>
              </p:txBody>
            </p:sp>
          </mc:Choice>
          <mc:Fallback xmlns="">
            <p:sp>
              <p:nvSpPr>
                <p:cNvPr id="7" name="TextBox 6"/>
                <p:cNvSpPr txBox="1">
                  <a:spLocks noRot="1" noChangeAspect="1" noMove="1" noResize="1" noEditPoints="1" noAdjustHandles="1" noChangeArrowheads="1" noChangeShapeType="1" noTextEdit="1"/>
                </p:cNvSpPr>
                <p:nvPr/>
              </p:nvSpPr>
              <p:spPr>
                <a:xfrm>
                  <a:off x="6126866" y="4201528"/>
                  <a:ext cx="1597306" cy="461665"/>
                </a:xfrm>
                <a:prstGeom prst="rect">
                  <a:avLst/>
                </a:prstGeom>
                <a:blipFill rotWithShape="0">
                  <a:blip r:embed="rId2"/>
                  <a:stretch>
                    <a:fillRect/>
                  </a:stretch>
                </a:blipFill>
                <a:ln w="19050">
                  <a:solidFill>
                    <a:schemeClr val="accent1"/>
                  </a:solidFill>
                </a:ln>
              </p:spPr>
              <p:txBody>
                <a:bodyPr/>
                <a:lstStyle/>
                <a:p>
                  <a:r>
                    <a:rPr lang="en-US">
                      <a:noFill/>
                    </a:rPr>
                    <a:t> </a:t>
                  </a:r>
                </a:p>
              </p:txBody>
            </p:sp>
          </mc:Fallback>
        </mc:AlternateContent>
        <p:sp>
          <p:nvSpPr>
            <p:cNvPr id="8" name="TextBox 7"/>
            <p:cNvSpPr txBox="1"/>
            <p:nvPr/>
          </p:nvSpPr>
          <p:spPr>
            <a:xfrm>
              <a:off x="2901388" y="4244905"/>
              <a:ext cx="1597306" cy="461665"/>
            </a:xfrm>
            <a:prstGeom prst="rect">
              <a:avLst/>
            </a:prstGeom>
            <a:noFill/>
            <a:ln w="19050">
              <a:solidFill>
                <a:schemeClr val="accent1"/>
              </a:solidFill>
            </a:ln>
          </p:spPr>
          <p:txBody>
            <a:bodyPr wrap="square" rtlCol="0">
              <a:spAutoFit/>
            </a:bodyPr>
            <a:lstStyle>
              <a:defPPr>
                <a:defRPr lang="en-US"/>
              </a:defPPr>
              <a:lvl1pPr algn="ctr">
                <a:defRPr sz="2400" b="1" i="1">
                  <a:solidFill>
                    <a:prstClr val="black"/>
                  </a:solidFill>
                  <a:latin typeface="Cambria Math" panose="02040503050406030204" pitchFamily="18" charset="0"/>
                  <a:cs typeface="Times New Roman" panose="02020603050405020304" pitchFamily="18" charset="0"/>
                </a:defRPr>
              </a:lvl1pPr>
            </a:lstStyle>
            <a:p>
              <a:r>
                <a:rPr lang="en-US" i="0" dirty="0"/>
                <a:t>PCs</a:t>
              </a:r>
            </a:p>
          </p:txBody>
        </p:sp>
        <p:cxnSp>
          <p:nvCxnSpPr>
            <p:cNvPr id="10" name="Straight Arrow Connector 9"/>
            <p:cNvCxnSpPr/>
            <p:nvPr/>
          </p:nvCxnSpPr>
          <p:spPr>
            <a:xfrm flipH="1">
              <a:off x="4178461" y="2695580"/>
              <a:ext cx="219919" cy="383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178460" y="3787099"/>
              <a:ext cx="219919" cy="383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6285053" y="2621060"/>
              <a:ext cx="324091" cy="361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447098" y="3696083"/>
              <a:ext cx="324091" cy="361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6096000" y="5282519"/>
                  <a:ext cx="1597306" cy="548420"/>
                </a:xfrm>
                <a:prstGeom prst="rect">
                  <a:avLst/>
                </a:prstGeom>
                <a:noFill/>
                <a:ln w="19050">
                  <a:solidFill>
                    <a:schemeClr val="accent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b="1" i="1" dirty="0">
                                <a:solidFill>
                                  <a:prstClr val="black"/>
                                </a:solidFill>
                                <a:latin typeface="Cambria Math" panose="02040503050406030204" pitchFamily="18" charset="0"/>
                                <a:cs typeface="Times New Roman" panose="02020603050405020304" pitchFamily="18" charset="0"/>
                              </a:rPr>
                            </m:ctrlPr>
                          </m:sSubPr>
                          <m:e>
                            <m:r>
                              <a:rPr lang="en-US" sz="2400" b="1" i="1" dirty="0">
                                <a:solidFill>
                                  <a:prstClr val="black"/>
                                </a:solidFill>
                                <a:latin typeface="Cambria Math" panose="02040503050406030204" pitchFamily="18" charset="0"/>
                                <a:cs typeface="Times New Roman" panose="02020603050405020304" pitchFamily="18" charset="0"/>
                              </a:rPr>
                              <m:t>𝑽</m:t>
                            </m:r>
                          </m:e>
                          <m:sub>
                            <m:r>
                              <a:rPr lang="en-US" sz="2400" b="1" i="1" dirty="0">
                                <a:solidFill>
                                  <a:prstClr val="black"/>
                                </a:solidFill>
                                <a:latin typeface="Cambria Math" panose="02040503050406030204" pitchFamily="18" charset="0"/>
                                <a:cs typeface="Times New Roman" panose="02020603050405020304" pitchFamily="18" charset="0"/>
                              </a:rPr>
                              <m:t>𝟏</m:t>
                            </m:r>
                          </m:sub>
                        </m:sSub>
                        <m:sSubSup>
                          <m:sSubSupPr>
                            <m:ctrlPr>
                              <a:rPr lang="en-US" sz="2400" b="1" i="1" dirty="0">
                                <a:solidFill>
                                  <a:prstClr val="black"/>
                                </a:solidFill>
                                <a:latin typeface="Cambria Math" panose="02040503050406030204" pitchFamily="18" charset="0"/>
                                <a:cs typeface="Times New Roman" panose="02020603050405020304" pitchFamily="18" charset="0"/>
                              </a:rPr>
                            </m:ctrlPr>
                          </m:sSubSupPr>
                          <m:e>
                            <m:r>
                              <a:rPr lang="en-US" sz="2400" b="1" i="1" dirty="0">
                                <a:solidFill>
                                  <a:prstClr val="black"/>
                                </a:solidFill>
                                <a:latin typeface="Cambria Math" panose="02040503050406030204" pitchFamily="18" charset="0"/>
                                <a:cs typeface="Times New Roman" panose="02020603050405020304" pitchFamily="18" charset="0"/>
                              </a:rPr>
                              <m:t>𝜦</m:t>
                            </m:r>
                          </m:e>
                          <m:sub>
                            <m:r>
                              <a:rPr lang="en-US" sz="2400" b="1" i="1" dirty="0">
                                <a:solidFill>
                                  <a:prstClr val="black"/>
                                </a:solidFill>
                                <a:latin typeface="Cambria Math" panose="02040503050406030204" pitchFamily="18" charset="0"/>
                                <a:cs typeface="Times New Roman" panose="02020603050405020304" pitchFamily="18" charset="0"/>
                              </a:rPr>
                              <m:t>𝟏</m:t>
                            </m:r>
                          </m:sub>
                          <m:sup>
                            <m:r>
                              <a:rPr lang="en-US" sz="2400" b="1" i="1" dirty="0">
                                <a:solidFill>
                                  <a:prstClr val="black"/>
                                </a:solidFill>
                                <a:latin typeface="Cambria Math" panose="02040503050406030204" pitchFamily="18" charset="0"/>
                                <a:cs typeface="Times New Roman" panose="02020603050405020304" pitchFamily="18" charset="0"/>
                              </a:rPr>
                              <m:t>𝟏</m:t>
                            </m:r>
                            <m:r>
                              <a:rPr lang="en-US" sz="2400" b="1" dirty="0">
                                <a:solidFill>
                                  <a:prstClr val="black"/>
                                </a:solidFill>
                                <a:latin typeface="Cambria Math" panose="02040503050406030204" pitchFamily="18" charset="0"/>
                                <a:cs typeface="Times New Roman" panose="02020603050405020304" pitchFamily="18" charset="0"/>
                              </a:rPr>
                              <m:t>/</m:t>
                            </m:r>
                            <m:r>
                              <a:rPr lang="en-US" sz="2400" b="1" i="1" dirty="0">
                                <a:solidFill>
                                  <a:prstClr val="black"/>
                                </a:solidFill>
                                <a:latin typeface="Cambria Math" panose="02040503050406030204" pitchFamily="18" charset="0"/>
                                <a:cs typeface="Times New Roman" panose="02020603050405020304" pitchFamily="18" charset="0"/>
                              </a:rPr>
                              <m:t>𝟐</m:t>
                            </m:r>
                          </m:sup>
                        </m:sSubSup>
                      </m:oMath>
                    </m:oMathPara>
                  </a14:m>
                  <a:endParaRPr lang="en-US" sz="2400" b="1" dirty="0"/>
                </a:p>
              </p:txBody>
            </p:sp>
          </mc:Choice>
          <mc:Fallback xmlns="">
            <p:sp>
              <p:nvSpPr>
                <p:cNvPr id="15" name="TextBox 14"/>
                <p:cNvSpPr txBox="1">
                  <a:spLocks noRot="1" noChangeAspect="1" noMove="1" noResize="1" noEditPoints="1" noAdjustHandles="1" noChangeArrowheads="1" noChangeShapeType="1" noTextEdit="1"/>
                </p:cNvSpPr>
                <p:nvPr/>
              </p:nvSpPr>
              <p:spPr>
                <a:xfrm>
                  <a:off x="6096000" y="5282519"/>
                  <a:ext cx="1597306" cy="548420"/>
                </a:xfrm>
                <a:prstGeom prst="rect">
                  <a:avLst/>
                </a:prstGeom>
                <a:blipFill rotWithShape="0">
                  <a:blip r:embed="rId3"/>
                  <a:stretch>
                    <a:fillRect/>
                  </a:stretch>
                </a:blipFill>
                <a:ln w="19050">
                  <a:solidFill>
                    <a:schemeClr val="accent1"/>
                  </a:solidFill>
                </a:ln>
              </p:spPr>
              <p:txBody>
                <a:bodyPr/>
                <a:lstStyle/>
                <a:p>
                  <a:r>
                    <a:rPr lang="en-US">
                      <a:noFill/>
                    </a:rPr>
                    <a:t> </a:t>
                  </a:r>
                </a:p>
              </p:txBody>
            </p:sp>
          </mc:Fallback>
        </mc:AlternateContent>
        <p:cxnSp>
          <p:nvCxnSpPr>
            <p:cNvPr id="16" name="Straight Arrow Connector 15"/>
            <p:cNvCxnSpPr/>
            <p:nvPr/>
          </p:nvCxnSpPr>
          <p:spPr>
            <a:xfrm>
              <a:off x="6555130" y="4788645"/>
              <a:ext cx="324091" cy="361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861367" y="5566657"/>
              <a:ext cx="1122744" cy="1"/>
            </a:xfrm>
            <a:prstGeom prst="straightConnector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901388" y="5335825"/>
              <a:ext cx="1597306" cy="461665"/>
            </a:xfrm>
            <a:prstGeom prst="rect">
              <a:avLst/>
            </a:prstGeom>
            <a:noFill/>
            <a:ln w="19050">
              <a:solidFill>
                <a:schemeClr val="accent1"/>
              </a:solidFill>
            </a:ln>
          </p:spPr>
          <p:txBody>
            <a:bodyPr wrap="square" rtlCol="0">
              <a:spAutoFit/>
            </a:bodyPr>
            <a:lstStyle>
              <a:defPPr>
                <a:defRPr lang="en-US"/>
              </a:defPPr>
              <a:lvl1pPr algn="ctr">
                <a:defRPr sz="2400" b="1" i="1">
                  <a:solidFill>
                    <a:prstClr val="black"/>
                  </a:solidFill>
                  <a:latin typeface="Cambria Math" panose="02040503050406030204" pitchFamily="18" charset="0"/>
                  <a:cs typeface="Times New Roman" panose="02020603050405020304" pitchFamily="18" charset="0"/>
                </a:defRPr>
              </a:lvl1pPr>
            </a:lstStyle>
            <a:p>
              <a:r>
                <a:rPr lang="en-US" i="0" dirty="0" smtClean="0"/>
                <a:t>PC  scores</a:t>
              </a:r>
              <a:endParaRPr lang="en-US" i="0" dirty="0"/>
            </a:p>
          </p:txBody>
        </p:sp>
        <p:cxnSp>
          <p:nvCxnSpPr>
            <p:cNvPr id="25" name="Straight Arrow Connector 24"/>
            <p:cNvCxnSpPr/>
            <p:nvPr/>
          </p:nvCxnSpPr>
          <p:spPr>
            <a:xfrm flipH="1">
              <a:off x="3700041" y="4834052"/>
              <a:ext cx="219919" cy="383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 name="Rectangle 20"/>
              <p:cNvSpPr/>
              <p:nvPr/>
            </p:nvSpPr>
            <p:spPr>
              <a:xfrm>
                <a:off x="5876081" y="3279796"/>
                <a:ext cx="6096000" cy="1384995"/>
              </a:xfrm>
              <a:prstGeom prst="rect">
                <a:avLst/>
              </a:prstGeom>
            </p:spPr>
            <p:txBody>
              <a:bodyPr>
                <a:spAutoFit/>
              </a:bodyPr>
              <a:lstStyle/>
              <a:p>
                <a:r>
                  <a:rPr lang="en-US" sz="2800" dirty="0" smtClean="0">
                    <a:solidFill>
                      <a:prstClr val="black"/>
                    </a:solidFill>
                    <a:latin typeface="Times New Roman" panose="02020603050405020304" pitchFamily="18" charset="0"/>
                    <a:cs typeface="Times New Roman" panose="02020603050405020304" pitchFamily="18" charset="0"/>
                  </a:rPr>
                  <a:t>If we </a:t>
                </a:r>
                <a:r>
                  <a:rPr lang="en-US" sz="2800" dirty="0">
                    <a:solidFill>
                      <a:prstClr val="black"/>
                    </a:solidFill>
                    <a:latin typeface="Times New Roman" panose="02020603050405020304" pitchFamily="18" charset="0"/>
                    <a:cs typeface="Times New Roman" panose="02020603050405020304" pitchFamily="18" charset="0"/>
                  </a:rPr>
                  <a:t>treat </a:t>
                </a:r>
                <a14:m>
                  <m:oMath xmlns:m="http://schemas.openxmlformats.org/officeDocument/2006/math">
                    <m:r>
                      <a:rPr lang="en-US" sz="2800" b="1" i="1" dirty="0">
                        <a:solidFill>
                          <a:srgbClr val="0070C0"/>
                        </a:solidFill>
                        <a:latin typeface="Cambria Math" panose="02040503050406030204" pitchFamily="18" charset="0"/>
                        <a:cs typeface="Times New Roman" panose="02020603050405020304" pitchFamily="18" charset="0"/>
                      </a:rPr>
                      <m:t>𝑩</m:t>
                    </m:r>
                  </m:oMath>
                </a14:m>
                <a:r>
                  <a:rPr lang="en-US" sz="2800" dirty="0">
                    <a:solidFill>
                      <a:srgbClr val="0070C0"/>
                    </a:solidFill>
                    <a:latin typeface="Times New Roman" panose="02020603050405020304" pitchFamily="18" charset="0"/>
                    <a:cs typeface="Times New Roman" panose="02020603050405020304" pitchFamily="18" charset="0"/>
                  </a:rPr>
                  <a:t> as a covariance matrix</a:t>
                </a:r>
                <a:r>
                  <a:rPr lang="en-US" sz="2800" dirty="0">
                    <a:solidFill>
                      <a:prstClr val="black"/>
                    </a:solidFill>
                    <a:latin typeface="Times New Roman" panose="02020603050405020304" pitchFamily="18" charset="0"/>
                    <a:cs typeface="Times New Roman" panose="02020603050405020304" pitchFamily="18" charset="0"/>
                  </a:rPr>
                  <a:t>, the process of recover lower dimension of </a:t>
                </a:r>
                <a14:m>
                  <m:oMath xmlns:m="http://schemas.openxmlformats.org/officeDocument/2006/math">
                    <m:r>
                      <a:rPr lang="en-US" sz="2800" b="1" i="1" dirty="0">
                        <a:solidFill>
                          <a:srgbClr val="0070C0"/>
                        </a:solidFill>
                        <a:latin typeface="Cambria Math" panose="02040503050406030204" pitchFamily="18" charset="0"/>
                        <a:cs typeface="Times New Roman" panose="02020603050405020304" pitchFamily="18" charset="0"/>
                      </a:rPr>
                      <m:t>𝑿</m:t>
                    </m:r>
                  </m:oMath>
                </a14:m>
                <a:r>
                  <a:rPr lang="en-US" sz="2800" dirty="0">
                    <a:solidFill>
                      <a:srgbClr val="0070C0"/>
                    </a:solidFill>
                    <a:latin typeface="Times New Roman" panose="02020603050405020304" pitchFamily="18" charset="0"/>
                    <a:cs typeface="Times New Roman" panose="02020603050405020304" pitchFamily="18" charset="0"/>
                  </a:rPr>
                  <a:t> is similar to extract </a:t>
                </a:r>
                <a:r>
                  <a:rPr lang="en-US" sz="2800" dirty="0" smtClean="0">
                    <a:solidFill>
                      <a:srgbClr val="0070C0"/>
                    </a:solidFill>
                    <a:latin typeface="Times New Roman" panose="02020603050405020304" pitchFamily="18" charset="0"/>
                    <a:cs typeface="Times New Roman" panose="02020603050405020304" pitchFamily="18" charset="0"/>
                  </a:rPr>
                  <a:t>PCs.</a:t>
                </a:r>
                <a:endParaRPr lang="en-US" dirty="0"/>
              </a:p>
            </p:txBody>
          </p:sp>
        </mc:Choice>
        <mc:Fallback xmlns="">
          <p:sp>
            <p:nvSpPr>
              <p:cNvPr id="21" name="Rectangle 20"/>
              <p:cNvSpPr>
                <a:spLocks noRot="1" noChangeAspect="1" noMove="1" noResize="1" noEditPoints="1" noAdjustHandles="1" noChangeArrowheads="1" noChangeShapeType="1" noTextEdit="1"/>
              </p:cNvSpPr>
              <p:nvPr/>
            </p:nvSpPr>
            <p:spPr>
              <a:xfrm>
                <a:off x="5876081" y="3279796"/>
                <a:ext cx="6096000" cy="1384995"/>
              </a:xfrm>
              <a:prstGeom prst="rect">
                <a:avLst/>
              </a:prstGeom>
              <a:blipFill rotWithShape="0">
                <a:blip r:embed="rId4"/>
                <a:stretch>
                  <a:fillRect l="-2100" t="-4405" b="-11013"/>
                </a:stretch>
              </a:blipFill>
            </p:spPr>
            <p:txBody>
              <a:bodyPr/>
              <a:lstStyle/>
              <a:p>
                <a:r>
                  <a:rPr lang="en-US">
                    <a:noFill/>
                  </a:rPr>
                  <a:t> </a:t>
                </a:r>
              </a:p>
            </p:txBody>
          </p:sp>
        </mc:Fallback>
      </mc:AlternateContent>
    </p:spTree>
    <p:extLst>
      <p:ext uri="{BB962C8B-B14F-4D97-AF65-F5344CB8AC3E}">
        <p14:creationId xmlns:p14="http://schemas.microsoft.com/office/powerpoint/2010/main" val="346454358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86407" y="87549"/>
                <a:ext cx="10201072" cy="523220"/>
              </a:xfrm>
              <a:prstGeom prst="rect">
                <a:avLst/>
              </a:prstGeom>
            </p:spPr>
            <p:txBody>
              <a:bodyPr wrap="square">
                <a:spAutoFit/>
              </a:bodyPr>
              <a:lstStyle/>
              <a:p>
                <a:r>
                  <a:rPr lang="en-US" sz="2800" b="0" i="0" u="none" strike="noStrike" baseline="0" dirty="0" smtClean="0">
                    <a:latin typeface="Times New Roman" panose="02020603050405020304" pitchFamily="18" charset="0"/>
                    <a:cs typeface="Times New Roman" panose="02020603050405020304" pitchFamily="18" charset="0"/>
                  </a:rPr>
                  <a:t>Example 3</a:t>
                </a:r>
                <a:r>
                  <a:rPr lang="en-US" sz="2800" b="0" i="0" u="none" strike="noStrike" dirty="0" smtClean="0">
                    <a:latin typeface="Times New Roman" panose="02020603050405020304" pitchFamily="18" charset="0"/>
                    <a:cs typeface="Times New Roman" panose="02020603050405020304" pitchFamily="18" charset="0"/>
                  </a:rPr>
                  <a:t>  </a:t>
                </a:r>
                <a:r>
                  <a:rPr lang="en-US" sz="2800" b="0" i="0" u="none" strike="noStrike" baseline="0" dirty="0" smtClean="0">
                    <a:latin typeface="Times New Roman" panose="02020603050405020304" pitchFamily="18" charset="0"/>
                    <a:cs typeface="Times New Roman" panose="02020603050405020304" pitchFamily="18" charset="0"/>
                  </a:rPr>
                  <a:t>Given a small set of multivariate data (</a:t>
                </a:r>
                <a14:m>
                  <m:oMath xmlns:m="http://schemas.openxmlformats.org/officeDocument/2006/math">
                    <m:r>
                      <a:rPr lang="en-US" sz="2800" b="0" i="1" u="none" strike="noStrike" baseline="0" dirty="0" smtClean="0">
                        <a:latin typeface="Cambria Math" panose="02040503050406030204" pitchFamily="18" charset="0"/>
                        <a:cs typeface="Times New Roman" panose="02020603050405020304" pitchFamily="18" charset="0"/>
                      </a:rPr>
                      <m:t>𝑛</m:t>
                    </m:r>
                    <m:r>
                      <a:rPr lang="en-US" sz="2800" b="0" i="1" u="none" strike="noStrike" baseline="0" dirty="0" smtClean="0">
                        <a:latin typeface="Cambria Math" panose="02040503050406030204" pitchFamily="18" charset="0"/>
                        <a:cs typeface="Times New Roman" panose="02020603050405020304" pitchFamily="18" charset="0"/>
                      </a:rPr>
                      <m:t> = 10; </m:t>
                    </m:r>
                    <m:r>
                      <a:rPr lang="en-US" sz="2800" b="0" i="1" u="none" strike="noStrike" baseline="0" dirty="0" smtClean="0">
                        <a:latin typeface="Cambria Math" panose="02040503050406030204" pitchFamily="18" charset="0"/>
                        <a:cs typeface="Times New Roman" panose="02020603050405020304" pitchFamily="18" charset="0"/>
                      </a:rPr>
                      <m:t>𝑞</m:t>
                    </m:r>
                    <m:r>
                      <a:rPr lang="en-US" sz="2800" b="0" i="1" u="none" strike="noStrike" baseline="0" dirty="0" smtClean="0">
                        <a:latin typeface="Cambria Math" panose="02040503050406030204" pitchFamily="18" charset="0"/>
                        <a:cs typeface="Times New Roman" panose="02020603050405020304" pitchFamily="18" charset="0"/>
                      </a:rPr>
                      <m:t> = 5</m:t>
                    </m:r>
                  </m:oMath>
                </a14:m>
                <a:r>
                  <a:rPr lang="en-US" sz="2800" b="0" i="0" u="none" strike="noStrike" baseline="0" dirty="0" smtClean="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86407" y="87549"/>
                <a:ext cx="10201072" cy="523220"/>
              </a:xfrm>
              <a:prstGeom prst="rect">
                <a:avLst/>
              </a:prstGeom>
              <a:blipFill rotWithShape="0">
                <a:blip r:embed="rId2"/>
                <a:stretch>
                  <a:fillRect l="-1255" t="-11628" b="-31395"/>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10133850" y="667576"/>
            <a:ext cx="1732234" cy="2014900"/>
          </a:xfrm>
          <a:prstGeom prst="rect">
            <a:avLst/>
          </a:prstGeom>
        </p:spPr>
      </p:pic>
      <mc:AlternateContent xmlns:mc="http://schemas.openxmlformats.org/markup-compatibility/2006" xmlns:a14="http://schemas.microsoft.com/office/drawing/2010/main">
        <mc:Choice Requires="a14">
          <p:sp>
            <p:nvSpPr>
              <p:cNvPr id="4" name="Rectangle 3"/>
              <p:cNvSpPr/>
              <p:nvPr/>
            </p:nvSpPr>
            <p:spPr>
              <a:xfrm>
                <a:off x="186407" y="667576"/>
                <a:ext cx="11679677" cy="5817234"/>
              </a:xfrm>
              <a:prstGeom prst="rect">
                <a:avLst/>
              </a:prstGeom>
            </p:spPr>
            <p:txBody>
              <a:bodyPr wrap="square">
                <a:spAutoFit/>
              </a:bodyPr>
              <a:lstStyle/>
              <a:p>
                <a:pPr marL="457200" indent="-457200">
                  <a:lnSpc>
                    <a:spcPct val="150000"/>
                  </a:lnSpc>
                  <a:buAutoNum type="arabicPeriod"/>
                </a:pPr>
                <a:r>
                  <a:rPr lang="en-US" sz="2400" b="0" i="0" u="none" strike="noStrike" baseline="0" dirty="0" smtClean="0">
                    <a:latin typeface="Times New Roman" panose="02020603050405020304" pitchFamily="18" charset="0"/>
                    <a:cs typeface="Times New Roman" panose="02020603050405020304" pitchFamily="18" charset="0"/>
                  </a:rPr>
                  <a:t>Compute distance matrix of the data set.</a:t>
                </a:r>
              </a:p>
              <a:p>
                <a:pPr marL="457200" indent="-457200">
                  <a:lnSpc>
                    <a:spcPct val="150000"/>
                  </a:lnSpc>
                  <a:buAutoNum type="arabicPeriod"/>
                </a:pPr>
                <a:r>
                  <a:rPr lang="en-US" sz="2400" dirty="0" smtClean="0">
                    <a:latin typeface="Times New Roman" panose="02020603050405020304" pitchFamily="18" charset="0"/>
                    <a:cs typeface="Times New Roman" panose="02020603050405020304" pitchFamily="18" charset="0"/>
                  </a:rPr>
                  <a:t>Find </a:t>
                </a:r>
                <a14:m>
                  <m:oMath xmlns:m="http://schemas.openxmlformats.org/officeDocument/2006/math">
                    <m:r>
                      <a:rPr lang="en-US" sz="2400" b="1" i="1" dirty="0" smtClean="0">
                        <a:latin typeface="Cambria Math" panose="02040503050406030204" pitchFamily="18" charset="0"/>
                        <a:cs typeface="Times New Roman" panose="02020603050405020304" pitchFamily="18" charset="0"/>
                      </a:rPr>
                      <m:t>𝑩</m:t>
                    </m:r>
                    <m:r>
                      <a:rPr lang="en-US" sz="2400" b="1" i="1" dirty="0" smtClean="0">
                        <a:latin typeface="Cambria Math" panose="02040503050406030204" pitchFamily="18" charset="0"/>
                        <a:cs typeface="Times New Roman" panose="02020603050405020304" pitchFamily="18" charset="0"/>
                      </a:rPr>
                      <m:t>=</m:t>
                    </m:r>
                    <m:r>
                      <a:rPr lang="en-US" sz="2400" b="1" i="1" dirty="0" smtClean="0">
                        <a:latin typeface="Cambria Math" panose="02040503050406030204" pitchFamily="18" charset="0"/>
                        <a:cs typeface="Times New Roman" panose="02020603050405020304" pitchFamily="18" charset="0"/>
                      </a:rPr>
                      <m:t>𝑿</m:t>
                    </m:r>
                    <m:sSup>
                      <m:sSupPr>
                        <m:ctrlPr>
                          <a:rPr lang="en-US" sz="2400" b="1" i="1" dirty="0" smtClean="0">
                            <a:latin typeface="Cambria Math" panose="02040503050406030204" pitchFamily="18" charset="0"/>
                            <a:cs typeface="Times New Roman" panose="02020603050405020304" pitchFamily="18" charset="0"/>
                          </a:rPr>
                        </m:ctrlPr>
                      </m:sSupPr>
                      <m:e>
                        <m:r>
                          <a:rPr lang="en-US" sz="2400" b="1" i="1" dirty="0" smtClean="0">
                            <a:latin typeface="Cambria Math" panose="02040503050406030204" pitchFamily="18" charset="0"/>
                            <a:cs typeface="Times New Roman" panose="02020603050405020304" pitchFamily="18" charset="0"/>
                          </a:rPr>
                          <m:t>𝑿</m:t>
                        </m:r>
                      </m:e>
                      <m:sup>
                        <m:r>
                          <a:rPr lang="en-US" sz="2400" b="1" i="1" dirty="0" smtClean="0">
                            <a:latin typeface="Cambria Math" panose="02040503050406030204" pitchFamily="18" charset="0"/>
                            <a:cs typeface="Times New Roman" panose="02020603050405020304" pitchFamily="18" charset="0"/>
                          </a:rPr>
                          <m:t>𝑻</m:t>
                        </m:r>
                      </m:sup>
                    </m:sSup>
                  </m:oMath>
                </a14:m>
                <a:r>
                  <a:rPr lang="en-US" sz="2400" dirty="0">
                    <a:latin typeface="Times New Roman" panose="02020603050405020304" pitchFamily="18" charset="0"/>
                    <a:cs typeface="Times New Roman" panose="02020603050405020304" pitchFamily="18" charset="0"/>
                  </a:rPr>
                  <a:t> based on the </a:t>
                </a:r>
                <a:r>
                  <a:rPr lang="en-US" sz="2400" dirty="0" smtClean="0">
                    <a:latin typeface="Times New Roman" panose="02020603050405020304" pitchFamily="18" charset="0"/>
                    <a:cs typeface="Times New Roman" panose="02020603050405020304" pitchFamily="18" charset="0"/>
                  </a:rPr>
                  <a:t>proximity matrix </a:t>
                </a:r>
                <a14:m>
                  <m:oMath xmlns:m="http://schemas.openxmlformats.org/officeDocument/2006/math">
                    <m:r>
                      <a:rPr lang="en-US" sz="2400" b="1" i="1" dirty="0" smtClean="0">
                        <a:latin typeface="Cambria Math" panose="02040503050406030204" pitchFamily="18" charset="0"/>
                        <a:cs typeface="Times New Roman" panose="02020603050405020304" pitchFamily="18" charset="0"/>
                      </a:rPr>
                      <m:t>𝑫</m:t>
                    </m:r>
                  </m:oMath>
                </a14:m>
                <a:endParaRPr lang="en-US" sz="2400" b="1" dirty="0" smtClean="0">
                  <a:latin typeface="Times New Roman" panose="02020603050405020304" pitchFamily="18" charset="0"/>
                  <a:cs typeface="Times New Roman" panose="02020603050405020304" pitchFamily="18" charset="0"/>
                </a:endParaRPr>
              </a:p>
              <a:p>
                <a:pPr marL="457200" indent="-457200">
                  <a:lnSpc>
                    <a:spcPct val="150000"/>
                  </a:lnSpc>
                  <a:buAutoNum type="arabicPeriod"/>
                </a:pPr>
                <a:r>
                  <a:rPr lang="en-US" sz="2400" dirty="0" smtClean="0">
                    <a:latin typeface="Times New Roman" panose="02020603050405020304" pitchFamily="18" charset="0"/>
                    <a:cs typeface="Times New Roman" panose="02020603050405020304" pitchFamily="18" charset="0"/>
                  </a:rPr>
                  <a:t>Find </a:t>
                </a:r>
                <a:r>
                  <a:rPr lang="en-US" sz="2400" dirty="0">
                    <a:latin typeface="Times New Roman" panose="02020603050405020304" pitchFamily="18" charset="0"/>
                    <a:cs typeface="Times New Roman" panose="02020603050405020304" pitchFamily="18" charset="0"/>
                  </a:rPr>
                  <a:t>the eigenvalues and eigenvectors of </a:t>
                </a:r>
                <a:r>
                  <a:rPr lang="en-US" sz="2400" b="1" dirty="0" smtClean="0">
                    <a:latin typeface="Times New Roman" panose="02020603050405020304" pitchFamily="18" charset="0"/>
                    <a:cs typeface="Times New Roman" panose="02020603050405020304" pitchFamily="18" charset="0"/>
                  </a:rPr>
                  <a:t>B</a:t>
                </a:r>
              </a:p>
              <a:p>
                <a:pPr>
                  <a:lnSpc>
                    <a:spcPct val="150000"/>
                  </a:lnSpc>
                </a:pPr>
                <a:r>
                  <a:rPr lang="en-US" sz="2400" dirty="0" smtClean="0">
                    <a:latin typeface="Times New Roman" panose="02020603050405020304" pitchFamily="18" charset="0"/>
                    <a:cs typeface="Times New Roman" panose="02020603050405020304" pitchFamily="18" charset="0"/>
                  </a:rPr>
                  <a:t>4.   Use </a:t>
                </a:r>
                <a14:m>
                  <m:oMath xmlns:m="http://schemas.openxmlformats.org/officeDocument/2006/math">
                    <m:sSub>
                      <m:sSubPr>
                        <m:ctrlPr>
                          <a:rPr lang="en-US" sz="2400" i="1" dirty="0">
                            <a:solidFill>
                              <a:srgbClr val="0070C0"/>
                            </a:solidFill>
                            <a:latin typeface="Cambria Math" panose="02040503050406030204" pitchFamily="18" charset="0"/>
                            <a:cs typeface="Times New Roman" panose="02020603050405020304" pitchFamily="18" charset="0"/>
                          </a:rPr>
                        </m:ctrlPr>
                      </m:sSubPr>
                      <m:e>
                        <m:r>
                          <a:rPr lang="en-US" sz="2400" i="1" dirty="0">
                            <a:solidFill>
                              <a:srgbClr val="0070C0"/>
                            </a:solidFill>
                            <a:latin typeface="Cambria Math" panose="02040503050406030204" pitchFamily="18" charset="0"/>
                            <a:cs typeface="Times New Roman" panose="02020603050405020304" pitchFamily="18" charset="0"/>
                          </a:rPr>
                          <m:t>𝑃</m:t>
                        </m:r>
                      </m:e>
                      <m:sub>
                        <m:r>
                          <a:rPr lang="en-US" sz="2400" b="1" i="1" dirty="0">
                            <a:solidFill>
                              <a:srgbClr val="0070C0"/>
                            </a:solidFill>
                            <a:latin typeface="Cambria Math" panose="02040503050406030204" pitchFamily="18" charset="0"/>
                            <a:cs typeface="Times New Roman" panose="02020603050405020304" pitchFamily="18" charset="0"/>
                          </a:rPr>
                          <m:t>𝒎</m:t>
                        </m:r>
                      </m:sub>
                    </m:sSub>
                    <m:r>
                      <a:rPr lang="en-US" sz="2400" i="1" dirty="0">
                        <a:solidFill>
                          <a:srgbClr val="0070C0"/>
                        </a:solidFill>
                        <a:latin typeface="Cambria Math" panose="02040503050406030204" pitchFamily="18" charset="0"/>
                        <a:cs typeface="Times New Roman" panose="02020603050405020304" pitchFamily="18" charset="0"/>
                      </a:rPr>
                      <m:t> = </m:t>
                    </m:r>
                    <m:nary>
                      <m:naryPr>
                        <m:chr m:val="∑"/>
                        <m:ctrlPr>
                          <a:rPr lang="en-US" sz="2400" i="1" dirty="0">
                            <a:solidFill>
                              <a:srgbClr val="0070C0"/>
                            </a:solidFill>
                            <a:latin typeface="Cambria Math" panose="02040503050406030204" pitchFamily="18" charset="0"/>
                            <a:cs typeface="Times New Roman" panose="02020603050405020304" pitchFamily="18" charset="0"/>
                          </a:rPr>
                        </m:ctrlPr>
                      </m:naryPr>
                      <m:sub>
                        <m:r>
                          <m:rPr>
                            <m:brk m:alnAt="23"/>
                          </m:rPr>
                          <a:rPr lang="en-US" sz="2400" i="1" dirty="0">
                            <a:solidFill>
                              <a:srgbClr val="0070C0"/>
                            </a:solidFill>
                            <a:latin typeface="Cambria Math" panose="02040503050406030204" pitchFamily="18" charset="0"/>
                            <a:cs typeface="Times New Roman" panose="02020603050405020304" pitchFamily="18" charset="0"/>
                          </a:rPr>
                          <m:t>𝑖</m:t>
                        </m:r>
                        <m:r>
                          <a:rPr lang="en-US" sz="2400" i="1" dirty="0">
                            <a:solidFill>
                              <a:srgbClr val="0070C0"/>
                            </a:solidFill>
                            <a:latin typeface="Cambria Math" panose="02040503050406030204" pitchFamily="18" charset="0"/>
                            <a:cs typeface="Times New Roman" panose="02020603050405020304" pitchFamily="18" charset="0"/>
                          </a:rPr>
                          <m:t>=1</m:t>
                        </m:r>
                      </m:sub>
                      <m:sup>
                        <m:r>
                          <a:rPr lang="en-US" sz="2400" b="1" i="1" dirty="0">
                            <a:solidFill>
                              <a:srgbClr val="0070C0"/>
                            </a:solidFill>
                            <a:latin typeface="Cambria Math" panose="02040503050406030204" pitchFamily="18" charset="0"/>
                            <a:cs typeface="Times New Roman" panose="02020603050405020304" pitchFamily="18" charset="0"/>
                          </a:rPr>
                          <m:t>𝒎</m:t>
                        </m:r>
                      </m:sup>
                      <m:e>
                        <m:sSub>
                          <m:sSubPr>
                            <m:ctrlPr>
                              <a:rPr lang="en-US" sz="2400" i="1" dirty="0">
                                <a:solidFill>
                                  <a:srgbClr val="0070C0"/>
                                </a:solidFill>
                                <a:latin typeface="Cambria Math" panose="02040503050406030204" pitchFamily="18" charset="0"/>
                                <a:cs typeface="Times New Roman" panose="02020603050405020304" pitchFamily="18" charset="0"/>
                              </a:rPr>
                            </m:ctrlPr>
                          </m:sSubPr>
                          <m:e>
                            <m:r>
                              <a:rPr lang="en-US" sz="2400" b="0" i="1" dirty="0" smtClean="0">
                                <a:solidFill>
                                  <a:srgbClr val="0070C0"/>
                                </a:solidFill>
                                <a:latin typeface="Cambria Math" panose="02040503050406030204" pitchFamily="18" charset="0"/>
                                <a:cs typeface="Times New Roman" panose="02020603050405020304" pitchFamily="18" charset="0"/>
                              </a:rPr>
                              <m:t>|</m:t>
                            </m:r>
                            <m:r>
                              <a:rPr lang="en-US" sz="2400" i="1" dirty="0">
                                <a:solidFill>
                                  <a:srgbClr val="0070C0"/>
                                </a:solidFill>
                                <a:latin typeface="Cambria Math" panose="02040503050406030204" pitchFamily="18" charset="0"/>
                                <a:cs typeface="Times New Roman" panose="02020603050405020304" pitchFamily="18" charset="0"/>
                              </a:rPr>
                              <m:t>𝜆</m:t>
                            </m:r>
                          </m:e>
                          <m:sub>
                            <m:r>
                              <a:rPr lang="en-US" sz="2400" i="1" dirty="0">
                                <a:solidFill>
                                  <a:srgbClr val="0070C0"/>
                                </a:solidFill>
                                <a:latin typeface="Cambria Math" panose="02040503050406030204" pitchFamily="18" charset="0"/>
                                <a:cs typeface="Times New Roman" panose="02020603050405020304" pitchFamily="18" charset="0"/>
                              </a:rPr>
                              <m:t>𝑖</m:t>
                            </m:r>
                          </m:sub>
                        </m:sSub>
                        <m:r>
                          <a:rPr lang="en-US" sz="2400" b="0" i="1" dirty="0" smtClean="0">
                            <a:solidFill>
                              <a:srgbClr val="0070C0"/>
                            </a:solidFill>
                            <a:latin typeface="Cambria Math" panose="02040503050406030204" pitchFamily="18" charset="0"/>
                            <a:cs typeface="Times New Roman" panose="02020603050405020304" pitchFamily="18" charset="0"/>
                          </a:rPr>
                          <m:t>|/</m:t>
                        </m:r>
                        <m:nary>
                          <m:naryPr>
                            <m:chr m:val="∑"/>
                            <m:ctrlPr>
                              <a:rPr lang="en-US" sz="2400" i="1" dirty="0">
                                <a:solidFill>
                                  <a:srgbClr val="0070C0"/>
                                </a:solidFill>
                                <a:latin typeface="Cambria Math" panose="02040503050406030204" pitchFamily="18" charset="0"/>
                                <a:cs typeface="Times New Roman" panose="02020603050405020304" pitchFamily="18" charset="0"/>
                              </a:rPr>
                            </m:ctrlPr>
                          </m:naryPr>
                          <m:sub>
                            <m:r>
                              <m:rPr>
                                <m:brk m:alnAt="23"/>
                              </m:rPr>
                              <a:rPr lang="en-US" sz="2400" i="1" dirty="0">
                                <a:solidFill>
                                  <a:srgbClr val="0070C0"/>
                                </a:solidFill>
                                <a:latin typeface="Cambria Math" panose="02040503050406030204" pitchFamily="18" charset="0"/>
                                <a:cs typeface="Times New Roman" panose="02020603050405020304" pitchFamily="18" charset="0"/>
                              </a:rPr>
                              <m:t>𝑖</m:t>
                            </m:r>
                            <m:r>
                              <a:rPr lang="en-US" sz="2400" i="1" dirty="0">
                                <a:solidFill>
                                  <a:srgbClr val="0070C0"/>
                                </a:solidFill>
                                <a:latin typeface="Cambria Math" panose="02040503050406030204" pitchFamily="18" charset="0"/>
                                <a:cs typeface="Times New Roman" panose="02020603050405020304" pitchFamily="18" charset="0"/>
                              </a:rPr>
                              <m:t>=0</m:t>
                            </m:r>
                          </m:sub>
                          <m:sup>
                            <m:r>
                              <a:rPr lang="en-US" sz="2400" i="1" dirty="0">
                                <a:solidFill>
                                  <a:srgbClr val="0070C0"/>
                                </a:solidFill>
                                <a:latin typeface="Cambria Math" panose="02040503050406030204" pitchFamily="18" charset="0"/>
                                <a:cs typeface="Times New Roman" panose="02020603050405020304" pitchFamily="18" charset="0"/>
                              </a:rPr>
                              <m:t>𝑛</m:t>
                            </m:r>
                          </m:sup>
                          <m:e>
                            <m:r>
                              <a:rPr lang="en-US" sz="2400" i="1" dirty="0">
                                <a:solidFill>
                                  <a:srgbClr val="0070C0"/>
                                </a:solidFill>
                                <a:latin typeface="Cambria Math" panose="02040503050406030204" pitchFamily="18" charset="0"/>
                                <a:cs typeface="Times New Roman" panose="02020603050405020304" pitchFamily="18" charset="0"/>
                              </a:rPr>
                              <m:t>|</m:t>
                            </m:r>
                            <m:sSub>
                              <m:sSubPr>
                                <m:ctrlPr>
                                  <a:rPr lang="en-US" sz="2400" i="1" dirty="0">
                                    <a:solidFill>
                                      <a:srgbClr val="0070C0"/>
                                    </a:solidFill>
                                    <a:latin typeface="Cambria Math" panose="02040503050406030204" pitchFamily="18" charset="0"/>
                                    <a:cs typeface="Times New Roman" panose="02020603050405020304" pitchFamily="18" charset="0"/>
                                  </a:rPr>
                                </m:ctrlPr>
                              </m:sSubPr>
                              <m:e>
                                <m:r>
                                  <a:rPr lang="en-US" sz="2400" i="1" dirty="0" err="1">
                                    <a:solidFill>
                                      <a:srgbClr val="0070C0"/>
                                    </a:solidFill>
                                    <a:latin typeface="Cambria Math" panose="02040503050406030204" pitchFamily="18" charset="0"/>
                                    <a:cs typeface="Times New Roman" panose="02020603050405020304" pitchFamily="18" charset="0"/>
                                  </a:rPr>
                                  <m:t>𝜆</m:t>
                                </m:r>
                              </m:e>
                              <m:sub>
                                <m:r>
                                  <a:rPr lang="en-US" sz="2400" i="1" dirty="0" err="1">
                                    <a:solidFill>
                                      <a:srgbClr val="0070C0"/>
                                    </a:solidFill>
                                    <a:latin typeface="Cambria Math" panose="02040503050406030204" pitchFamily="18" charset="0"/>
                                    <a:cs typeface="Times New Roman" panose="02020603050405020304" pitchFamily="18" charset="0"/>
                                  </a:rPr>
                                  <m:t>𝑖</m:t>
                                </m:r>
                              </m:sub>
                            </m:sSub>
                            <m:r>
                              <a:rPr lang="en-US" sz="2400" i="1" dirty="0">
                                <a:solidFill>
                                  <a:srgbClr val="0070C0"/>
                                </a:solidFill>
                                <a:latin typeface="Cambria Math" panose="02040503050406030204" pitchFamily="18" charset="0"/>
                                <a:cs typeface="Times New Roman" panose="02020603050405020304" pitchFamily="18" charset="0"/>
                              </a:rPr>
                              <m:t>|</m:t>
                            </m:r>
                          </m:e>
                        </m:nary>
                      </m:e>
                    </m:nary>
                    <m:r>
                      <a:rPr lang="en-US" sz="2400" i="1" dirty="0">
                        <a:latin typeface="Cambria Math" panose="02040503050406030204" pitchFamily="18" charset="0"/>
                        <a:cs typeface="Times New Roman" panose="02020603050405020304" pitchFamily="18" charset="0"/>
                      </a:rPr>
                      <m:t> </m:t>
                    </m:r>
                  </m:oMath>
                </a14:m>
                <a:r>
                  <a:rPr lang="en-US" sz="2400" dirty="0">
                    <a:latin typeface="Times New Roman" panose="02020603050405020304" pitchFamily="18" charset="0"/>
                    <a:cs typeface="Times New Roman" panose="02020603050405020304" pitchFamily="18" charset="0"/>
                  </a:rPr>
                  <a:t>or </a:t>
                </a:r>
                <a14:m>
                  <m:oMath xmlns:m="http://schemas.openxmlformats.org/officeDocument/2006/math">
                    <m:sSub>
                      <m:sSubPr>
                        <m:ctrlPr>
                          <a:rPr lang="en-US" sz="2400" i="1" dirty="0">
                            <a:solidFill>
                              <a:srgbClr val="0070C0"/>
                            </a:solidFill>
                            <a:latin typeface="Cambria Math" panose="02040503050406030204" pitchFamily="18" charset="0"/>
                            <a:cs typeface="Times New Roman" panose="02020603050405020304" pitchFamily="18" charset="0"/>
                          </a:rPr>
                        </m:ctrlPr>
                      </m:sSubPr>
                      <m:e>
                        <m:r>
                          <a:rPr lang="en-US" sz="2400" i="1" dirty="0">
                            <a:solidFill>
                              <a:srgbClr val="0070C0"/>
                            </a:solidFill>
                            <a:latin typeface="Cambria Math" panose="02040503050406030204" pitchFamily="18" charset="0"/>
                            <a:cs typeface="Times New Roman" panose="02020603050405020304" pitchFamily="18" charset="0"/>
                          </a:rPr>
                          <m:t>𝑃</m:t>
                        </m:r>
                      </m:e>
                      <m:sub>
                        <m:r>
                          <a:rPr lang="en-US" sz="2400" b="0" i="1" dirty="0" smtClean="0">
                            <a:solidFill>
                              <a:srgbClr val="0070C0"/>
                            </a:solidFill>
                            <a:latin typeface="Cambria Math" panose="02040503050406030204" pitchFamily="18" charset="0"/>
                            <a:cs typeface="Times New Roman" panose="02020603050405020304" pitchFamily="18" charset="0"/>
                          </a:rPr>
                          <m:t>𝑚</m:t>
                        </m:r>
                      </m:sub>
                    </m:sSub>
                    <m:r>
                      <a:rPr lang="en-US" sz="2400" i="1" dirty="0">
                        <a:solidFill>
                          <a:srgbClr val="0070C0"/>
                        </a:solidFill>
                        <a:latin typeface="Cambria Math" panose="02040503050406030204" pitchFamily="18" charset="0"/>
                        <a:cs typeface="Times New Roman" panose="02020603050405020304" pitchFamily="18" charset="0"/>
                      </a:rPr>
                      <m:t> = </m:t>
                    </m:r>
                    <m:nary>
                      <m:naryPr>
                        <m:chr m:val="∑"/>
                        <m:ctrlPr>
                          <a:rPr lang="en-US" sz="2400" i="1" dirty="0">
                            <a:solidFill>
                              <a:srgbClr val="0070C0"/>
                            </a:solidFill>
                            <a:latin typeface="Cambria Math" panose="02040503050406030204" pitchFamily="18" charset="0"/>
                            <a:cs typeface="Times New Roman" panose="02020603050405020304" pitchFamily="18" charset="0"/>
                          </a:rPr>
                        </m:ctrlPr>
                      </m:naryPr>
                      <m:sub>
                        <m:r>
                          <m:rPr>
                            <m:brk m:alnAt="23"/>
                          </m:rPr>
                          <a:rPr lang="en-US" sz="2400" i="1" dirty="0">
                            <a:solidFill>
                              <a:srgbClr val="0070C0"/>
                            </a:solidFill>
                            <a:latin typeface="Cambria Math" panose="02040503050406030204" pitchFamily="18" charset="0"/>
                            <a:cs typeface="Times New Roman" panose="02020603050405020304" pitchFamily="18" charset="0"/>
                          </a:rPr>
                          <m:t>𝑖</m:t>
                        </m:r>
                        <m:r>
                          <a:rPr lang="en-US" sz="2400" i="1" dirty="0">
                            <a:solidFill>
                              <a:srgbClr val="0070C0"/>
                            </a:solidFill>
                            <a:latin typeface="Cambria Math" panose="02040503050406030204" pitchFamily="18" charset="0"/>
                            <a:cs typeface="Times New Roman" panose="02020603050405020304" pitchFamily="18" charset="0"/>
                          </a:rPr>
                          <m:t>=1</m:t>
                        </m:r>
                      </m:sub>
                      <m:sup>
                        <m:r>
                          <a:rPr lang="en-US" sz="2400" b="0" i="1" dirty="0" smtClean="0">
                            <a:solidFill>
                              <a:srgbClr val="0070C0"/>
                            </a:solidFill>
                            <a:latin typeface="Cambria Math" panose="02040503050406030204" pitchFamily="18" charset="0"/>
                            <a:cs typeface="Times New Roman" panose="02020603050405020304" pitchFamily="18" charset="0"/>
                          </a:rPr>
                          <m:t>𝑚</m:t>
                        </m:r>
                      </m:sup>
                      <m:e>
                        <m:sSubSup>
                          <m:sSubSupPr>
                            <m:ctrlPr>
                              <a:rPr lang="en-US" sz="2400" i="1" dirty="0">
                                <a:solidFill>
                                  <a:srgbClr val="0070C0"/>
                                </a:solidFill>
                                <a:latin typeface="Cambria Math" panose="02040503050406030204" pitchFamily="18" charset="0"/>
                                <a:cs typeface="Times New Roman" panose="02020603050405020304" pitchFamily="18" charset="0"/>
                              </a:rPr>
                            </m:ctrlPr>
                          </m:sSubSupPr>
                          <m:e>
                            <m:r>
                              <a:rPr lang="en-US" sz="2400" i="1" dirty="0">
                                <a:solidFill>
                                  <a:srgbClr val="0070C0"/>
                                </a:solidFill>
                                <a:latin typeface="Cambria Math" panose="02040503050406030204" pitchFamily="18" charset="0"/>
                                <a:cs typeface="Times New Roman" panose="02020603050405020304" pitchFamily="18" charset="0"/>
                              </a:rPr>
                              <m:t>𝜆</m:t>
                            </m:r>
                          </m:e>
                          <m:sub>
                            <m:r>
                              <a:rPr lang="en-US" sz="2400" i="1" dirty="0">
                                <a:solidFill>
                                  <a:srgbClr val="0070C0"/>
                                </a:solidFill>
                                <a:latin typeface="Cambria Math" panose="02040503050406030204" pitchFamily="18" charset="0"/>
                                <a:cs typeface="Times New Roman" panose="02020603050405020304" pitchFamily="18" charset="0"/>
                              </a:rPr>
                              <m:t>𝑖</m:t>
                            </m:r>
                          </m:sub>
                          <m:sup>
                            <m:r>
                              <a:rPr lang="en-US" sz="2400" i="1" dirty="0">
                                <a:solidFill>
                                  <a:srgbClr val="0070C0"/>
                                </a:solidFill>
                                <a:latin typeface="Cambria Math" panose="02040503050406030204" pitchFamily="18" charset="0"/>
                                <a:cs typeface="Times New Roman" panose="02020603050405020304" pitchFamily="18" charset="0"/>
                              </a:rPr>
                              <m:t>2</m:t>
                            </m:r>
                          </m:sup>
                        </m:sSubSup>
                        <m:r>
                          <a:rPr lang="en-US" sz="2400" i="1" dirty="0">
                            <a:solidFill>
                              <a:srgbClr val="0070C0"/>
                            </a:solidFill>
                            <a:latin typeface="Cambria Math" panose="02040503050406030204" pitchFamily="18" charset="0"/>
                            <a:cs typeface="Times New Roman" panose="02020603050405020304" pitchFamily="18" charset="0"/>
                          </a:rPr>
                          <m:t>/</m:t>
                        </m:r>
                        <m:nary>
                          <m:naryPr>
                            <m:chr m:val="∑"/>
                            <m:ctrlPr>
                              <a:rPr lang="en-US" sz="2400" i="1" dirty="0">
                                <a:solidFill>
                                  <a:srgbClr val="0070C0"/>
                                </a:solidFill>
                                <a:latin typeface="Cambria Math" panose="02040503050406030204" pitchFamily="18" charset="0"/>
                                <a:cs typeface="Times New Roman" panose="02020603050405020304" pitchFamily="18" charset="0"/>
                              </a:rPr>
                            </m:ctrlPr>
                          </m:naryPr>
                          <m:sub>
                            <m:r>
                              <m:rPr>
                                <m:brk m:alnAt="23"/>
                              </m:rPr>
                              <a:rPr lang="en-US" sz="2400" i="1" dirty="0">
                                <a:solidFill>
                                  <a:srgbClr val="0070C0"/>
                                </a:solidFill>
                                <a:latin typeface="Cambria Math" panose="02040503050406030204" pitchFamily="18" charset="0"/>
                                <a:cs typeface="Times New Roman" panose="02020603050405020304" pitchFamily="18" charset="0"/>
                              </a:rPr>
                              <m:t>𝑖</m:t>
                            </m:r>
                            <m:r>
                              <a:rPr lang="en-US" sz="2400" i="1" dirty="0">
                                <a:solidFill>
                                  <a:srgbClr val="0070C0"/>
                                </a:solidFill>
                                <a:latin typeface="Cambria Math" panose="02040503050406030204" pitchFamily="18" charset="0"/>
                                <a:cs typeface="Times New Roman" panose="02020603050405020304" pitchFamily="18" charset="0"/>
                              </a:rPr>
                              <m:t>=0</m:t>
                            </m:r>
                          </m:sub>
                          <m:sup>
                            <m:r>
                              <a:rPr lang="en-US" sz="2400" i="1" dirty="0">
                                <a:solidFill>
                                  <a:srgbClr val="0070C0"/>
                                </a:solidFill>
                                <a:latin typeface="Cambria Math" panose="02040503050406030204" pitchFamily="18" charset="0"/>
                                <a:cs typeface="Times New Roman" panose="02020603050405020304" pitchFamily="18" charset="0"/>
                              </a:rPr>
                              <m:t>𝑛</m:t>
                            </m:r>
                          </m:sup>
                          <m:e>
                            <m:r>
                              <a:rPr lang="en-US" sz="2400" i="1" dirty="0">
                                <a:solidFill>
                                  <a:srgbClr val="0070C0"/>
                                </a:solidFill>
                                <a:latin typeface="Cambria Math" panose="02040503050406030204" pitchFamily="18" charset="0"/>
                                <a:cs typeface="Times New Roman" panose="02020603050405020304" pitchFamily="18" charset="0"/>
                              </a:rPr>
                              <m:t>|</m:t>
                            </m:r>
                            <m:sSubSup>
                              <m:sSubSupPr>
                                <m:ctrlPr>
                                  <a:rPr lang="en-US" sz="2400" i="1" dirty="0">
                                    <a:solidFill>
                                      <a:srgbClr val="0070C0"/>
                                    </a:solidFill>
                                    <a:latin typeface="Cambria Math" panose="02040503050406030204" pitchFamily="18" charset="0"/>
                                    <a:cs typeface="Times New Roman" panose="02020603050405020304" pitchFamily="18" charset="0"/>
                                  </a:rPr>
                                </m:ctrlPr>
                              </m:sSubSupPr>
                              <m:e>
                                <m:r>
                                  <a:rPr lang="en-US" sz="2400" i="1" dirty="0" err="1">
                                    <a:solidFill>
                                      <a:srgbClr val="0070C0"/>
                                    </a:solidFill>
                                    <a:latin typeface="Cambria Math" panose="02040503050406030204" pitchFamily="18" charset="0"/>
                                    <a:cs typeface="Times New Roman" panose="02020603050405020304" pitchFamily="18" charset="0"/>
                                  </a:rPr>
                                  <m:t>𝜆</m:t>
                                </m:r>
                              </m:e>
                              <m:sub>
                                <m:r>
                                  <a:rPr lang="en-US" sz="2400" i="1" dirty="0" err="1">
                                    <a:solidFill>
                                      <a:srgbClr val="0070C0"/>
                                    </a:solidFill>
                                    <a:latin typeface="Cambria Math" panose="02040503050406030204" pitchFamily="18" charset="0"/>
                                    <a:cs typeface="Times New Roman" panose="02020603050405020304" pitchFamily="18" charset="0"/>
                                  </a:rPr>
                                  <m:t>𝑖</m:t>
                                </m:r>
                              </m:sub>
                              <m:sup>
                                <m:r>
                                  <a:rPr lang="en-US" sz="2400" i="1" dirty="0">
                                    <a:solidFill>
                                      <a:srgbClr val="0070C0"/>
                                    </a:solidFill>
                                    <a:latin typeface="Cambria Math" panose="02040503050406030204" pitchFamily="18" charset="0"/>
                                    <a:cs typeface="Times New Roman" panose="02020603050405020304" pitchFamily="18" charset="0"/>
                                  </a:rPr>
                                  <m:t>2</m:t>
                                </m:r>
                              </m:sup>
                            </m:sSubSup>
                            <m:r>
                              <a:rPr lang="en-US" sz="2400" i="1" dirty="0">
                                <a:solidFill>
                                  <a:srgbClr val="0070C0"/>
                                </a:solidFill>
                                <a:latin typeface="Cambria Math" panose="02040503050406030204" pitchFamily="18" charset="0"/>
                                <a:cs typeface="Times New Roman" panose="02020603050405020304" pitchFamily="18" charset="0"/>
                              </a:rPr>
                              <m:t>|</m:t>
                            </m:r>
                          </m:e>
                        </m:nary>
                      </m:e>
                    </m:nary>
                  </m:oMath>
                </a14:m>
                <a:r>
                  <a:rPr lang="en-US" sz="2400" dirty="0">
                    <a:latin typeface="Times New Roman" panose="02020603050405020304" pitchFamily="18" charset="0"/>
                    <a:cs typeface="Times New Roman" panose="02020603050405020304" pitchFamily="18" charset="0"/>
                  </a:rPr>
                  <a:t>determine</a:t>
                </a:r>
                <a:r>
                  <a:rPr lang="en-US" sz="2400" dirty="0" smtClean="0">
                    <a:latin typeface="Times New Roman" panose="02020603050405020304" pitchFamily="18" charset="0"/>
                    <a:cs typeface="Times New Roman" panose="02020603050405020304" pitchFamily="18" charset="0"/>
                  </a:rPr>
                  <a:t> </a:t>
                </a:r>
                <a14:m>
                  <m:oMath xmlns:m="http://schemas.openxmlformats.org/officeDocument/2006/math">
                    <m:r>
                      <a:rPr lang="en-US" sz="2400" b="1" i="1" dirty="0">
                        <a:solidFill>
                          <a:srgbClr val="0070C0"/>
                        </a:solidFill>
                        <a:latin typeface="Cambria Math" panose="02040503050406030204" pitchFamily="18" charset="0"/>
                        <a:cs typeface="Times New Roman" panose="02020603050405020304" pitchFamily="18" charset="0"/>
                      </a:rPr>
                      <m:t>𝒎</m:t>
                    </m:r>
                  </m:oMath>
                </a14:m>
                <a:r>
                  <a:rPr lang="en-US" sz="2400" dirty="0">
                    <a:latin typeface="Times New Roman" panose="02020603050405020304" pitchFamily="18" charset="0"/>
                    <a:cs typeface="Times New Roman" panose="02020603050405020304" pitchFamily="18" charset="0"/>
                  </a:rPr>
                  <a:t>.</a:t>
                </a:r>
                <a:endParaRPr lang="en-US" sz="2400" dirty="0" smtClean="0">
                  <a:latin typeface="Times New Roman" panose="02020603050405020304" pitchFamily="18" charset="0"/>
                  <a:cs typeface="Times New Roman" panose="02020603050405020304" pitchFamily="18" charset="0"/>
                </a:endParaRPr>
              </a:p>
              <a:p>
                <a:pPr>
                  <a:lnSpc>
                    <a:spcPct val="150000"/>
                  </a:lnSpc>
                </a:pPr>
                <a:r>
                  <a:rPr lang="en-US" sz="2400" dirty="0" smtClean="0">
                    <a:latin typeface="Times New Roman" panose="02020603050405020304" pitchFamily="18" charset="0"/>
                    <a:cs typeface="Times New Roman" panose="02020603050405020304" pitchFamily="18" charset="0"/>
                  </a:rPr>
                  <a:t>5.   Recover </a:t>
                </a:r>
                <a:r>
                  <a:rPr lang="en-US" sz="2400" dirty="0">
                    <a:latin typeface="Times New Roman" panose="02020603050405020304" pitchFamily="18" charset="0"/>
                    <a:cs typeface="Times New Roman" panose="02020603050405020304" pitchFamily="18" charset="0"/>
                  </a:rPr>
                  <a:t>the </a:t>
                </a:r>
                <a:r>
                  <a:rPr lang="en-US" sz="2400" dirty="0" smtClean="0">
                    <a:latin typeface="Times New Roman" panose="02020603050405020304" pitchFamily="18" charset="0"/>
                    <a:cs typeface="Times New Roman" panose="02020603050405020304" pitchFamily="18" charset="0"/>
                  </a:rPr>
                  <a:t>points </a:t>
                </a:r>
                <a14:m>
                  <m:oMath xmlns:m="http://schemas.openxmlformats.org/officeDocument/2006/math">
                    <m:r>
                      <m:rPr>
                        <m:sty m:val="p"/>
                      </m:rPr>
                      <a:rPr lang="en-US" sz="2400" b="0" i="0" dirty="0" smtClean="0">
                        <a:solidFill>
                          <a:prstClr val="black"/>
                        </a:solidFill>
                        <a:latin typeface="Cambria Math" panose="02040503050406030204" pitchFamily="18" charset="0"/>
                        <a:cs typeface="Times New Roman" panose="02020603050405020304" pitchFamily="18" charset="0"/>
                      </a:rPr>
                      <m:t>new</m:t>
                    </m:r>
                    <m:r>
                      <a:rPr lang="en-US" sz="2400" b="0" i="0" dirty="0" smtClean="0">
                        <a:solidFill>
                          <a:prstClr val="black"/>
                        </a:solidFill>
                        <a:latin typeface="Cambria Math" panose="02040503050406030204" pitchFamily="18" charset="0"/>
                        <a:cs typeface="Times New Roman" panose="02020603050405020304" pitchFamily="18" charset="0"/>
                      </a:rPr>
                      <m:t> </m:t>
                    </m:r>
                    <m:r>
                      <a:rPr lang="en-US" sz="2400" i="1" dirty="0" smtClean="0">
                        <a:solidFill>
                          <a:srgbClr val="0070C0"/>
                        </a:solidFill>
                        <a:latin typeface="Cambria Math" panose="02040503050406030204" pitchFamily="18" charset="0"/>
                        <a:cs typeface="Times New Roman" panose="02020603050405020304" pitchFamily="18" charset="0"/>
                      </a:rPr>
                      <m:t>𝑋</m:t>
                    </m:r>
                  </m:oMath>
                </a14:m>
                <a:r>
                  <a:rPr lang="en-US" sz="2400" dirty="0" smtClean="0">
                    <a:solidFill>
                      <a:srgbClr val="0070C0"/>
                    </a:solidFill>
                    <a:latin typeface="Times New Roman" panose="02020603050405020304" pitchFamily="18" charset="0"/>
                    <a:cs typeface="Times New Roman" panose="02020603050405020304" pitchFamily="18" charset="0"/>
                  </a:rPr>
                  <a:t> </a:t>
                </a:r>
                <a:r>
                  <a:rPr lang="en-US" sz="2400" dirty="0">
                    <a:solidFill>
                      <a:srgbClr val="0070C0"/>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400" i="1" dirty="0">
                            <a:solidFill>
                              <a:srgbClr val="0070C0"/>
                            </a:solidFill>
                            <a:latin typeface="Cambria Math" panose="02040503050406030204" pitchFamily="18" charset="0"/>
                            <a:cs typeface="Times New Roman" panose="02020603050405020304" pitchFamily="18" charset="0"/>
                          </a:rPr>
                        </m:ctrlPr>
                      </m:sSubPr>
                      <m:e>
                        <m:r>
                          <a:rPr lang="en-US" sz="2400" i="1" dirty="0">
                            <a:solidFill>
                              <a:srgbClr val="0070C0"/>
                            </a:solidFill>
                            <a:latin typeface="Cambria Math" panose="02040503050406030204" pitchFamily="18" charset="0"/>
                            <a:cs typeface="Times New Roman" panose="02020603050405020304" pitchFamily="18" charset="0"/>
                          </a:rPr>
                          <m:t>𝑉</m:t>
                        </m:r>
                      </m:e>
                      <m:sub>
                        <m:r>
                          <a:rPr lang="en-US" sz="2400" i="1" dirty="0">
                            <a:solidFill>
                              <a:srgbClr val="0070C0"/>
                            </a:solidFill>
                            <a:latin typeface="Cambria Math" panose="02040503050406030204" pitchFamily="18" charset="0"/>
                            <a:cs typeface="Times New Roman" panose="02020603050405020304" pitchFamily="18" charset="0"/>
                          </a:rPr>
                          <m:t>1</m:t>
                        </m:r>
                      </m:sub>
                    </m:sSub>
                    <m:sSubSup>
                      <m:sSubSupPr>
                        <m:ctrlPr>
                          <a:rPr lang="en-US" sz="2400" i="1" dirty="0">
                            <a:solidFill>
                              <a:srgbClr val="0070C0"/>
                            </a:solidFill>
                            <a:latin typeface="Cambria Math" panose="02040503050406030204" pitchFamily="18" charset="0"/>
                            <a:cs typeface="Times New Roman" panose="02020603050405020304" pitchFamily="18" charset="0"/>
                          </a:rPr>
                        </m:ctrlPr>
                      </m:sSubSupPr>
                      <m:e>
                        <m:r>
                          <m:rPr>
                            <m:sty m:val="p"/>
                          </m:rPr>
                          <a:rPr lang="en-US" sz="2400" dirty="0">
                            <a:solidFill>
                              <a:srgbClr val="0070C0"/>
                            </a:solidFill>
                            <a:latin typeface="Cambria Math" panose="02040503050406030204" pitchFamily="18" charset="0"/>
                            <a:cs typeface="Times New Roman" panose="02020603050405020304" pitchFamily="18" charset="0"/>
                          </a:rPr>
                          <m:t>Λ</m:t>
                        </m:r>
                      </m:e>
                      <m:sub>
                        <m:r>
                          <a:rPr lang="en-US" sz="2400" i="1" dirty="0">
                            <a:solidFill>
                              <a:srgbClr val="0070C0"/>
                            </a:solidFill>
                            <a:latin typeface="Cambria Math" panose="02040503050406030204" pitchFamily="18" charset="0"/>
                            <a:cs typeface="Times New Roman" panose="02020603050405020304" pitchFamily="18" charset="0"/>
                          </a:rPr>
                          <m:t>1</m:t>
                        </m:r>
                      </m:sub>
                      <m:sup>
                        <m:r>
                          <a:rPr lang="en-US" sz="2400" dirty="0">
                            <a:solidFill>
                              <a:srgbClr val="0070C0"/>
                            </a:solidFill>
                            <a:latin typeface="Cambria Math" panose="02040503050406030204" pitchFamily="18" charset="0"/>
                            <a:cs typeface="Times New Roman" panose="02020603050405020304" pitchFamily="18" charset="0"/>
                          </a:rPr>
                          <m:t>1/2</m:t>
                        </m:r>
                      </m:sup>
                    </m:sSubSup>
                  </m:oMath>
                </a14:m>
                <a:r>
                  <a:rPr lang="en-US" sz="2400" dirty="0" smtClean="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a:t>
                </a:r>
                <a:r>
                  <a:rPr lang="en-US" sz="2400" dirty="0">
                    <a:solidFill>
                      <a:srgbClr val="0070C0"/>
                    </a:solidFill>
                    <a:latin typeface="Times New Roman" panose="02020603050405020304" pitchFamily="18" charset="0"/>
                    <a:cs typeface="Times New Roman" panose="02020603050405020304" pitchFamily="18" charset="0"/>
                  </a:rPr>
                  <a:t>artificial data set</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a:t>
                </a:r>
                <a:endParaRPr lang="en-US" sz="2400" b="1" dirty="0" smtClean="0">
                  <a:latin typeface="Times New Roman" panose="02020603050405020304" pitchFamily="18" charset="0"/>
                  <a:cs typeface="Times New Roman" panose="02020603050405020304" pitchFamily="18" charset="0"/>
                </a:endParaRPr>
              </a:p>
              <a:p>
                <a:pPr>
                  <a:lnSpc>
                    <a:spcPct val="150000"/>
                  </a:lnSpc>
                </a:pPr>
                <a:r>
                  <a:rPr lang="en-US" sz="2400" dirty="0" smtClean="0">
                    <a:latin typeface="Times New Roman" panose="02020603050405020304" pitchFamily="18" charset="0"/>
                    <a:cs typeface="Times New Roman" panose="02020603050405020304" pitchFamily="18" charset="0"/>
                  </a:rPr>
                  <a:t>6. Conform </a:t>
                </a:r>
                <a:r>
                  <a:rPr lang="en-US" sz="2400" dirty="0">
                    <a:latin typeface="Times New Roman" panose="02020603050405020304" pitchFamily="18" charset="0"/>
                    <a:cs typeface="Times New Roman" panose="02020603050405020304" pitchFamily="18" charset="0"/>
                  </a:rPr>
                  <a:t>that the </a:t>
                </a:r>
                <a:r>
                  <a:rPr lang="en-US" sz="2400" dirty="0" smtClean="0">
                    <a:latin typeface="Times New Roman" panose="02020603050405020304" pitchFamily="18" charset="0"/>
                    <a:cs typeface="Times New Roman" panose="02020603050405020304" pitchFamily="18" charset="0"/>
                  </a:rPr>
                  <a:t>4D </a:t>
                </a:r>
                <a:r>
                  <a:rPr lang="en-US" sz="2400" dirty="0">
                    <a:latin typeface="Times New Roman" panose="02020603050405020304" pitchFamily="18" charset="0"/>
                    <a:cs typeface="Times New Roman" panose="02020603050405020304" pitchFamily="18" charset="0"/>
                  </a:rPr>
                  <a:t>solution </a:t>
                </a:r>
                <a:r>
                  <a:rPr lang="en-US" sz="2400" dirty="0">
                    <a:solidFill>
                      <a:srgbClr val="0070C0"/>
                    </a:solidFill>
                    <a:latin typeface="Times New Roman" panose="02020603050405020304" pitchFamily="18" charset="0"/>
                    <a:cs typeface="Times New Roman" panose="02020603050405020304" pitchFamily="18" charset="0"/>
                  </a:rPr>
                  <a:t>achieves complete recovery </a:t>
                </a:r>
                <a:r>
                  <a:rPr lang="en-US" sz="2400" dirty="0">
                    <a:latin typeface="Times New Roman" panose="02020603050405020304" pitchFamily="18" charset="0"/>
                    <a:cs typeface="Times New Roman" panose="02020603050405020304" pitchFamily="18" charset="0"/>
                  </a:rPr>
                  <a:t>of the observed </a:t>
                </a:r>
                <a:r>
                  <a:rPr lang="en-US" sz="2400" dirty="0" smtClean="0">
                    <a:latin typeface="Times New Roman" panose="02020603050405020304" pitchFamily="18" charset="0"/>
                    <a:cs typeface="Times New Roman" panose="02020603050405020304" pitchFamily="18" charset="0"/>
                  </a:rPr>
                  <a:t>distance matrix by </a:t>
                </a:r>
                <a:r>
                  <a:rPr lang="en-US" sz="2400" dirty="0">
                    <a:latin typeface="Times New Roman" panose="02020603050405020304" pitchFamily="18" charset="0"/>
                    <a:cs typeface="Times New Roman" panose="02020603050405020304" pitchFamily="18" charset="0"/>
                  </a:rPr>
                  <a:t>comparing the original distances (Euclidean and Manhattan) with those calculated from </a:t>
                </a:r>
                <a:r>
                  <a:rPr lang="en-US" sz="2400" dirty="0" smtClean="0">
                    <a:latin typeface="Times New Roman" panose="02020603050405020304" pitchFamily="18" charset="0"/>
                    <a:cs typeface="Times New Roman" panose="02020603050405020304" pitchFamily="18" charset="0"/>
                  </a:rPr>
                  <a:t>the 4D </a:t>
                </a:r>
                <a:r>
                  <a:rPr lang="en-US" sz="2400" dirty="0">
                    <a:latin typeface="Times New Roman" panose="02020603050405020304" pitchFamily="18" charset="0"/>
                    <a:cs typeface="Times New Roman" panose="02020603050405020304" pitchFamily="18" charset="0"/>
                  </a:rPr>
                  <a:t>scaling solution coordinates using R</a:t>
                </a:r>
                <a:r>
                  <a:rPr lang="en-US" sz="2400" dirty="0" smtClean="0">
                    <a:latin typeface="Times New Roman" panose="02020603050405020304" pitchFamily="18" charset="0"/>
                    <a:cs typeface="Times New Roman" panose="02020603050405020304" pitchFamily="18" charset="0"/>
                  </a:rPr>
                  <a:t>.</a:t>
                </a:r>
              </a:p>
              <a:p>
                <a:pPr>
                  <a:lnSpc>
                    <a:spcPct val="150000"/>
                  </a:lnSpc>
                </a:pPr>
                <a:r>
                  <a:rPr lang="en-US" sz="2400" dirty="0" smtClean="0">
                    <a:latin typeface="Times New Roman" panose="02020603050405020304" pitchFamily="18" charset="0"/>
                    <a:cs typeface="Times New Roman" panose="02020603050405020304" pitchFamily="18" charset="0"/>
                  </a:rPr>
                  <a:t>7. Verify that if </a:t>
                </a:r>
                <a:r>
                  <a:rPr lang="en-US" sz="2400" dirty="0">
                    <a:latin typeface="Times New Roman" panose="02020603050405020304" pitchFamily="18" charset="0"/>
                    <a:cs typeface="Times New Roman" panose="02020603050405020304" pitchFamily="18" charset="0"/>
                  </a:rPr>
                  <a:t>the distances in MDS are </a:t>
                </a:r>
                <a:r>
                  <a:rPr lang="en-US" sz="2400" dirty="0">
                    <a:solidFill>
                      <a:srgbClr val="C00000"/>
                    </a:solidFill>
                    <a:latin typeface="Times New Roman" panose="02020603050405020304" pitchFamily="18" charset="0"/>
                    <a:cs typeface="Times New Roman" panose="02020603050405020304" pitchFamily="18" charset="0"/>
                  </a:rPr>
                  <a:t>Euclidean </a:t>
                </a:r>
                <a:r>
                  <a:rPr lang="en-US" sz="2400" dirty="0" smtClean="0">
                    <a:solidFill>
                      <a:srgbClr val="C00000"/>
                    </a:solidFill>
                    <a:latin typeface="Times New Roman" panose="02020603050405020304" pitchFamily="18" charset="0"/>
                    <a:cs typeface="Times New Roman" panose="02020603050405020304" pitchFamily="18" charset="0"/>
                  </a:rPr>
                  <a:t>distances </a:t>
                </a:r>
                <a:r>
                  <a:rPr lang="en-US" sz="2400" dirty="0" smtClean="0">
                    <a:latin typeface="Times New Roman" panose="02020603050405020304" pitchFamily="18" charset="0"/>
                    <a:cs typeface="Times New Roman" panose="02020603050405020304" pitchFamily="18" charset="0"/>
                  </a:rPr>
                  <a:t>derived </a:t>
                </a:r>
                <a:r>
                  <a:rPr lang="en-US" sz="2400" dirty="0">
                    <a:latin typeface="Times New Roman" panose="02020603050405020304" pitchFamily="18" charset="0"/>
                    <a:cs typeface="Times New Roman" panose="02020603050405020304" pitchFamily="18" charset="0"/>
                  </a:rPr>
                  <a:t>from a data matrix</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the coordinates of the MDS solution equal the PC scores from using PCA on </a:t>
                </a:r>
                <a14:m>
                  <m:oMath xmlns:m="http://schemas.openxmlformats.org/officeDocument/2006/math">
                    <m:r>
                      <a:rPr lang="en-US" sz="2400" b="1" i="1" dirty="0">
                        <a:latin typeface="Cambria Math" panose="02040503050406030204" pitchFamily="18" charset="0"/>
                        <a:cs typeface="Times New Roman" panose="02020603050405020304" pitchFamily="18" charset="0"/>
                      </a:rPr>
                      <m:t>𝑺</m:t>
                    </m:r>
                  </m:oMath>
                </a14:m>
                <a:r>
                  <a:rPr lang="en-US" sz="2400" dirty="0">
                    <a:latin typeface="Times New Roman" panose="02020603050405020304" pitchFamily="18" charset="0"/>
                    <a:cs typeface="Times New Roman" panose="02020603050405020304" pitchFamily="18" charset="0"/>
                  </a:rPr>
                  <a:t>. </a:t>
                </a:r>
              </a:p>
            </p:txBody>
          </p:sp>
        </mc:Choice>
        <mc:Fallback xmlns="">
          <p:sp>
            <p:nvSpPr>
              <p:cNvPr id="4" name="Rectangle 3"/>
              <p:cNvSpPr>
                <a:spLocks noRot="1" noChangeAspect="1" noMove="1" noResize="1" noEditPoints="1" noAdjustHandles="1" noChangeArrowheads="1" noChangeShapeType="1" noTextEdit="1"/>
              </p:cNvSpPr>
              <p:nvPr/>
            </p:nvSpPr>
            <p:spPr>
              <a:xfrm>
                <a:off x="186407" y="667576"/>
                <a:ext cx="11679677" cy="5817234"/>
              </a:xfrm>
              <a:prstGeom prst="rect">
                <a:avLst/>
              </a:prstGeom>
              <a:blipFill rotWithShape="0">
                <a:blip r:embed="rId4"/>
                <a:stretch>
                  <a:fillRect l="-835" r="-1409" b="-105"/>
                </a:stretch>
              </a:blipFill>
            </p:spPr>
            <p:txBody>
              <a:bodyPr/>
              <a:lstStyle/>
              <a:p>
                <a:r>
                  <a:rPr lang="en-US">
                    <a:noFill/>
                  </a:rPr>
                  <a:t> </a:t>
                </a:r>
              </a:p>
            </p:txBody>
          </p:sp>
        </mc:Fallback>
      </mc:AlternateContent>
    </p:spTree>
    <p:extLst>
      <p:ext uri="{BB962C8B-B14F-4D97-AF65-F5344CB8AC3E}">
        <p14:creationId xmlns:p14="http://schemas.microsoft.com/office/powerpoint/2010/main" val="129897665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462987" y="301083"/>
                <a:ext cx="11505236" cy="3539430"/>
              </a:xfrm>
              <a:prstGeom prst="rect">
                <a:avLst/>
              </a:prstGeom>
            </p:spPr>
            <p:txBody>
              <a:bodyPr wrap="square">
                <a:spAutoFit/>
              </a:bodyPr>
              <a:lstStyle/>
              <a:p>
                <a:r>
                  <a:rPr lang="en-US" sz="2800" dirty="0" smtClean="0">
                    <a:latin typeface="Times New Roman" panose="02020603050405020304" pitchFamily="18" charset="0"/>
                    <a:cs typeface="Times New Roman" panose="02020603050405020304" pitchFamily="18" charset="0"/>
                  </a:rPr>
                  <a:t>Q: If we already had the data set, why use </a:t>
                </a:r>
                <a:r>
                  <a:rPr lang="en-US" sz="2800" dirty="0" smtClean="0">
                    <a:solidFill>
                      <a:srgbClr val="C00000"/>
                    </a:solidFill>
                    <a:latin typeface="Times New Roman" panose="02020603050405020304" pitchFamily="18" charset="0"/>
                    <a:cs typeface="Times New Roman" panose="02020603050405020304" pitchFamily="18" charset="0"/>
                  </a:rPr>
                  <a:t>MDS</a:t>
                </a:r>
                <a:r>
                  <a:rPr lang="en-US" sz="2800" dirty="0" smtClean="0">
                    <a:latin typeface="Times New Roman" panose="02020603050405020304" pitchFamily="18" charset="0"/>
                    <a:cs typeface="Times New Roman" panose="02020603050405020304" pitchFamily="18" charset="0"/>
                  </a:rPr>
                  <a:t> to create an “</a:t>
                </a:r>
                <a:r>
                  <a:rPr lang="en-US" sz="2800" dirty="0" smtClean="0">
                    <a:solidFill>
                      <a:srgbClr val="0070C0"/>
                    </a:solidFill>
                    <a:latin typeface="Times New Roman" panose="02020603050405020304" pitchFamily="18" charset="0"/>
                    <a:cs typeface="Times New Roman" panose="02020603050405020304" pitchFamily="18" charset="0"/>
                  </a:rPr>
                  <a:t>artificial data set</a:t>
                </a:r>
                <a:r>
                  <a:rPr lang="en-US" sz="2800" dirty="0" smtClean="0">
                    <a:latin typeface="Times New Roman" panose="02020603050405020304" pitchFamily="18" charset="0"/>
                    <a:cs typeface="Times New Roman" panose="02020603050405020304" pitchFamily="18" charset="0"/>
                  </a:rPr>
                  <a:t>” that reflects the distance structure?</a:t>
                </a:r>
              </a:p>
              <a:p>
                <a:endParaRPr lang="en-US" sz="2800" dirty="0">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 • Perhaps the </a:t>
                </a:r>
                <a:r>
                  <a:rPr lang="en-US" sz="2800" dirty="0" smtClean="0">
                    <a:solidFill>
                      <a:srgbClr val="0070C0"/>
                    </a:solidFill>
                    <a:latin typeface="Times New Roman" panose="02020603050405020304" pitchFamily="18" charset="0"/>
                    <a:cs typeface="Times New Roman" panose="02020603050405020304" pitchFamily="18" charset="0"/>
                  </a:rPr>
                  <a:t>original number of variables is large</a:t>
                </a:r>
                <a:r>
                  <a:rPr lang="en-US" sz="2800" dirty="0" smtClean="0">
                    <a:latin typeface="Times New Roman" panose="02020603050405020304" pitchFamily="18" charset="0"/>
                    <a:cs typeface="Times New Roman" panose="02020603050405020304" pitchFamily="18" charset="0"/>
                  </a:rPr>
                  <a:t>, and we want our “map” to be a </a:t>
                </a:r>
                <a:r>
                  <a:rPr lang="en-US" sz="2800" dirty="0" smtClean="0">
                    <a:solidFill>
                      <a:srgbClr val="0070C0"/>
                    </a:solidFill>
                    <a:latin typeface="Times New Roman" panose="02020603050405020304" pitchFamily="18" charset="0"/>
                    <a:cs typeface="Times New Roman" panose="02020603050405020304" pitchFamily="18" charset="0"/>
                  </a:rPr>
                  <a:t>lower-dimensional</a:t>
                </a:r>
                <a:r>
                  <a:rPr lang="en-US" sz="2800" dirty="0" smtClean="0">
                    <a:latin typeface="Times New Roman" panose="02020603050405020304" pitchFamily="18" charset="0"/>
                    <a:cs typeface="Times New Roman" panose="02020603050405020304" pitchFamily="18" charset="0"/>
                  </a:rPr>
                  <a:t> representation of the data. The map would consist of </a:t>
                </a:r>
                <a14:m>
                  <m:oMath xmlns:m="http://schemas.openxmlformats.org/officeDocument/2006/math">
                    <m:r>
                      <a:rPr lang="en-US" sz="2800" b="0" i="1" dirty="0" smtClean="0">
                        <a:latin typeface="Cambria Math" panose="02040503050406030204" pitchFamily="18" charset="0"/>
                        <a:cs typeface="Times New Roman" panose="02020603050405020304" pitchFamily="18" charset="0"/>
                      </a:rPr>
                      <m:t>𝑚</m:t>
                    </m:r>
                  </m:oMath>
                </a14:m>
                <a:r>
                  <a:rPr lang="en-US" sz="2800" dirty="0" smtClean="0">
                    <a:latin typeface="Times New Roman" panose="02020603050405020304" pitchFamily="18" charset="0"/>
                    <a:cs typeface="Times New Roman" panose="02020603050405020304" pitchFamily="18" charset="0"/>
                  </a:rPr>
                  <a:t>-dim points, with </a:t>
                </a:r>
                <a14:m>
                  <m:oMath xmlns:m="http://schemas.openxmlformats.org/officeDocument/2006/math">
                    <m:r>
                      <a:rPr lang="en-US" sz="2800" b="0" i="1" dirty="0" smtClean="0">
                        <a:latin typeface="Cambria Math" panose="02040503050406030204" pitchFamily="18" charset="0"/>
                        <a:cs typeface="Times New Roman" panose="02020603050405020304" pitchFamily="18" charset="0"/>
                      </a:rPr>
                      <m:t>𝑚</m:t>
                    </m:r>
                    <m:r>
                      <a:rPr lang="en-US" sz="2800" i="1" dirty="0" smtClean="0">
                        <a:latin typeface="Cambria Math" panose="02040503050406030204" pitchFamily="18" charset="0"/>
                        <a:cs typeface="Times New Roman" panose="02020603050405020304" pitchFamily="18" charset="0"/>
                      </a:rPr>
                      <m:t> &lt; </m:t>
                    </m:r>
                    <m:r>
                      <a:rPr lang="en-US" sz="2800" i="1" dirty="0" smtClean="0">
                        <a:latin typeface="Cambria Math" panose="02040503050406030204" pitchFamily="18" charset="0"/>
                        <a:cs typeface="Times New Roman" panose="02020603050405020304" pitchFamily="18" charset="0"/>
                      </a:rPr>
                      <m:t>𝑞</m:t>
                    </m:r>
                    <m:r>
                      <a:rPr lang="en-US" sz="2800" i="1" dirty="0" smtClean="0">
                        <a:latin typeface="Cambria Math" panose="02040503050406030204" pitchFamily="18" charset="0"/>
                        <a:cs typeface="Times New Roman" panose="02020603050405020304" pitchFamily="18" charset="0"/>
                      </a:rPr>
                      <m:t> </m:t>
                    </m:r>
                  </m:oMath>
                </a14:m>
                <a:r>
                  <a:rPr lang="en-US" sz="2800" dirty="0" smtClean="0">
                    <a:latin typeface="Times New Roman" panose="02020603050405020304" pitchFamily="18" charset="0"/>
                    <a:cs typeface="Times New Roman" panose="02020603050405020304" pitchFamily="18" charset="0"/>
                  </a:rPr>
                  <a:t> the goal is dimension reduction, similar to PCA. </a:t>
                </a:r>
              </a:p>
              <a:p>
                <a:r>
                  <a:rPr lang="en-US" sz="2800" dirty="0" smtClean="0">
                    <a:latin typeface="Times New Roman" panose="02020603050405020304" pitchFamily="18" charset="0"/>
                    <a:cs typeface="Times New Roman" panose="02020603050405020304" pitchFamily="18" charset="0"/>
                  </a:rPr>
                  <a:t>  </a:t>
                </a:r>
              </a:p>
              <a:p>
                <a:endParaRPr lang="en-US" sz="2800" dirty="0">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462987" y="301083"/>
                <a:ext cx="11505236" cy="3539430"/>
              </a:xfrm>
              <a:prstGeom prst="rect">
                <a:avLst/>
              </a:prstGeom>
              <a:blipFill rotWithShape="0">
                <a:blip r:embed="rId2"/>
                <a:stretch>
                  <a:fillRect l="-1113" t="-1721" r="-1749"/>
                </a:stretch>
              </a:blipFill>
            </p:spPr>
            <p:txBody>
              <a:bodyPr/>
              <a:lstStyle/>
              <a:p>
                <a:r>
                  <a:rPr lang="en-US">
                    <a:noFill/>
                  </a:rPr>
                  <a:t> </a:t>
                </a:r>
              </a:p>
            </p:txBody>
          </p:sp>
        </mc:Fallback>
      </mc:AlternateContent>
    </p:spTree>
    <p:extLst>
      <p:ext uri="{BB962C8B-B14F-4D97-AF65-F5344CB8AC3E}">
        <p14:creationId xmlns:p14="http://schemas.microsoft.com/office/powerpoint/2010/main" val="49224590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83019" y="87549"/>
                <a:ext cx="10201072" cy="523220"/>
              </a:xfrm>
              <a:prstGeom prst="rect">
                <a:avLst/>
              </a:prstGeom>
            </p:spPr>
            <p:txBody>
              <a:bodyPr wrap="square">
                <a:spAutoFit/>
              </a:bodyPr>
              <a:lstStyle/>
              <a:p>
                <a:r>
                  <a:rPr lang="en-US" sz="2400" b="0" i="0" u="none" strike="noStrike" baseline="0" dirty="0" smtClean="0">
                    <a:latin typeface="Times New Roman" panose="02020603050405020304" pitchFamily="18" charset="0"/>
                    <a:cs typeface="Times New Roman" panose="02020603050405020304" pitchFamily="18" charset="0"/>
                  </a:rPr>
                  <a:t>Example 3</a:t>
                </a:r>
                <a:r>
                  <a:rPr lang="en-US" sz="2400" b="0" i="0" u="none" strike="noStrike" dirty="0" smtClean="0">
                    <a:latin typeface="Times New Roman" panose="02020603050405020304" pitchFamily="18" charset="0"/>
                    <a:cs typeface="Times New Roman" panose="02020603050405020304" pitchFamily="18" charset="0"/>
                  </a:rPr>
                  <a:t>  </a:t>
                </a:r>
                <a:r>
                  <a:rPr lang="en-US" sz="2400" b="0" i="0" u="none" strike="noStrike" baseline="0" dirty="0" smtClean="0">
                    <a:latin typeface="Times New Roman" panose="02020603050405020304" pitchFamily="18" charset="0"/>
                    <a:cs typeface="Times New Roman" panose="02020603050405020304" pitchFamily="18" charset="0"/>
                  </a:rPr>
                  <a:t>Given a small set of multivariate data (</a:t>
                </a:r>
                <a14:m>
                  <m:oMath xmlns:m="http://schemas.openxmlformats.org/officeDocument/2006/math">
                    <m:r>
                      <a:rPr lang="en-US" sz="2800" b="0" i="1" u="none" strike="noStrike" baseline="0" dirty="0" smtClean="0">
                        <a:latin typeface="Cambria Math" panose="02040503050406030204" pitchFamily="18" charset="0"/>
                        <a:cs typeface="Times New Roman" panose="02020603050405020304" pitchFamily="18" charset="0"/>
                      </a:rPr>
                      <m:t>𝑛</m:t>
                    </m:r>
                    <m:r>
                      <a:rPr lang="en-US" sz="2800" b="0" i="1" u="none" strike="noStrike" baseline="0" dirty="0" smtClean="0">
                        <a:latin typeface="Cambria Math" panose="02040503050406030204" pitchFamily="18" charset="0"/>
                        <a:cs typeface="Times New Roman" panose="02020603050405020304" pitchFamily="18" charset="0"/>
                      </a:rPr>
                      <m:t> = 10; </m:t>
                    </m:r>
                    <m:r>
                      <a:rPr lang="en-US" sz="2800" b="0" i="1" u="none" strike="noStrike" baseline="0" dirty="0" smtClean="0">
                        <a:latin typeface="Cambria Math" panose="02040503050406030204" pitchFamily="18" charset="0"/>
                        <a:cs typeface="Times New Roman" panose="02020603050405020304" pitchFamily="18" charset="0"/>
                      </a:rPr>
                      <m:t>𝑞</m:t>
                    </m:r>
                    <m:r>
                      <a:rPr lang="en-US" sz="2800" b="0" i="1" u="none" strike="noStrike" baseline="0" dirty="0" smtClean="0">
                        <a:latin typeface="Cambria Math" panose="02040503050406030204" pitchFamily="18" charset="0"/>
                        <a:cs typeface="Times New Roman" panose="02020603050405020304" pitchFamily="18" charset="0"/>
                      </a:rPr>
                      <m:t> = 5</m:t>
                    </m:r>
                  </m:oMath>
                </a14:m>
                <a:r>
                  <a:rPr lang="en-US" sz="2400" b="0" i="0" u="none" strike="noStrike" baseline="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83019" y="87549"/>
                <a:ext cx="10201072" cy="523220"/>
              </a:xfrm>
              <a:prstGeom prst="rect">
                <a:avLst/>
              </a:prstGeom>
              <a:blipFill rotWithShape="0">
                <a:blip r:embed="rId2"/>
                <a:stretch>
                  <a:fillRect l="-897" t="-1163" b="-22093"/>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9789562" y="87549"/>
            <a:ext cx="2276475" cy="2647950"/>
          </a:xfrm>
          <a:prstGeom prst="rect">
            <a:avLst/>
          </a:prstGeom>
        </p:spPr>
      </p:pic>
      <p:sp>
        <p:nvSpPr>
          <p:cNvPr id="4" name="Rectangle 3"/>
          <p:cNvSpPr/>
          <p:nvPr/>
        </p:nvSpPr>
        <p:spPr>
          <a:xfrm>
            <a:off x="360230" y="780314"/>
            <a:ext cx="6639564" cy="461665"/>
          </a:xfrm>
          <a:prstGeom prst="rect">
            <a:avLst/>
          </a:prstGeom>
        </p:spPr>
        <p:txBody>
          <a:bodyPr wrap="square">
            <a:spAutoFit/>
          </a:bodyPr>
          <a:lstStyle/>
          <a:p>
            <a:pPr marL="457200" indent="-457200">
              <a:buAutoNum type="arabicPeriod"/>
            </a:pPr>
            <a:r>
              <a:rPr lang="en-US" sz="2400" b="0" i="0" u="none" strike="noStrike" baseline="0" dirty="0" smtClean="0">
                <a:latin typeface="Times New Roman" panose="02020603050405020304" pitchFamily="18" charset="0"/>
                <a:cs typeface="Times New Roman" panose="02020603050405020304" pitchFamily="18" charset="0"/>
              </a:rPr>
              <a:t>Compute distance matrix of the data set.</a:t>
            </a:r>
            <a:endParaRPr lang="en-US" sz="2400" dirty="0">
              <a:latin typeface="Times New Roman" panose="02020603050405020304" pitchFamily="18" charset="0"/>
              <a:cs typeface="Times New Roman" panose="02020603050405020304" pitchFamily="18" charset="0"/>
            </a:endParaRPr>
          </a:p>
        </p:txBody>
      </p:sp>
      <p:sp>
        <p:nvSpPr>
          <p:cNvPr id="5" name="Rectangle 4"/>
          <p:cNvSpPr/>
          <p:nvPr/>
        </p:nvSpPr>
        <p:spPr>
          <a:xfrm>
            <a:off x="360230" y="1527270"/>
            <a:ext cx="9429332" cy="4616648"/>
          </a:xfrm>
          <a:prstGeom prst="rect">
            <a:avLst/>
          </a:prstGeom>
        </p:spPr>
        <p:txBody>
          <a:bodyPr wrap="square">
            <a:spAutoFit/>
          </a:bodyPr>
          <a:lstStyle/>
          <a:p>
            <a:r>
              <a:rPr lang="en-US" sz="2400" dirty="0">
                <a:solidFill>
                  <a:srgbClr val="0070C0"/>
                </a:solidFill>
              </a:rPr>
              <a:t>&gt; x&lt;- read.csv("D:/STAT 4400/Data/</a:t>
            </a:r>
            <a:r>
              <a:rPr lang="en-US" sz="2400" dirty="0" err="1">
                <a:solidFill>
                  <a:srgbClr val="0070C0"/>
                </a:solidFill>
              </a:rPr>
              <a:t>scalingexample.csv",head</a:t>
            </a:r>
            <a:r>
              <a:rPr lang="en-US" sz="2400" dirty="0">
                <a:solidFill>
                  <a:srgbClr val="0070C0"/>
                </a:solidFill>
              </a:rPr>
              <a:t>=FALSE)</a:t>
            </a:r>
          </a:p>
          <a:p>
            <a:r>
              <a:rPr lang="en-US" sz="2400" dirty="0">
                <a:solidFill>
                  <a:srgbClr val="0070C0"/>
                </a:solidFill>
              </a:rPr>
              <a:t>&gt; d&lt;-</a:t>
            </a:r>
            <a:r>
              <a:rPr lang="en-US" sz="2400" dirty="0" err="1">
                <a:solidFill>
                  <a:srgbClr val="0070C0"/>
                </a:solidFill>
              </a:rPr>
              <a:t>as.matrix</a:t>
            </a:r>
            <a:r>
              <a:rPr lang="en-US" sz="2400" dirty="0">
                <a:solidFill>
                  <a:srgbClr val="0070C0"/>
                </a:solidFill>
              </a:rPr>
              <a:t>(</a:t>
            </a:r>
            <a:r>
              <a:rPr lang="en-US" sz="2400" dirty="0" err="1">
                <a:solidFill>
                  <a:srgbClr val="0070C0"/>
                </a:solidFill>
              </a:rPr>
              <a:t>dist</a:t>
            </a:r>
            <a:r>
              <a:rPr lang="en-US" sz="2400" dirty="0">
                <a:solidFill>
                  <a:srgbClr val="0070C0"/>
                </a:solidFill>
              </a:rPr>
              <a:t>(x))</a:t>
            </a:r>
          </a:p>
          <a:p>
            <a:r>
              <a:rPr lang="en-US" sz="2400" dirty="0">
                <a:solidFill>
                  <a:srgbClr val="0070C0"/>
                </a:solidFill>
              </a:rPr>
              <a:t>&gt; d&lt;-round(</a:t>
            </a:r>
            <a:r>
              <a:rPr lang="en-US" sz="2400" dirty="0" err="1">
                <a:solidFill>
                  <a:srgbClr val="0070C0"/>
                </a:solidFill>
              </a:rPr>
              <a:t>d,digits</a:t>
            </a:r>
            <a:r>
              <a:rPr lang="en-US" sz="2400" dirty="0">
                <a:solidFill>
                  <a:srgbClr val="0070C0"/>
                </a:solidFill>
              </a:rPr>
              <a:t>=3)</a:t>
            </a:r>
          </a:p>
          <a:p>
            <a:endParaRPr lang="en-US" sz="2400" dirty="0">
              <a:solidFill>
                <a:srgbClr val="0070C0"/>
              </a:solidFill>
            </a:endParaRPr>
          </a:p>
          <a:p>
            <a:r>
              <a:rPr lang="en-US" dirty="0">
                <a:solidFill>
                  <a:srgbClr val="0070C0"/>
                </a:solidFill>
              </a:rPr>
              <a:t>       1     </a:t>
            </a:r>
            <a:r>
              <a:rPr lang="en-US" dirty="0" smtClean="0">
                <a:solidFill>
                  <a:srgbClr val="0070C0"/>
                </a:solidFill>
              </a:rPr>
              <a:t>      2        </a:t>
            </a:r>
            <a:r>
              <a:rPr lang="en-US" dirty="0">
                <a:solidFill>
                  <a:srgbClr val="0070C0"/>
                </a:solidFill>
              </a:rPr>
              <a:t>3     </a:t>
            </a:r>
            <a:r>
              <a:rPr lang="en-US" dirty="0" smtClean="0">
                <a:solidFill>
                  <a:srgbClr val="0070C0"/>
                </a:solidFill>
              </a:rPr>
              <a:t>    4          </a:t>
            </a:r>
            <a:r>
              <a:rPr lang="en-US" dirty="0">
                <a:solidFill>
                  <a:srgbClr val="0070C0"/>
                </a:solidFill>
              </a:rPr>
              <a:t>5   </a:t>
            </a:r>
            <a:r>
              <a:rPr lang="en-US" dirty="0" smtClean="0">
                <a:solidFill>
                  <a:srgbClr val="0070C0"/>
                </a:solidFill>
              </a:rPr>
              <a:t>     </a:t>
            </a:r>
            <a:r>
              <a:rPr lang="en-US" dirty="0">
                <a:solidFill>
                  <a:srgbClr val="0070C0"/>
                </a:solidFill>
              </a:rPr>
              <a:t>6    </a:t>
            </a:r>
            <a:r>
              <a:rPr lang="en-US" dirty="0" smtClean="0">
                <a:solidFill>
                  <a:srgbClr val="0070C0"/>
                </a:solidFill>
              </a:rPr>
              <a:t>    </a:t>
            </a:r>
            <a:r>
              <a:rPr lang="en-US" dirty="0">
                <a:solidFill>
                  <a:srgbClr val="0070C0"/>
                </a:solidFill>
              </a:rPr>
              <a:t>7    </a:t>
            </a:r>
            <a:r>
              <a:rPr lang="en-US" dirty="0" smtClean="0">
                <a:solidFill>
                  <a:srgbClr val="0070C0"/>
                </a:solidFill>
              </a:rPr>
              <a:t>     </a:t>
            </a:r>
            <a:r>
              <a:rPr lang="en-US" dirty="0">
                <a:solidFill>
                  <a:srgbClr val="0070C0"/>
                </a:solidFill>
              </a:rPr>
              <a:t>8   </a:t>
            </a:r>
            <a:r>
              <a:rPr lang="en-US" dirty="0" smtClean="0">
                <a:solidFill>
                  <a:srgbClr val="0070C0"/>
                </a:solidFill>
              </a:rPr>
              <a:t>       </a:t>
            </a:r>
            <a:r>
              <a:rPr lang="en-US" dirty="0">
                <a:solidFill>
                  <a:srgbClr val="0070C0"/>
                </a:solidFill>
              </a:rPr>
              <a:t>9 </a:t>
            </a:r>
            <a:r>
              <a:rPr lang="en-US" dirty="0" smtClean="0">
                <a:solidFill>
                  <a:srgbClr val="0070C0"/>
                </a:solidFill>
              </a:rPr>
              <a:t>     </a:t>
            </a:r>
            <a:r>
              <a:rPr lang="en-US" dirty="0">
                <a:solidFill>
                  <a:srgbClr val="0070C0"/>
                </a:solidFill>
              </a:rPr>
              <a:t>10</a:t>
            </a:r>
          </a:p>
          <a:p>
            <a:r>
              <a:rPr lang="en-US" dirty="0">
                <a:solidFill>
                  <a:srgbClr val="0070C0"/>
                </a:solidFill>
              </a:rPr>
              <a:t>1  0.000 5.196 8.367 7.874 3.464 5.657 6.557 6.164 7.416 4.359</a:t>
            </a:r>
          </a:p>
          <a:p>
            <a:r>
              <a:rPr lang="en-US" dirty="0">
                <a:solidFill>
                  <a:srgbClr val="0070C0"/>
                </a:solidFill>
              </a:rPr>
              <a:t>2  5.196 0.000 6.083 8.062 6.557 8.426 8.602 8.888 9.055 6.164</a:t>
            </a:r>
          </a:p>
          <a:p>
            <a:r>
              <a:rPr lang="en-US" dirty="0">
                <a:solidFill>
                  <a:srgbClr val="0070C0"/>
                </a:solidFill>
              </a:rPr>
              <a:t>3  8.367 6.083 0.000 6.325 8.367 8.832 8.185 8.367 6.856 7.681</a:t>
            </a:r>
          </a:p>
          <a:p>
            <a:r>
              <a:rPr lang="en-US" dirty="0">
                <a:solidFill>
                  <a:srgbClr val="0070C0"/>
                </a:solidFill>
              </a:rPr>
              <a:t>4  7.874 8.062 6.325 0.000 9.274 5.292 3.873 6.928 8.888 4.796</a:t>
            </a:r>
          </a:p>
          <a:p>
            <a:r>
              <a:rPr lang="en-US" dirty="0">
                <a:solidFill>
                  <a:srgbClr val="0070C0"/>
                </a:solidFill>
              </a:rPr>
              <a:t>5  3.464 6.557 8.367 9.274 0.000 7.874 7.416 6.000 6.557 7.141</a:t>
            </a:r>
          </a:p>
          <a:p>
            <a:r>
              <a:rPr lang="en-US" dirty="0">
                <a:solidFill>
                  <a:srgbClr val="0070C0"/>
                </a:solidFill>
              </a:rPr>
              <a:t>6  5.657 8.426 8.832 5.292 7.874 0.000 5.000 7.071 7.550 2.646</a:t>
            </a:r>
          </a:p>
          <a:p>
            <a:r>
              <a:rPr lang="en-US" dirty="0">
                <a:solidFill>
                  <a:srgbClr val="0070C0"/>
                </a:solidFill>
              </a:rPr>
              <a:t>7  6.557 8.602 8.185 3.873 7.416 5.000 0.000 5.745 8.832 5.099</a:t>
            </a:r>
          </a:p>
          <a:p>
            <a:r>
              <a:rPr lang="en-US" dirty="0">
                <a:solidFill>
                  <a:srgbClr val="0070C0"/>
                </a:solidFill>
              </a:rPr>
              <a:t>8  6.164 8.888 8.367 6.928 6.000 7.071 5.745 0.000 7.416 6.708</a:t>
            </a:r>
          </a:p>
          <a:p>
            <a:r>
              <a:rPr lang="en-US" dirty="0">
                <a:solidFill>
                  <a:srgbClr val="0070C0"/>
                </a:solidFill>
              </a:rPr>
              <a:t>9  7.416 9.055 6.856 8.888 6.557 7.550 8.832 7.416 0.000 8.000</a:t>
            </a:r>
          </a:p>
          <a:p>
            <a:r>
              <a:rPr lang="en-US" dirty="0">
                <a:solidFill>
                  <a:srgbClr val="0070C0"/>
                </a:solidFill>
              </a:rPr>
              <a:t>10 4.359 6.164 7.681 4.796 7.141 2.646 5.099 6.708 8.000 0.000</a:t>
            </a:r>
          </a:p>
        </p:txBody>
      </p:sp>
    </p:spTree>
    <p:extLst>
      <p:ext uri="{BB962C8B-B14F-4D97-AF65-F5344CB8AC3E}">
        <p14:creationId xmlns:p14="http://schemas.microsoft.com/office/powerpoint/2010/main" val="247816135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91077" y="149803"/>
            <a:ext cx="5691710" cy="1200329"/>
          </a:xfrm>
          <a:prstGeom prst="rect">
            <a:avLst/>
          </a:prstGeom>
        </p:spPr>
        <p:txBody>
          <a:bodyPr wrap="square">
            <a:spAutoFit/>
          </a:bodyPr>
          <a:lstStyle/>
          <a:p>
            <a:pPr marL="342900" indent="-342900">
              <a:buFont typeface="Arial" panose="020B0604020202020204" pitchFamily="34" charset="0"/>
              <a:buChar char="•"/>
            </a:pPr>
            <a:r>
              <a:rPr lang="en-US" sz="2400" b="0" i="0" u="none" strike="noStrike" baseline="0" dirty="0" smtClean="0">
                <a:latin typeface="Times New Roman" panose="02020603050405020304" pitchFamily="18" charset="0"/>
                <a:cs typeface="Times New Roman" panose="02020603050405020304" pitchFamily="18" charset="0"/>
              </a:rPr>
              <a:t>Compute distance matrix of the data set</a:t>
            </a:r>
          </a:p>
          <a:p>
            <a:pPr marL="342900" indent="-342900">
              <a:buFont typeface="Arial" panose="020B0604020202020204" pitchFamily="34" charset="0"/>
              <a:buChar char="•"/>
            </a:pPr>
            <a:endParaRPr lang="en-US" sz="2400" b="0" i="0" u="none" strike="noStrike" baseline="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Find </a:t>
            </a:r>
            <a:r>
              <a:rPr lang="en-US" sz="2400" dirty="0">
                <a:latin typeface="Times New Roman" panose="02020603050405020304" pitchFamily="18" charset="0"/>
                <a:cs typeface="Times New Roman" panose="02020603050405020304" pitchFamily="18" charset="0"/>
              </a:rPr>
              <a:t>B based on the </a:t>
            </a:r>
            <a:r>
              <a:rPr lang="en-US" sz="2400" dirty="0" smtClean="0">
                <a:latin typeface="Times New Roman" panose="02020603050405020304" pitchFamily="18" charset="0"/>
                <a:cs typeface="Times New Roman" panose="02020603050405020304" pitchFamily="18" charset="0"/>
              </a:rPr>
              <a:t>D</a:t>
            </a:r>
            <a:endParaRPr lang="en-US" sz="2400" dirty="0">
              <a:latin typeface="Times New Roman" panose="02020603050405020304" pitchFamily="18" charset="0"/>
              <a:cs typeface="Times New Roman" panose="02020603050405020304" pitchFamily="18" charset="0"/>
            </a:endParaRPr>
          </a:p>
        </p:txBody>
      </p:sp>
      <p:sp>
        <p:nvSpPr>
          <p:cNvPr id="5" name="Rectangle 4"/>
          <p:cNvSpPr/>
          <p:nvPr/>
        </p:nvSpPr>
        <p:spPr>
          <a:xfrm>
            <a:off x="7473864" y="149803"/>
            <a:ext cx="4718136" cy="2246769"/>
          </a:xfrm>
          <a:prstGeom prst="rect">
            <a:avLst/>
          </a:prstGeom>
        </p:spPr>
        <p:txBody>
          <a:bodyPr wrap="square">
            <a:spAutoFit/>
          </a:bodyPr>
          <a:lstStyle/>
          <a:p>
            <a:pPr lvl="0"/>
            <a:r>
              <a:rPr lang="en-US" sz="1400" dirty="0">
                <a:solidFill>
                  <a:srgbClr val="0070C0"/>
                </a:solidFill>
              </a:rPr>
              <a:t>0.000 5.196 8.367 7.874 3.464 5.657 6.557 6.164 7.416 4.359</a:t>
            </a:r>
          </a:p>
          <a:p>
            <a:pPr lvl="0"/>
            <a:r>
              <a:rPr lang="en-US" sz="1400" dirty="0" smtClean="0">
                <a:solidFill>
                  <a:srgbClr val="0070C0"/>
                </a:solidFill>
              </a:rPr>
              <a:t>5.196 </a:t>
            </a:r>
            <a:r>
              <a:rPr lang="en-US" sz="1400" dirty="0">
                <a:solidFill>
                  <a:srgbClr val="0070C0"/>
                </a:solidFill>
              </a:rPr>
              <a:t>0.000 6.083 8.062 6.557 8.426 8.602 8.888 9.055 6.164</a:t>
            </a:r>
          </a:p>
          <a:p>
            <a:pPr lvl="0"/>
            <a:r>
              <a:rPr lang="en-US" sz="1400" dirty="0" smtClean="0">
                <a:solidFill>
                  <a:srgbClr val="0070C0"/>
                </a:solidFill>
              </a:rPr>
              <a:t>8.367 </a:t>
            </a:r>
            <a:r>
              <a:rPr lang="en-US" sz="1400" dirty="0">
                <a:solidFill>
                  <a:srgbClr val="0070C0"/>
                </a:solidFill>
              </a:rPr>
              <a:t>6.083 0.000 6.325 8.367 8.832 8.185 8.367 6.856 7.681</a:t>
            </a:r>
          </a:p>
          <a:p>
            <a:pPr lvl="0"/>
            <a:r>
              <a:rPr lang="en-US" sz="1400" dirty="0" smtClean="0">
                <a:solidFill>
                  <a:srgbClr val="0070C0"/>
                </a:solidFill>
              </a:rPr>
              <a:t>7.874 </a:t>
            </a:r>
            <a:r>
              <a:rPr lang="en-US" sz="1400" dirty="0">
                <a:solidFill>
                  <a:srgbClr val="0070C0"/>
                </a:solidFill>
              </a:rPr>
              <a:t>8.062 6.325 0.000 9.274 5.292 3.873 6.928 8.888 4.796</a:t>
            </a:r>
          </a:p>
          <a:p>
            <a:pPr lvl="0"/>
            <a:r>
              <a:rPr lang="en-US" sz="1400" dirty="0" smtClean="0">
                <a:solidFill>
                  <a:srgbClr val="0070C0"/>
                </a:solidFill>
              </a:rPr>
              <a:t>3.464 </a:t>
            </a:r>
            <a:r>
              <a:rPr lang="en-US" sz="1400" dirty="0">
                <a:solidFill>
                  <a:srgbClr val="0070C0"/>
                </a:solidFill>
              </a:rPr>
              <a:t>6.557 8.367 9.274 0.000 7.874 7.416 6.000 6.557 7.141</a:t>
            </a:r>
          </a:p>
          <a:p>
            <a:pPr lvl="0"/>
            <a:r>
              <a:rPr lang="en-US" sz="1400" dirty="0" smtClean="0">
                <a:solidFill>
                  <a:srgbClr val="0070C0"/>
                </a:solidFill>
              </a:rPr>
              <a:t>5.657 </a:t>
            </a:r>
            <a:r>
              <a:rPr lang="en-US" sz="1400" dirty="0">
                <a:solidFill>
                  <a:srgbClr val="0070C0"/>
                </a:solidFill>
              </a:rPr>
              <a:t>8.426 8.832 5.292 7.874 0.000 5.000 7.071 7.550 2.646</a:t>
            </a:r>
          </a:p>
          <a:p>
            <a:pPr lvl="0"/>
            <a:r>
              <a:rPr lang="en-US" sz="1400" dirty="0" smtClean="0">
                <a:solidFill>
                  <a:srgbClr val="0070C0"/>
                </a:solidFill>
              </a:rPr>
              <a:t>6.557 </a:t>
            </a:r>
            <a:r>
              <a:rPr lang="en-US" sz="1400" dirty="0">
                <a:solidFill>
                  <a:srgbClr val="0070C0"/>
                </a:solidFill>
              </a:rPr>
              <a:t>8.602 8.185 3.873 7.416 5.000 0.000 5.745 8.832 5.099</a:t>
            </a:r>
          </a:p>
          <a:p>
            <a:pPr lvl="0"/>
            <a:r>
              <a:rPr lang="en-US" sz="1400" dirty="0" smtClean="0">
                <a:solidFill>
                  <a:srgbClr val="0070C0"/>
                </a:solidFill>
              </a:rPr>
              <a:t>6.164 </a:t>
            </a:r>
            <a:r>
              <a:rPr lang="en-US" sz="1400" dirty="0">
                <a:solidFill>
                  <a:srgbClr val="0070C0"/>
                </a:solidFill>
              </a:rPr>
              <a:t>8.888 8.367 6.928 6.000 7.071 5.745 0.000 7.416 6.708</a:t>
            </a:r>
          </a:p>
          <a:p>
            <a:pPr lvl="0"/>
            <a:r>
              <a:rPr lang="en-US" sz="1400" dirty="0" smtClean="0">
                <a:solidFill>
                  <a:srgbClr val="0070C0"/>
                </a:solidFill>
              </a:rPr>
              <a:t>7.416 </a:t>
            </a:r>
            <a:r>
              <a:rPr lang="en-US" sz="1400" dirty="0">
                <a:solidFill>
                  <a:srgbClr val="0070C0"/>
                </a:solidFill>
              </a:rPr>
              <a:t>9.055 6.856 8.888 6.557 7.550 8.832 7.416 0.000 8.000</a:t>
            </a:r>
          </a:p>
          <a:p>
            <a:pPr lvl="0"/>
            <a:r>
              <a:rPr lang="en-US" sz="1400" dirty="0" smtClean="0">
                <a:solidFill>
                  <a:srgbClr val="0070C0"/>
                </a:solidFill>
              </a:rPr>
              <a:t> </a:t>
            </a:r>
            <a:r>
              <a:rPr lang="en-US" sz="1400" dirty="0">
                <a:solidFill>
                  <a:srgbClr val="0070C0"/>
                </a:solidFill>
              </a:rPr>
              <a:t>4.359 6.164 7.681 4.796 7.141 2.646 5.099 6.708 8.000 0.000</a:t>
            </a:r>
          </a:p>
        </p:txBody>
      </p:sp>
      <p:sp>
        <p:nvSpPr>
          <p:cNvPr id="2" name="Rectangle 1"/>
          <p:cNvSpPr/>
          <p:nvPr/>
        </p:nvSpPr>
        <p:spPr>
          <a:xfrm>
            <a:off x="280284" y="1525619"/>
            <a:ext cx="6748041" cy="3416320"/>
          </a:xfrm>
          <a:prstGeom prst="rect">
            <a:avLst/>
          </a:prstGeom>
          <a:ln w="19050">
            <a:solidFill>
              <a:schemeClr val="accent1"/>
            </a:solidFill>
          </a:ln>
        </p:spPr>
        <p:txBody>
          <a:bodyPr wrap="square">
            <a:spAutoFit/>
          </a:bodyPr>
          <a:lstStyle/>
          <a:p>
            <a:r>
              <a:rPr lang="en-US" sz="2400" dirty="0"/>
              <a:t>d2ij&lt;-</a:t>
            </a:r>
            <a:r>
              <a:rPr lang="en-US" sz="2400" dirty="0" smtClean="0"/>
              <a:t>d^2</a:t>
            </a:r>
          </a:p>
          <a:p>
            <a:r>
              <a:rPr lang="en-US" sz="2400" dirty="0" smtClean="0"/>
              <a:t>d2i</a:t>
            </a:r>
            <a:r>
              <a:rPr lang="en-US" sz="2400" dirty="0"/>
              <a:t>.&lt;-</a:t>
            </a:r>
            <a:r>
              <a:rPr lang="en-US" sz="2400" dirty="0" err="1" smtClean="0"/>
              <a:t>rowMeans</a:t>
            </a:r>
            <a:r>
              <a:rPr lang="en-US" sz="2400" dirty="0" smtClean="0"/>
              <a:t>(d^2)</a:t>
            </a:r>
          </a:p>
          <a:p>
            <a:r>
              <a:rPr lang="en-US" sz="2400" dirty="0" smtClean="0"/>
              <a:t>d2.j</a:t>
            </a:r>
            <a:r>
              <a:rPr lang="en-US" sz="2400" dirty="0"/>
              <a:t>&lt;-</a:t>
            </a:r>
            <a:r>
              <a:rPr lang="en-US" sz="2400" dirty="0" err="1" smtClean="0"/>
              <a:t>colMeans</a:t>
            </a:r>
            <a:r>
              <a:rPr lang="en-US" sz="2400" dirty="0" smtClean="0"/>
              <a:t>(d^2)</a:t>
            </a:r>
          </a:p>
          <a:p>
            <a:r>
              <a:rPr lang="en-US" sz="2400" dirty="0" smtClean="0"/>
              <a:t>d2</a:t>
            </a:r>
            <a:r>
              <a:rPr lang="en-US" sz="2400" dirty="0"/>
              <a:t>..&lt;-</a:t>
            </a:r>
            <a:r>
              <a:rPr lang="en-US" sz="2400" dirty="0" smtClean="0"/>
              <a:t>mean(d^2)</a:t>
            </a:r>
          </a:p>
          <a:p>
            <a:r>
              <a:rPr lang="en-US" sz="2400" dirty="0" err="1" smtClean="0"/>
              <a:t>bij</a:t>
            </a:r>
            <a:r>
              <a:rPr lang="en-US" sz="2400" dirty="0" smtClean="0"/>
              <a:t>&lt;-d2ij-d2i.+d2..</a:t>
            </a:r>
          </a:p>
          <a:p>
            <a:r>
              <a:rPr lang="en-US" sz="2400" dirty="0" err="1"/>
              <a:t>bij</a:t>
            </a:r>
            <a:r>
              <a:rPr lang="en-US" sz="2400" dirty="0"/>
              <a:t>&lt;--.</a:t>
            </a:r>
            <a:r>
              <a:rPr lang="en-US" sz="2400" dirty="0" smtClean="0"/>
              <a:t>5*sweep(d2ij, 2, “-”)</a:t>
            </a:r>
            <a:endParaRPr lang="en-US" sz="2400" dirty="0"/>
          </a:p>
          <a:p>
            <a:r>
              <a:rPr lang="en-US" sz="2400" dirty="0" smtClean="0"/>
              <a:t>(</a:t>
            </a:r>
            <a:r>
              <a:rPr lang="en-US" sz="2400" dirty="0"/>
              <a:t>e&lt;-</a:t>
            </a:r>
            <a:r>
              <a:rPr lang="en-US" sz="2400" dirty="0" err="1"/>
              <a:t>eigen</a:t>
            </a:r>
            <a:r>
              <a:rPr lang="en-US" sz="2400" dirty="0"/>
              <a:t>(</a:t>
            </a:r>
            <a:r>
              <a:rPr lang="en-US" sz="2400" dirty="0" err="1"/>
              <a:t>bij</a:t>
            </a:r>
            <a:r>
              <a:rPr lang="en-US" sz="2400" dirty="0"/>
              <a:t>))</a:t>
            </a:r>
          </a:p>
          <a:p>
            <a:r>
              <a:rPr lang="en-US" sz="2400" dirty="0"/>
              <a:t>(</a:t>
            </a:r>
            <a:r>
              <a:rPr lang="en-US" sz="2400" dirty="0" smtClean="0"/>
              <a:t>pm1&lt;-</a:t>
            </a:r>
            <a:r>
              <a:rPr lang="en-US" sz="2400" dirty="0" err="1" smtClean="0"/>
              <a:t>cumsum</a:t>
            </a:r>
            <a:r>
              <a:rPr lang="en-US" sz="2400" dirty="0" smtClean="0"/>
              <a:t>(abs(</a:t>
            </a:r>
            <a:r>
              <a:rPr lang="en-US" sz="2400" dirty="0" err="1" smtClean="0"/>
              <a:t>e$values</a:t>
            </a:r>
            <a:r>
              <a:rPr lang="en-US" sz="2400" dirty="0"/>
              <a:t>))/sum(abs(</a:t>
            </a:r>
            <a:r>
              <a:rPr lang="en-US" sz="2400" dirty="0" err="1"/>
              <a:t>e$values</a:t>
            </a:r>
            <a:r>
              <a:rPr lang="en-US" sz="2400" dirty="0" smtClean="0"/>
              <a:t>)))</a:t>
            </a:r>
          </a:p>
          <a:p>
            <a:r>
              <a:rPr lang="en-US" sz="2400" dirty="0" smtClean="0"/>
              <a:t>(pm2&lt;-</a:t>
            </a:r>
            <a:r>
              <a:rPr lang="en-US" sz="2400" dirty="0" err="1" smtClean="0"/>
              <a:t>cumsum</a:t>
            </a:r>
            <a:r>
              <a:rPr lang="en-US" sz="2400" dirty="0" smtClean="0"/>
              <a:t>(e$evalues^2)/sum(e$values^2))</a:t>
            </a:r>
            <a:endParaRPr lang="en-US" sz="2400" dirty="0"/>
          </a:p>
        </p:txBody>
      </p:sp>
    </p:spTree>
    <p:extLst>
      <p:ext uri="{BB962C8B-B14F-4D97-AF65-F5344CB8AC3E}">
        <p14:creationId xmlns:p14="http://schemas.microsoft.com/office/powerpoint/2010/main" val="156627005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571" y="366492"/>
            <a:ext cx="11679677" cy="4832092"/>
          </a:xfrm>
          <a:prstGeom prst="rect">
            <a:avLst/>
          </a:prstGeom>
        </p:spPr>
        <p:txBody>
          <a:bodyPr wrap="square">
            <a:spAutoFit/>
          </a:bodyPr>
          <a:lstStyle/>
          <a:p>
            <a:pPr marL="457200" indent="-457200">
              <a:buFont typeface="Arial" panose="020B0604020202020204" pitchFamily="34" charset="0"/>
              <a:buChar char="•"/>
            </a:pPr>
            <a:r>
              <a:rPr lang="en-US" sz="2800" b="0" i="0" u="none" strike="noStrike" baseline="0" dirty="0" smtClean="0">
                <a:latin typeface="Times New Roman" panose="02020603050405020304" pitchFamily="18" charset="0"/>
                <a:cs typeface="Times New Roman" panose="02020603050405020304" pitchFamily="18" charset="0"/>
              </a:rPr>
              <a:t>Compute distance matrix of the data set.</a:t>
            </a:r>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Find </a:t>
            </a:r>
            <a:r>
              <a:rPr lang="en-US" sz="2800" b="1" dirty="0">
                <a:latin typeface="Times New Roman" panose="02020603050405020304" pitchFamily="18" charset="0"/>
                <a:cs typeface="Times New Roman" panose="02020603050405020304" pitchFamily="18" charset="0"/>
              </a:rPr>
              <a:t>B</a:t>
            </a:r>
            <a:r>
              <a:rPr lang="en-US" sz="2800" dirty="0">
                <a:latin typeface="Times New Roman" panose="02020603050405020304" pitchFamily="18" charset="0"/>
                <a:cs typeface="Times New Roman" panose="02020603050405020304" pitchFamily="18" charset="0"/>
              </a:rPr>
              <a:t> based on the </a:t>
            </a:r>
            <a:r>
              <a:rPr lang="en-US" sz="2800" b="1" dirty="0" smtClean="0">
                <a:latin typeface="Times New Roman" panose="02020603050405020304" pitchFamily="18" charset="0"/>
                <a:cs typeface="Times New Roman" panose="02020603050405020304" pitchFamily="18" charset="0"/>
              </a:rPr>
              <a:t>D</a:t>
            </a: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Find the eigenvalues and eigenvectors of </a:t>
            </a:r>
            <a:r>
              <a:rPr lang="en-US" sz="2800" b="1" dirty="0" smtClean="0">
                <a:latin typeface="Times New Roman" panose="02020603050405020304" pitchFamily="18" charset="0"/>
                <a:cs typeface="Times New Roman" panose="02020603050405020304" pitchFamily="18" charset="0"/>
              </a:rPr>
              <a:t>B</a:t>
            </a:r>
          </a:p>
          <a:p>
            <a:pPr marL="457200" indent="-457200">
              <a:buAutoNum type="arabicPeriod"/>
            </a:pPr>
            <a:endParaRPr lang="en-US" sz="2800" dirty="0">
              <a:latin typeface="Times New Roman" panose="02020603050405020304" pitchFamily="18" charset="0"/>
              <a:cs typeface="Times New Roman" panose="02020603050405020304" pitchFamily="18" charset="0"/>
            </a:endParaRPr>
          </a:p>
          <a:p>
            <a:pPr marL="457200" indent="-457200">
              <a:buAutoNum type="arabicPeriod"/>
            </a:pPr>
            <a:endParaRPr lang="en-US" sz="2800" dirty="0" smtClean="0">
              <a:latin typeface="Times New Roman" panose="02020603050405020304" pitchFamily="18" charset="0"/>
              <a:cs typeface="Times New Roman" panose="02020603050405020304" pitchFamily="18" charset="0"/>
            </a:endParaRPr>
          </a:p>
          <a:p>
            <a:pPr marL="457200" indent="-457200">
              <a:buAutoNum type="arabicPeriod"/>
            </a:pPr>
            <a:endParaRPr lang="en-US" sz="2800" dirty="0" smtClean="0">
              <a:latin typeface="Times New Roman" panose="02020603050405020304" pitchFamily="18" charset="0"/>
              <a:cs typeface="Times New Roman" panose="02020603050405020304" pitchFamily="18" charset="0"/>
            </a:endParaRPr>
          </a:p>
          <a:p>
            <a:pPr marL="457200" indent="-457200">
              <a:buAutoNum type="arabicPeriod"/>
            </a:pPr>
            <a:endParaRPr lang="en-US" sz="2800" dirty="0" smtClean="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endParaRPr lang="en-US" sz="2800" dirty="0" smtClean="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sp>
        <p:nvSpPr>
          <p:cNvPr id="7" name="Rectangle 1"/>
          <p:cNvSpPr>
            <a:spLocks noChangeArrowheads="1"/>
          </p:cNvSpPr>
          <p:nvPr/>
        </p:nvSpPr>
        <p:spPr bwMode="auto">
          <a:xfrm>
            <a:off x="131180" y="2428478"/>
            <a:ext cx="12060820" cy="295465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200" b="0" i="0" u="none" strike="noStrike" cap="none" normalizeH="0" baseline="0" dirty="0" err="1" smtClean="0">
                <a:ln>
                  <a:noFill/>
                </a:ln>
                <a:solidFill>
                  <a:srgbClr val="0000FF"/>
                </a:solidFill>
                <a:effectLst/>
                <a:latin typeface="Lucida Console" panose="020B0609040504020204" pitchFamily="49" charset="0"/>
              </a:rPr>
              <a:t>eigen</a:t>
            </a:r>
            <a:r>
              <a:rPr kumimoji="0" lang="en-US" altLang="en-US" sz="1200" b="0" i="0" u="none" strike="noStrike" cap="none" normalizeH="0" baseline="0" dirty="0" smtClean="0">
                <a:ln>
                  <a:noFill/>
                </a:ln>
                <a:solidFill>
                  <a:srgbClr val="0000FF"/>
                </a:solidFill>
                <a:effectLst/>
                <a:latin typeface="Lucida Console" panose="020B0609040504020204" pitchFamily="49" charset="0"/>
              </a:rPr>
              <a:t>(b)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200" b="0" i="0" u="none" strike="noStrike" cap="none" normalizeH="0" baseline="0" dirty="0" smtClean="0">
                <a:ln>
                  <a:noFill/>
                </a:ln>
                <a:solidFill>
                  <a:srgbClr val="000000"/>
                </a:solidFill>
                <a:effectLst/>
                <a:latin typeface="Lucida Console" panose="020B0609040504020204" pitchFamily="49" charset="0"/>
              </a:rPr>
              <a:t>$values [1] 7.518716e+01 5.880560e+01 4.960516e+01 3.042789e+01 1.037419e+01 4.764719e-15 5.004468e-16 -4.003773e-15 -4.539767e-15 -1.611637e-14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200" b="0" i="0" u="none" strike="noStrike" cap="none" normalizeH="0" baseline="0" dirty="0" smtClean="0">
              <a:ln>
                <a:noFill/>
              </a:ln>
              <a:solidFill>
                <a:srgbClr val="000000"/>
              </a:solidFill>
              <a:effectLst/>
              <a:latin typeface="Lucida Console" panose="020B0609040504020204" pitchFamily="49"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200" b="0" i="0" u="none" strike="noStrike" cap="none" normalizeH="0" baseline="0" dirty="0" smtClean="0">
                <a:ln>
                  <a:noFill/>
                </a:ln>
                <a:solidFill>
                  <a:srgbClr val="000000"/>
                </a:solidFill>
                <a:effectLst/>
                <a:latin typeface="Lucida Console" panose="020B0609040504020204" pitchFamily="49" charset="0"/>
              </a:rPr>
              <a:t>$vectors [,1] [,2] [,3] [,4] [,5] [,6] [,7] [,8] [,9] [,10]</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200" b="0" i="0" u="none" strike="noStrike" cap="none" normalizeH="0" baseline="0" dirty="0" smtClean="0">
                <a:ln>
                  <a:noFill/>
                </a:ln>
                <a:solidFill>
                  <a:srgbClr val="000000"/>
                </a:solidFill>
                <a:effectLst/>
                <a:latin typeface="Lucida Console" panose="020B0609040504020204" pitchFamily="49" charset="0"/>
              </a:rPr>
              <a:t>[1,] -0.18496398 0.310440748 0.31663776 -0.06629365 0.03581757 -0.648335839 0.00000000 0.00000000 0.000000000 0.585780068</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200" b="0" i="0" u="none" strike="noStrike" cap="none" normalizeH="0" baseline="0" dirty="0" smtClean="0">
                <a:ln>
                  <a:noFill/>
                </a:ln>
                <a:solidFill>
                  <a:srgbClr val="000000"/>
                </a:solidFill>
                <a:effectLst/>
                <a:latin typeface="Lucida Console" panose="020B0609040504020204" pitchFamily="49" charset="0"/>
              </a:rPr>
              <a:t>[2,] -0.32575486 -0.301151163 0.56117082 0.06198500 0.10298184 0.223083230 0.27532366 -0.32526357 -0.492407314 0.001028215</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200" b="0" i="0" u="none" strike="noStrike" cap="none" normalizeH="0" baseline="0" dirty="0" smtClean="0">
                <a:ln>
                  <a:noFill/>
                </a:ln>
                <a:solidFill>
                  <a:srgbClr val="000000"/>
                </a:solidFill>
                <a:effectLst/>
                <a:latin typeface="Lucida Console" panose="020B0609040504020204" pitchFamily="49" charset="0"/>
              </a:rPr>
              <a:t>[3,] -0.19499676 -0.670237142 -0.18287855 0.11789436 -0.01593933 0.045774250 -0.06977139 0.49890206 -0.004871153 0.457460836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200" b="0" i="0" u="none" strike="noStrike" cap="none" normalizeH="0" baseline="0" dirty="0" smtClean="0">
                <a:ln>
                  <a:noFill/>
                </a:ln>
                <a:solidFill>
                  <a:srgbClr val="000000"/>
                </a:solidFill>
                <a:effectLst/>
                <a:latin typeface="Lucida Console" panose="020B0609040504020204" pitchFamily="49" charset="0"/>
              </a:rPr>
              <a:t>[4,] 0.45585835 -0.317186619 -0.05443271 0.12443456 -0.01074524 -0.003805466 -0.31397950 -0.66292828 0.105150605 0.351987647 [5,] -0.41500028 0.359312607 0.03622547 0.19549404 -0.39158401 0.509332573 -0.39977832 -0.07306344 0.094835342 0.268750066</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200" b="0" i="0" u="none" strike="noStrike" cap="none" normalizeH="0" baseline="0" dirty="0" smtClean="0">
                <a:ln>
                  <a:noFill/>
                </a:ln>
                <a:solidFill>
                  <a:srgbClr val="000000"/>
                </a:solidFill>
                <a:effectLst/>
                <a:latin typeface="Lucida Console" panose="020B0609040504020204" pitchFamily="49" charset="0"/>
              </a:rPr>
              <a:t>[6,] 0.34044719 0.176664938 0.02696298 -0.51142969 0.03845453 0.463843029 0.39878285 0.10080081 0.008596824 0.452444803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200" b="0" i="0" u="none" strike="noStrike" cap="none" normalizeH="0" baseline="0" dirty="0" smtClean="0">
                <a:ln>
                  <a:noFill/>
                </a:ln>
                <a:solidFill>
                  <a:srgbClr val="000000"/>
                </a:solidFill>
                <a:effectLst/>
                <a:latin typeface="Lucida Console" panose="020B0609040504020204" pitchFamily="49" charset="0"/>
              </a:rPr>
              <a:t>[7,] 0.40006592 0.099643028 -0.04282964 0.29674993 -0.60296687 -0.116798157 0.11750209 0.17207888 -0.563970182 0.037848714</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200" b="0" i="0" u="none" strike="noStrike" cap="none" normalizeH="0" baseline="0" dirty="0" smtClean="0">
                <a:ln>
                  <a:noFill/>
                </a:ln>
                <a:solidFill>
                  <a:srgbClr val="000000"/>
                </a:solidFill>
                <a:effectLst/>
                <a:latin typeface="Lucida Console" panose="020B0609040504020204" pitchFamily="49" charset="0"/>
              </a:rPr>
              <a:t>[8,] 0.04088587 0.301765840 -0.31465965 0.53008213 0.62234304 0.137555131 0.09021745 0.01713508 -0.271466118 0.197253742</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200" b="0" i="0" u="none" strike="noStrike" cap="none" normalizeH="0" baseline="0" dirty="0" smtClean="0">
                <a:ln>
                  <a:noFill/>
                </a:ln>
                <a:solidFill>
                  <a:srgbClr val="000000"/>
                </a:solidFill>
                <a:effectLst/>
                <a:latin typeface="Lucida Console" panose="020B0609040504020204" pitchFamily="49" charset="0"/>
              </a:rPr>
              <a:t>[9,] -0.33862466 -0.001668644 -0.61219390 -0.45543995 -0.05871516 -0.126562236 -0.05945014 -0.28806059 -0.442478588 0.036846225 [10,] 0.22208321 0.042416406 0.26599741 -0.29347672 0.28035364 0.068069821 -0.69022822 0.27828710 -0.387096231 -0.071153560 </a:t>
            </a:r>
            <a:r>
              <a:rPr kumimoji="0" lang="en-US" altLang="en-US" sz="1200" b="0" i="0" u="none" strike="noStrike" cap="none" normalizeH="0" baseline="0" dirty="0" smtClean="0">
                <a:ln>
                  <a:noFill/>
                </a:ln>
                <a:solidFill>
                  <a:schemeClr val="tx1"/>
                </a:solidFill>
                <a:effectLst/>
              </a:rPr>
              <a:t/>
            </a:r>
            <a:br>
              <a:rPr kumimoji="0" lang="en-US" altLang="en-US" sz="1200" b="0" i="0" u="none" strike="noStrike" cap="none" normalizeH="0" baseline="0" dirty="0" smtClean="0">
                <a:ln>
                  <a:noFill/>
                </a:ln>
                <a:solidFill>
                  <a:schemeClr val="tx1"/>
                </a:solidFill>
                <a:effectLst/>
              </a:rPr>
            </a:br>
            <a:endParaRPr kumimoji="0" lang="en-US" altLang="en-US" sz="1200" b="0" i="0" u="none" strike="noStrike" cap="none" normalizeH="0" baseline="0" dirty="0" smtClean="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2"/>
          <a:stretch>
            <a:fillRect/>
          </a:stretch>
        </p:blipFill>
        <p:spPr>
          <a:xfrm>
            <a:off x="7025267" y="181943"/>
            <a:ext cx="6816653" cy="2150430"/>
          </a:xfrm>
          <a:prstGeom prst="rect">
            <a:avLst/>
          </a:prstGeom>
        </p:spPr>
      </p:pic>
    </p:spTree>
    <p:extLst>
      <p:ext uri="{BB962C8B-B14F-4D97-AF65-F5344CB8AC3E}">
        <p14:creationId xmlns:p14="http://schemas.microsoft.com/office/powerpoint/2010/main" val="4230410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87116" y="52335"/>
            <a:ext cx="2964273" cy="523220"/>
          </a:xfrm>
          <a:prstGeom prst="rect">
            <a:avLst/>
          </a:prstGeom>
        </p:spPr>
        <p:txBody>
          <a:bodyPr wrap="none">
            <a:spAutoFit/>
          </a:bodyPr>
          <a:lstStyle/>
          <a:p>
            <a:r>
              <a:rPr lang="en-US" sz="2800" b="0" i="0" u="none" strike="noStrike" baseline="0" dirty="0" smtClean="0">
                <a:solidFill>
                  <a:srgbClr val="0070C0"/>
                </a:solidFill>
                <a:latin typeface="Times New Roman" panose="02020603050405020304" pitchFamily="18" charset="0"/>
                <a:cs typeface="Times New Roman" panose="02020603050405020304" pitchFamily="18" charset="0"/>
              </a:rPr>
              <a:t>Proximity Matrices</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5" name="Rectangle 4"/>
          <p:cNvSpPr/>
          <p:nvPr/>
        </p:nvSpPr>
        <p:spPr>
          <a:xfrm>
            <a:off x="154224" y="685314"/>
            <a:ext cx="12037776" cy="1692771"/>
          </a:xfrm>
          <a:prstGeom prst="rect">
            <a:avLst/>
          </a:prstGeom>
        </p:spPr>
        <p:txBody>
          <a:bodyPr wrap="square">
            <a:spAutoFit/>
          </a:bodyPr>
          <a:lstStyle/>
          <a:p>
            <a:r>
              <a:rPr lang="en-US" sz="2600" dirty="0">
                <a:latin typeface="Times New Roman" panose="02020603050405020304" pitchFamily="18" charset="0"/>
                <a:cs typeface="Times New Roman" panose="02020603050405020304" pitchFamily="18" charset="0"/>
              </a:rPr>
              <a:t>The focus on </a:t>
            </a:r>
            <a:r>
              <a:rPr lang="en-US" sz="2600" b="1" i="1" dirty="0">
                <a:solidFill>
                  <a:srgbClr val="FF0000"/>
                </a:solidFill>
                <a:latin typeface="Times New Roman" panose="02020603050405020304" pitchFamily="18" charset="0"/>
                <a:cs typeface="Times New Roman" panose="02020603050405020304" pitchFamily="18" charset="0"/>
              </a:rPr>
              <a:t>pairwise </a:t>
            </a:r>
            <a:r>
              <a:rPr lang="en-US" sz="2600" b="1" dirty="0">
                <a:solidFill>
                  <a:srgbClr val="FF0000"/>
                </a:solidFill>
                <a:latin typeface="Times New Roman" panose="02020603050405020304" pitchFamily="18" charset="0"/>
                <a:cs typeface="Times New Roman" panose="02020603050405020304" pitchFamily="18" charset="0"/>
              </a:rPr>
              <a:t>comparisons </a:t>
            </a:r>
            <a:r>
              <a:rPr lang="en-US" sz="2600" dirty="0">
                <a:latin typeface="Times New Roman" panose="02020603050405020304" pitchFamily="18" charset="0"/>
                <a:cs typeface="Times New Roman" panose="02020603050405020304" pitchFamily="18" charset="0"/>
              </a:rPr>
              <a:t>of entities is fundamental to </a:t>
            </a:r>
            <a:r>
              <a:rPr lang="en-US" sz="2600" dirty="0" smtClean="0">
                <a:latin typeface="Times New Roman" panose="02020603050405020304" pitchFamily="18" charset="0"/>
                <a:cs typeface="Times New Roman" panose="02020603050405020304" pitchFamily="18" charset="0"/>
              </a:rPr>
              <a:t>MDS. The </a:t>
            </a:r>
            <a:r>
              <a:rPr lang="en-US" sz="2600" dirty="0">
                <a:latin typeface="Times New Roman" panose="02020603050405020304" pitchFamily="18" charset="0"/>
                <a:cs typeface="Times New Roman" panose="02020603050405020304" pitchFamily="18" charset="0"/>
              </a:rPr>
              <a:t>“closeness” of two entities is measured by a </a:t>
            </a:r>
            <a:r>
              <a:rPr lang="en-US" sz="2600" i="1" dirty="0">
                <a:latin typeface="Times New Roman" panose="02020603050405020304" pitchFamily="18" charset="0"/>
                <a:cs typeface="Times New Roman" panose="02020603050405020304" pitchFamily="18" charset="0"/>
              </a:rPr>
              <a:t>proximity </a:t>
            </a:r>
            <a:r>
              <a:rPr lang="en-US" sz="2600" dirty="0" smtClean="0">
                <a:latin typeface="Times New Roman" panose="02020603050405020304" pitchFamily="18" charset="0"/>
                <a:cs typeface="Times New Roman" panose="02020603050405020304" pitchFamily="18" charset="0"/>
              </a:rPr>
              <a:t>measure.</a:t>
            </a:r>
          </a:p>
          <a:p>
            <a:endParaRPr lang="en-US" sz="2600" dirty="0" smtClean="0">
              <a:latin typeface="Times New Roman" panose="02020603050405020304" pitchFamily="18" charset="0"/>
              <a:cs typeface="Times New Roman" panose="02020603050405020304" pitchFamily="18" charset="0"/>
            </a:endParaRPr>
          </a:p>
          <a:p>
            <a:r>
              <a:rPr lang="en-US" sz="2600" dirty="0" smtClean="0">
                <a:latin typeface="Times New Roman" panose="02020603050405020304" pitchFamily="18" charset="0"/>
                <a:cs typeface="Times New Roman" panose="02020603050405020304" pitchFamily="18" charset="0"/>
              </a:rPr>
              <a:t>A proximity can </a:t>
            </a:r>
            <a:r>
              <a:rPr lang="en-US" sz="2600" dirty="0">
                <a:latin typeface="Times New Roman" panose="02020603050405020304" pitchFamily="18" charset="0"/>
                <a:cs typeface="Times New Roman" panose="02020603050405020304" pitchFamily="18" charset="0"/>
              </a:rPr>
              <a:t>be a </a:t>
            </a:r>
            <a:r>
              <a:rPr lang="en-US" sz="2600" dirty="0" smtClean="0">
                <a:solidFill>
                  <a:srgbClr val="0070C0"/>
                </a:solidFill>
                <a:latin typeface="Times New Roman" panose="02020603050405020304" pitchFamily="18" charset="0"/>
                <a:cs typeface="Times New Roman" panose="02020603050405020304" pitchFamily="18" charset="0"/>
              </a:rPr>
              <a:t>continuous </a:t>
            </a:r>
            <a:r>
              <a:rPr lang="en-US" sz="2600" dirty="0">
                <a:solidFill>
                  <a:srgbClr val="0070C0"/>
                </a:solidFill>
                <a:latin typeface="Times New Roman" panose="02020603050405020304" pitchFamily="18" charset="0"/>
                <a:cs typeface="Times New Roman" panose="02020603050405020304" pitchFamily="18" charset="0"/>
              </a:rPr>
              <a:t>measure </a:t>
            </a:r>
            <a:r>
              <a:rPr lang="en-US" sz="2600" dirty="0">
                <a:latin typeface="Times New Roman" panose="02020603050405020304" pitchFamily="18" charset="0"/>
                <a:cs typeface="Times New Roman" panose="02020603050405020304" pitchFamily="18" charset="0"/>
              </a:rPr>
              <a:t>of how physically close one entity is to another</a:t>
            </a:r>
          </a:p>
        </p:txBody>
      </p:sp>
      <p:pic>
        <p:nvPicPr>
          <p:cNvPr id="12" name="Picture 11"/>
          <p:cNvPicPr>
            <a:picLocks noChangeAspect="1"/>
          </p:cNvPicPr>
          <p:nvPr/>
        </p:nvPicPr>
        <p:blipFill>
          <a:blip r:embed="rId2"/>
          <a:stretch>
            <a:fillRect/>
          </a:stretch>
        </p:blipFill>
        <p:spPr>
          <a:xfrm>
            <a:off x="335667" y="2620953"/>
            <a:ext cx="11520886" cy="4237047"/>
          </a:xfrm>
          <a:prstGeom prst="rect">
            <a:avLst/>
          </a:prstGeom>
        </p:spPr>
      </p:pic>
    </p:spTree>
    <p:extLst>
      <p:ext uri="{BB962C8B-B14F-4D97-AF65-F5344CB8AC3E}">
        <p14:creationId xmlns:p14="http://schemas.microsoft.com/office/powerpoint/2010/main" val="382070052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5617" y="279870"/>
            <a:ext cx="10201072" cy="492443"/>
          </a:xfrm>
          <a:prstGeom prst="rect">
            <a:avLst/>
          </a:prstGeom>
        </p:spPr>
        <p:txBody>
          <a:bodyPr wrap="square">
            <a:spAutoFit/>
          </a:bodyPr>
          <a:lstStyle/>
          <a:p>
            <a:r>
              <a:rPr lang="en-US" sz="2600" b="0" i="0" u="none" strike="noStrike" baseline="0" dirty="0" smtClean="0">
                <a:latin typeface="Times New Roman" panose="02020603050405020304" pitchFamily="18" charset="0"/>
                <a:cs typeface="Times New Roman" panose="02020603050405020304" pitchFamily="18" charset="0"/>
              </a:rPr>
              <a:t>Example 3</a:t>
            </a:r>
            <a:r>
              <a:rPr lang="en-US" sz="2600" b="0" i="0" u="none" strike="noStrike" dirty="0" smtClean="0">
                <a:latin typeface="Times New Roman" panose="02020603050405020304" pitchFamily="18" charset="0"/>
                <a:cs typeface="Times New Roman" panose="02020603050405020304" pitchFamily="18" charset="0"/>
              </a:rPr>
              <a:t>  </a:t>
            </a:r>
            <a:r>
              <a:rPr lang="en-US" sz="2600" b="0" i="0" u="none" strike="noStrike" baseline="0" dirty="0" smtClean="0">
                <a:latin typeface="Times New Roman" panose="02020603050405020304" pitchFamily="18" charset="0"/>
                <a:cs typeface="Times New Roman" panose="02020603050405020304" pitchFamily="18" charset="0"/>
              </a:rPr>
              <a:t>Given a small set of multivariate data (n = 10; q = 5)</a:t>
            </a:r>
            <a:endParaRPr lang="en-US" sz="26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9539860" y="87548"/>
            <a:ext cx="2276475" cy="2647950"/>
          </a:xfrm>
          <a:prstGeom prst="rect">
            <a:avLst/>
          </a:prstGeom>
        </p:spPr>
      </p:pic>
      <mc:AlternateContent xmlns:mc="http://schemas.openxmlformats.org/markup-compatibility/2006" xmlns:a14="http://schemas.microsoft.com/office/drawing/2010/main">
        <mc:Choice Requires="a14">
          <p:sp>
            <p:nvSpPr>
              <p:cNvPr id="4" name="Rectangle 3"/>
              <p:cNvSpPr/>
              <p:nvPr/>
            </p:nvSpPr>
            <p:spPr>
              <a:xfrm>
                <a:off x="285344" y="857146"/>
                <a:ext cx="11679677" cy="6494085"/>
              </a:xfrm>
              <a:prstGeom prst="rect">
                <a:avLst/>
              </a:prstGeom>
            </p:spPr>
            <p:txBody>
              <a:bodyPr wrap="square">
                <a:spAutoFit/>
              </a:bodyPr>
              <a:lstStyle/>
              <a:p>
                <a:pPr marL="457200" indent="-457200">
                  <a:buFont typeface="Arial" panose="020B0604020202020204" pitchFamily="34" charset="0"/>
                  <a:buChar char="•"/>
                </a:pPr>
                <a:r>
                  <a:rPr lang="en-US" sz="2600" b="0" i="0" u="none" strike="noStrike" baseline="0" dirty="0" smtClean="0">
                    <a:latin typeface="Times New Roman" panose="02020603050405020304" pitchFamily="18" charset="0"/>
                    <a:cs typeface="Times New Roman" panose="02020603050405020304" pitchFamily="18" charset="0"/>
                  </a:rPr>
                  <a:t>Compute distance matrix of the data set</a:t>
                </a:r>
                <a:endParaRPr lang="en-US" sz="26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6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Find </a:t>
                </a:r>
                <a14:m>
                  <m:oMath xmlns:m="http://schemas.openxmlformats.org/officeDocument/2006/math">
                    <m:r>
                      <a:rPr lang="en-US" sz="2600" b="1" i="1" dirty="0" smtClean="0">
                        <a:latin typeface="Cambria Math" panose="02040503050406030204" pitchFamily="18" charset="0"/>
                        <a:cs typeface="Times New Roman" panose="02020603050405020304" pitchFamily="18" charset="0"/>
                      </a:rPr>
                      <m:t>𝑩</m:t>
                    </m:r>
                  </m:oMath>
                </a14:m>
                <a:r>
                  <a:rPr lang="en-US" sz="2600" dirty="0">
                    <a:latin typeface="Times New Roman" panose="02020603050405020304" pitchFamily="18" charset="0"/>
                    <a:cs typeface="Times New Roman" panose="02020603050405020304" pitchFamily="18" charset="0"/>
                  </a:rPr>
                  <a:t> based on the </a:t>
                </a:r>
                <a14:m>
                  <m:oMath xmlns:m="http://schemas.openxmlformats.org/officeDocument/2006/math">
                    <m:r>
                      <a:rPr lang="en-US" sz="2600" b="1" i="1" dirty="0" smtClean="0">
                        <a:latin typeface="Cambria Math" panose="02040503050406030204" pitchFamily="18" charset="0"/>
                        <a:cs typeface="Times New Roman" panose="02020603050405020304" pitchFamily="18" charset="0"/>
                      </a:rPr>
                      <m:t>𝑫</m:t>
                    </m:r>
                  </m:oMath>
                </a14:m>
                <a:endParaRPr lang="en-US" sz="2600" b="1"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600"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Find the eigenvalues and eigenvectors of </a:t>
                </a:r>
                <a14:m>
                  <m:oMath xmlns:m="http://schemas.openxmlformats.org/officeDocument/2006/math">
                    <m:r>
                      <a:rPr lang="en-US" sz="2600" b="1" i="1" dirty="0" smtClean="0">
                        <a:latin typeface="Cambria Math" panose="02040503050406030204" pitchFamily="18" charset="0"/>
                        <a:cs typeface="Times New Roman" panose="02020603050405020304" pitchFamily="18" charset="0"/>
                      </a:rPr>
                      <m:t>𝑩</m:t>
                    </m:r>
                  </m:oMath>
                </a14:m>
                <a:endParaRPr lang="en-US" sz="2600" b="1" dirty="0" smtClean="0">
                  <a:latin typeface="Times New Roman" panose="02020603050405020304" pitchFamily="18" charset="0"/>
                  <a:cs typeface="Times New Roman" panose="02020603050405020304" pitchFamily="18" charset="0"/>
                </a:endParaRPr>
              </a:p>
              <a:p>
                <a:pPr marL="457200" indent="-457200">
                  <a:buAutoNum type="arabicPeriod"/>
                </a:pPr>
                <a:endParaRPr lang="en-US" sz="2600" dirty="0">
                  <a:latin typeface="Times New Roman" panose="02020603050405020304" pitchFamily="18" charset="0"/>
                  <a:cs typeface="Times New Roman" panose="02020603050405020304" pitchFamily="18" charset="0"/>
                </a:endParaRPr>
              </a:p>
              <a:p>
                <a:pPr marL="457200" indent="-457200">
                  <a:buAutoNum type="arabicPeriod"/>
                </a:pPr>
                <a:endParaRPr lang="en-US" sz="2600" dirty="0" smtClean="0">
                  <a:latin typeface="Times New Roman" panose="02020603050405020304" pitchFamily="18" charset="0"/>
                  <a:cs typeface="Times New Roman" panose="02020603050405020304" pitchFamily="18" charset="0"/>
                </a:endParaRPr>
              </a:p>
              <a:p>
                <a:pPr marL="457200" indent="-457200">
                  <a:buAutoNum type="arabicPeriod"/>
                </a:pPr>
                <a:endParaRPr lang="en-US" sz="2600" dirty="0" smtClean="0">
                  <a:latin typeface="Times New Roman" panose="02020603050405020304" pitchFamily="18" charset="0"/>
                  <a:cs typeface="Times New Roman" panose="02020603050405020304" pitchFamily="18" charset="0"/>
                </a:endParaRPr>
              </a:p>
              <a:p>
                <a:pPr marL="457200" indent="-457200">
                  <a:buAutoNum type="arabicPeriod"/>
                </a:pPr>
                <a:endParaRPr lang="en-US" sz="2600" dirty="0" smtClean="0">
                  <a:latin typeface="Times New Roman" panose="02020603050405020304" pitchFamily="18" charset="0"/>
                  <a:cs typeface="Times New Roman" panose="02020603050405020304" pitchFamily="18" charset="0"/>
                </a:endParaRPr>
              </a:p>
              <a:p>
                <a:r>
                  <a:rPr lang="en-US" sz="2600" dirty="0" smtClean="0">
                    <a:latin typeface="Times New Roman" panose="02020603050405020304" pitchFamily="18" charset="0"/>
                    <a:cs typeface="Times New Roman" panose="02020603050405020304" pitchFamily="18" charset="0"/>
                  </a:rPr>
                  <a:t>4. Use                                                                                                                  determine </a:t>
                </a:r>
                <a:r>
                  <a:rPr lang="en-US" sz="2600" b="1" dirty="0">
                    <a:latin typeface="Times New Roman" panose="02020603050405020304" pitchFamily="18" charset="0"/>
                    <a:cs typeface="Times New Roman" panose="02020603050405020304" pitchFamily="18" charset="0"/>
                  </a:rPr>
                  <a:t>m</a:t>
                </a:r>
                <a:r>
                  <a:rPr lang="en-US" sz="2600" dirty="0" smtClean="0">
                    <a:latin typeface="Times New Roman" panose="02020603050405020304" pitchFamily="18" charset="0"/>
                    <a:cs typeface="Times New Roman" panose="02020603050405020304" pitchFamily="18" charset="0"/>
                  </a:rPr>
                  <a:t>.</a:t>
                </a:r>
              </a:p>
              <a:p>
                <a:endParaRPr lang="en-US" sz="26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
                    </m:oMathParaPr>
                    <m:oMath xmlns:m="http://schemas.openxmlformats.org/officeDocument/2006/math">
                      <m:r>
                        <a:rPr lang="en-US" sz="2600" b="1" i="1" dirty="0" smtClean="0">
                          <a:solidFill>
                            <a:srgbClr val="C00000"/>
                          </a:solidFill>
                          <a:latin typeface="Cambria Math" panose="02040503050406030204" pitchFamily="18" charset="0"/>
                          <a:cs typeface="Times New Roman" panose="02020603050405020304" pitchFamily="18" charset="0"/>
                        </a:rPr>
                        <m:t>𝒎</m:t>
                      </m:r>
                      <m:r>
                        <a:rPr lang="en-US" sz="2600" b="1" i="1" dirty="0" smtClean="0">
                          <a:solidFill>
                            <a:srgbClr val="C00000"/>
                          </a:solidFill>
                          <a:latin typeface="Cambria Math" panose="02040503050406030204" pitchFamily="18" charset="0"/>
                          <a:cs typeface="Times New Roman" panose="02020603050405020304" pitchFamily="18" charset="0"/>
                        </a:rPr>
                        <m:t>=</m:t>
                      </m:r>
                      <m:r>
                        <a:rPr lang="en-US" sz="2600" b="1" i="1" dirty="0" smtClean="0">
                          <a:solidFill>
                            <a:srgbClr val="C00000"/>
                          </a:solidFill>
                          <a:latin typeface="Cambria Math" panose="02040503050406030204" pitchFamily="18" charset="0"/>
                          <a:cs typeface="Times New Roman" panose="02020603050405020304" pitchFamily="18" charset="0"/>
                        </a:rPr>
                        <m:t>𝟑</m:t>
                      </m:r>
                      <m:r>
                        <a:rPr lang="en-US" sz="2600" b="1" i="1" dirty="0" smtClean="0">
                          <a:solidFill>
                            <a:srgbClr val="C00000"/>
                          </a:solidFill>
                          <a:latin typeface="Cambria Math" panose="02040503050406030204" pitchFamily="18" charset="0"/>
                          <a:cs typeface="Times New Roman" panose="02020603050405020304" pitchFamily="18" charset="0"/>
                        </a:rPr>
                        <m:t>,  </m:t>
                      </m:r>
                      <m:sSub>
                        <m:sSubPr>
                          <m:ctrlPr>
                            <a:rPr lang="en-US" sz="2600" b="1" i="1" dirty="0" smtClean="0">
                              <a:solidFill>
                                <a:srgbClr val="C00000"/>
                              </a:solidFill>
                              <a:latin typeface="Cambria Math" panose="02040503050406030204" pitchFamily="18" charset="0"/>
                              <a:cs typeface="Times New Roman" panose="02020603050405020304" pitchFamily="18" charset="0"/>
                            </a:rPr>
                          </m:ctrlPr>
                        </m:sSubPr>
                        <m:e>
                          <m:r>
                            <a:rPr lang="en-US" sz="2600" b="1" i="1" dirty="0" smtClean="0">
                              <a:solidFill>
                                <a:srgbClr val="C00000"/>
                              </a:solidFill>
                              <a:latin typeface="Cambria Math" panose="02040503050406030204" pitchFamily="18" charset="0"/>
                              <a:cs typeface="Times New Roman" panose="02020603050405020304" pitchFamily="18" charset="0"/>
                            </a:rPr>
                            <m:t>𝑷</m:t>
                          </m:r>
                        </m:e>
                        <m:sub>
                          <m:r>
                            <a:rPr lang="en-US" sz="2600" b="1" i="1" dirty="0" smtClean="0">
                              <a:solidFill>
                                <a:srgbClr val="C00000"/>
                              </a:solidFill>
                              <a:latin typeface="Cambria Math" panose="02040503050406030204" pitchFamily="18" charset="0"/>
                              <a:cs typeface="Times New Roman" panose="02020603050405020304" pitchFamily="18" charset="0"/>
                            </a:rPr>
                            <m:t>𝒎</m:t>
                          </m:r>
                        </m:sub>
                      </m:sSub>
                      <m:r>
                        <a:rPr lang="en-US" sz="2600" b="1" i="1" dirty="0"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r>
                        <a:rPr lang="en-US" sz="2600" b="1" i="1" dirty="0"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𝟖𝟐</m:t>
                      </m:r>
                      <m:r>
                        <a:rPr lang="en-US" sz="2600" b="1" i="1" dirty="0"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   </m:t>
                      </m:r>
                      <m:r>
                        <a:rPr lang="en-US" sz="2600" b="1" i="1" dirty="0"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𝒎</m:t>
                      </m:r>
                      <m:r>
                        <a:rPr lang="en-US" sz="2600" b="1" i="1" dirty="0"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r>
                        <a:rPr lang="en-US" sz="2600" b="1" i="1" dirty="0"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𝟒</m:t>
                      </m:r>
                      <m:r>
                        <a:rPr lang="en-US" sz="2600" b="1" i="1" dirty="0"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sz="2600" b="1" i="1" dirty="0"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600" b="1" i="1" dirty="0"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𝑷</m:t>
                          </m:r>
                        </m:e>
                        <m:sub>
                          <m:r>
                            <a:rPr lang="en-US" sz="2600" b="1" i="1" dirty="0"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𝒎</m:t>
                          </m:r>
                        </m:sub>
                      </m:sSub>
                      <m:r>
                        <a:rPr lang="en-US" sz="2600" b="1" i="1" dirty="0"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r>
                        <a:rPr lang="en-US" sz="2600" b="1" i="1" dirty="0"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𝟗𝟓</m:t>
                      </m:r>
                      <m:r>
                        <a:rPr lang="en-US" sz="2600" b="1" i="1" dirty="0"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sz="2600" b="1" dirty="0">
                  <a:latin typeface="Times New Roman" panose="02020603050405020304" pitchFamily="18" charset="0"/>
                  <a:cs typeface="Times New Roman" panose="02020603050405020304" pitchFamily="18" charset="0"/>
                </a:endParaRPr>
              </a:p>
              <a:p>
                <a:endParaRPr lang="en-US" sz="2600" dirty="0" smtClean="0">
                  <a:latin typeface="Times New Roman" panose="02020603050405020304" pitchFamily="18" charset="0"/>
                  <a:cs typeface="Times New Roman" panose="02020603050405020304" pitchFamily="18" charset="0"/>
                </a:endParaRPr>
              </a:p>
              <a:p>
                <a:endParaRPr lang="en-US" sz="2600" dirty="0">
                  <a:latin typeface="Times New Roman" panose="02020603050405020304" pitchFamily="18" charset="0"/>
                  <a:cs typeface="Times New Roman" panose="02020603050405020304" pitchFamily="18" charset="0"/>
                </a:endParaRPr>
              </a:p>
              <a:p>
                <a:endParaRPr lang="en-US" sz="2600" dirty="0">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285344" y="857146"/>
                <a:ext cx="11679677" cy="6494085"/>
              </a:xfrm>
              <a:prstGeom prst="rect">
                <a:avLst/>
              </a:prstGeom>
              <a:blipFill rotWithShape="0">
                <a:blip r:embed="rId3"/>
                <a:stretch>
                  <a:fillRect l="-939" t="-939"/>
                </a:stretch>
              </a:blipFill>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542704" y="3059080"/>
            <a:ext cx="10489862" cy="777027"/>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1242348" y="4159689"/>
                <a:ext cx="8630857" cy="558166"/>
              </a:xfrm>
              <a:prstGeom prst="rect">
                <a:avLst/>
              </a:prstGeom>
            </p:spPr>
            <p:txBody>
              <a:bodyPr wrap="square">
                <a:spAutoFit/>
              </a:bodyPr>
              <a:lstStyle/>
              <a:p>
                <a14:m>
                  <m:oMath xmlns:m="http://schemas.openxmlformats.org/officeDocument/2006/math">
                    <m:sSub>
                      <m:sSubPr>
                        <m:ctrlPr>
                          <a:rPr lang="en-US" sz="2800" i="1" dirty="0" smtClean="0">
                            <a:solidFill>
                              <a:srgbClr val="0070C0"/>
                            </a:solidFill>
                            <a:latin typeface="Cambria Math" panose="02040503050406030204" pitchFamily="18" charset="0"/>
                            <a:cs typeface="Times New Roman" panose="02020603050405020304" pitchFamily="18" charset="0"/>
                          </a:rPr>
                        </m:ctrlPr>
                      </m:sSubPr>
                      <m:e>
                        <m:r>
                          <a:rPr lang="en-US" sz="2800" i="1" dirty="0">
                            <a:solidFill>
                              <a:srgbClr val="0070C0"/>
                            </a:solidFill>
                            <a:latin typeface="Cambria Math" panose="02040503050406030204" pitchFamily="18" charset="0"/>
                            <a:cs typeface="Times New Roman" panose="02020603050405020304" pitchFamily="18" charset="0"/>
                          </a:rPr>
                          <m:t>𝑃</m:t>
                        </m:r>
                      </m:e>
                      <m:sub>
                        <m:r>
                          <a:rPr lang="en-US" sz="2800" b="1" i="1" dirty="0">
                            <a:solidFill>
                              <a:srgbClr val="0070C0"/>
                            </a:solidFill>
                            <a:latin typeface="Cambria Math" panose="02040503050406030204" pitchFamily="18" charset="0"/>
                            <a:cs typeface="Times New Roman" panose="02020603050405020304" pitchFamily="18" charset="0"/>
                          </a:rPr>
                          <m:t>𝒎</m:t>
                        </m:r>
                      </m:sub>
                    </m:sSub>
                    <m:r>
                      <a:rPr lang="en-US" sz="2800" i="1" dirty="0">
                        <a:solidFill>
                          <a:srgbClr val="0070C0"/>
                        </a:solidFill>
                        <a:latin typeface="Cambria Math" panose="02040503050406030204" pitchFamily="18" charset="0"/>
                        <a:cs typeface="Times New Roman" panose="02020603050405020304" pitchFamily="18" charset="0"/>
                      </a:rPr>
                      <m:t> = </m:t>
                    </m:r>
                    <m:nary>
                      <m:naryPr>
                        <m:chr m:val="∑"/>
                        <m:ctrlPr>
                          <a:rPr lang="en-US" sz="2800" i="1" dirty="0">
                            <a:solidFill>
                              <a:srgbClr val="0070C0"/>
                            </a:solidFill>
                            <a:latin typeface="Cambria Math" panose="02040503050406030204" pitchFamily="18" charset="0"/>
                            <a:cs typeface="Times New Roman" panose="02020603050405020304" pitchFamily="18" charset="0"/>
                          </a:rPr>
                        </m:ctrlPr>
                      </m:naryPr>
                      <m:sub>
                        <m:r>
                          <m:rPr>
                            <m:brk m:alnAt="23"/>
                          </m:rPr>
                          <a:rPr lang="en-US" sz="2800" i="1" dirty="0">
                            <a:solidFill>
                              <a:srgbClr val="0070C0"/>
                            </a:solidFill>
                            <a:latin typeface="Cambria Math" panose="02040503050406030204" pitchFamily="18" charset="0"/>
                            <a:cs typeface="Times New Roman" panose="02020603050405020304" pitchFamily="18" charset="0"/>
                          </a:rPr>
                          <m:t>𝑖</m:t>
                        </m:r>
                        <m:r>
                          <a:rPr lang="en-US" sz="2800" i="1" dirty="0">
                            <a:solidFill>
                              <a:srgbClr val="0070C0"/>
                            </a:solidFill>
                            <a:latin typeface="Cambria Math" panose="02040503050406030204" pitchFamily="18" charset="0"/>
                            <a:cs typeface="Times New Roman" panose="02020603050405020304" pitchFamily="18" charset="0"/>
                          </a:rPr>
                          <m:t>=1</m:t>
                        </m:r>
                      </m:sub>
                      <m:sup>
                        <m:r>
                          <a:rPr lang="en-US" sz="2800" b="1" i="1" dirty="0">
                            <a:solidFill>
                              <a:srgbClr val="0070C0"/>
                            </a:solidFill>
                            <a:latin typeface="Cambria Math" panose="02040503050406030204" pitchFamily="18" charset="0"/>
                            <a:cs typeface="Times New Roman" panose="02020603050405020304" pitchFamily="18" charset="0"/>
                          </a:rPr>
                          <m:t>𝒎</m:t>
                        </m:r>
                      </m:sup>
                      <m:e>
                        <m:sSub>
                          <m:sSubPr>
                            <m:ctrlPr>
                              <a:rPr lang="en-US" sz="2800" i="1" dirty="0">
                                <a:solidFill>
                                  <a:srgbClr val="0070C0"/>
                                </a:solidFill>
                                <a:latin typeface="Cambria Math" panose="02040503050406030204" pitchFamily="18" charset="0"/>
                                <a:cs typeface="Times New Roman" panose="02020603050405020304" pitchFamily="18" charset="0"/>
                              </a:rPr>
                            </m:ctrlPr>
                          </m:sSubPr>
                          <m:e>
                            <m:r>
                              <a:rPr lang="en-US" sz="2800" b="0" i="1" dirty="0" smtClean="0">
                                <a:solidFill>
                                  <a:srgbClr val="0070C0"/>
                                </a:solidFill>
                                <a:latin typeface="Cambria Math" panose="02040503050406030204" pitchFamily="18" charset="0"/>
                                <a:cs typeface="Times New Roman" panose="02020603050405020304" pitchFamily="18" charset="0"/>
                              </a:rPr>
                              <m:t>|</m:t>
                            </m:r>
                            <m:r>
                              <a:rPr lang="en-US" sz="2800" i="1" dirty="0">
                                <a:solidFill>
                                  <a:srgbClr val="0070C0"/>
                                </a:solidFill>
                                <a:latin typeface="Cambria Math" panose="02040503050406030204" pitchFamily="18" charset="0"/>
                                <a:cs typeface="Times New Roman" panose="02020603050405020304" pitchFamily="18" charset="0"/>
                              </a:rPr>
                              <m:t>𝜆</m:t>
                            </m:r>
                          </m:e>
                          <m:sub>
                            <m:r>
                              <a:rPr lang="en-US" sz="2800" i="1" dirty="0">
                                <a:solidFill>
                                  <a:srgbClr val="0070C0"/>
                                </a:solidFill>
                                <a:latin typeface="Cambria Math" panose="02040503050406030204" pitchFamily="18" charset="0"/>
                                <a:cs typeface="Times New Roman" panose="02020603050405020304" pitchFamily="18" charset="0"/>
                              </a:rPr>
                              <m:t>𝑖</m:t>
                            </m:r>
                          </m:sub>
                        </m:sSub>
                        <m:r>
                          <a:rPr lang="en-US" sz="2800" b="0" i="1" dirty="0" smtClean="0">
                            <a:solidFill>
                              <a:srgbClr val="0070C0"/>
                            </a:solidFill>
                            <a:latin typeface="Cambria Math" panose="02040503050406030204" pitchFamily="18" charset="0"/>
                            <a:cs typeface="Times New Roman" panose="02020603050405020304" pitchFamily="18" charset="0"/>
                          </a:rPr>
                          <m:t>|</m:t>
                        </m:r>
                        <m:r>
                          <a:rPr lang="en-US" sz="2800" i="1" dirty="0">
                            <a:solidFill>
                              <a:srgbClr val="0070C0"/>
                            </a:solidFill>
                            <a:latin typeface="Cambria Math" panose="02040503050406030204" pitchFamily="18" charset="0"/>
                            <a:cs typeface="Times New Roman" panose="02020603050405020304" pitchFamily="18" charset="0"/>
                          </a:rPr>
                          <m:t>/</m:t>
                        </m:r>
                        <m:nary>
                          <m:naryPr>
                            <m:chr m:val="∑"/>
                            <m:ctrlPr>
                              <a:rPr lang="en-US" sz="2800" i="1" dirty="0">
                                <a:solidFill>
                                  <a:srgbClr val="0070C0"/>
                                </a:solidFill>
                                <a:latin typeface="Cambria Math" panose="02040503050406030204" pitchFamily="18" charset="0"/>
                                <a:cs typeface="Times New Roman" panose="02020603050405020304" pitchFamily="18" charset="0"/>
                              </a:rPr>
                            </m:ctrlPr>
                          </m:naryPr>
                          <m:sub>
                            <m:r>
                              <m:rPr>
                                <m:brk m:alnAt="23"/>
                              </m:rPr>
                              <a:rPr lang="en-US" sz="2800" i="1" dirty="0">
                                <a:solidFill>
                                  <a:srgbClr val="0070C0"/>
                                </a:solidFill>
                                <a:latin typeface="Cambria Math" panose="02040503050406030204" pitchFamily="18" charset="0"/>
                                <a:cs typeface="Times New Roman" panose="02020603050405020304" pitchFamily="18" charset="0"/>
                              </a:rPr>
                              <m:t>𝑖</m:t>
                            </m:r>
                            <m:r>
                              <a:rPr lang="en-US" sz="2800" i="1" dirty="0">
                                <a:solidFill>
                                  <a:srgbClr val="0070C0"/>
                                </a:solidFill>
                                <a:latin typeface="Cambria Math" panose="02040503050406030204" pitchFamily="18" charset="0"/>
                                <a:cs typeface="Times New Roman" panose="02020603050405020304" pitchFamily="18" charset="0"/>
                              </a:rPr>
                              <m:t>=0</m:t>
                            </m:r>
                          </m:sub>
                          <m:sup>
                            <m:r>
                              <a:rPr lang="en-US" sz="2800" i="1" dirty="0">
                                <a:solidFill>
                                  <a:srgbClr val="0070C0"/>
                                </a:solidFill>
                                <a:latin typeface="Cambria Math" panose="02040503050406030204" pitchFamily="18" charset="0"/>
                                <a:cs typeface="Times New Roman" panose="02020603050405020304" pitchFamily="18" charset="0"/>
                              </a:rPr>
                              <m:t>𝑛</m:t>
                            </m:r>
                          </m:sup>
                          <m:e>
                            <m:r>
                              <a:rPr lang="en-US" sz="2800" i="1" dirty="0">
                                <a:solidFill>
                                  <a:srgbClr val="0070C0"/>
                                </a:solidFill>
                                <a:latin typeface="Cambria Math" panose="02040503050406030204" pitchFamily="18" charset="0"/>
                                <a:cs typeface="Times New Roman" panose="02020603050405020304" pitchFamily="18" charset="0"/>
                              </a:rPr>
                              <m:t>|</m:t>
                            </m:r>
                            <m:sSub>
                              <m:sSubPr>
                                <m:ctrlPr>
                                  <a:rPr lang="en-US" sz="2800" i="1" dirty="0">
                                    <a:solidFill>
                                      <a:srgbClr val="0070C0"/>
                                    </a:solidFill>
                                    <a:latin typeface="Cambria Math" panose="02040503050406030204" pitchFamily="18" charset="0"/>
                                    <a:cs typeface="Times New Roman" panose="02020603050405020304" pitchFamily="18" charset="0"/>
                                  </a:rPr>
                                </m:ctrlPr>
                              </m:sSubPr>
                              <m:e>
                                <m:r>
                                  <a:rPr lang="en-US" sz="2800" i="1" dirty="0" err="1">
                                    <a:solidFill>
                                      <a:srgbClr val="0070C0"/>
                                    </a:solidFill>
                                    <a:latin typeface="Cambria Math" panose="02040503050406030204" pitchFamily="18" charset="0"/>
                                    <a:cs typeface="Times New Roman" panose="02020603050405020304" pitchFamily="18" charset="0"/>
                                  </a:rPr>
                                  <m:t>𝜆</m:t>
                                </m:r>
                              </m:e>
                              <m:sub>
                                <m:r>
                                  <a:rPr lang="en-US" sz="2800" i="1" dirty="0" err="1">
                                    <a:solidFill>
                                      <a:srgbClr val="0070C0"/>
                                    </a:solidFill>
                                    <a:latin typeface="Cambria Math" panose="02040503050406030204" pitchFamily="18" charset="0"/>
                                    <a:cs typeface="Times New Roman" panose="02020603050405020304" pitchFamily="18" charset="0"/>
                                  </a:rPr>
                                  <m:t>𝑖</m:t>
                                </m:r>
                              </m:sub>
                            </m:sSub>
                            <m:r>
                              <a:rPr lang="en-US" sz="2800" i="1" dirty="0">
                                <a:solidFill>
                                  <a:srgbClr val="0070C0"/>
                                </a:solidFill>
                                <a:latin typeface="Cambria Math" panose="02040503050406030204" pitchFamily="18" charset="0"/>
                                <a:cs typeface="Times New Roman" panose="02020603050405020304" pitchFamily="18" charset="0"/>
                              </a:rPr>
                              <m:t>|</m:t>
                            </m:r>
                          </m:e>
                        </m:nary>
                      </m:e>
                    </m:nary>
                    <m:r>
                      <a:rPr lang="en-US" sz="2800" i="1" dirty="0">
                        <a:solidFill>
                          <a:prstClr val="black"/>
                        </a:solidFill>
                        <a:latin typeface="Cambria Math" panose="02040503050406030204" pitchFamily="18" charset="0"/>
                        <a:cs typeface="Times New Roman" panose="02020603050405020304" pitchFamily="18" charset="0"/>
                      </a:rPr>
                      <m:t> </m:t>
                    </m:r>
                  </m:oMath>
                </a14:m>
                <a:r>
                  <a:rPr lang="en-US" sz="2800" dirty="0">
                    <a:solidFill>
                      <a:prstClr val="black"/>
                    </a:solidFill>
                    <a:latin typeface="Times New Roman" panose="02020603050405020304" pitchFamily="18" charset="0"/>
                    <a:cs typeface="Times New Roman" panose="02020603050405020304" pitchFamily="18" charset="0"/>
                  </a:rPr>
                  <a:t>or </a:t>
                </a:r>
                <a14:m>
                  <m:oMath xmlns:m="http://schemas.openxmlformats.org/officeDocument/2006/math">
                    <m:sSub>
                      <m:sSubPr>
                        <m:ctrlPr>
                          <a:rPr lang="en-US" sz="2800" i="1" dirty="0">
                            <a:solidFill>
                              <a:srgbClr val="0070C0"/>
                            </a:solidFill>
                            <a:latin typeface="Cambria Math" panose="02040503050406030204" pitchFamily="18" charset="0"/>
                            <a:cs typeface="Times New Roman" panose="02020603050405020304" pitchFamily="18" charset="0"/>
                          </a:rPr>
                        </m:ctrlPr>
                      </m:sSubPr>
                      <m:e>
                        <m:r>
                          <a:rPr lang="en-US" sz="2800" i="1" dirty="0">
                            <a:solidFill>
                              <a:srgbClr val="0070C0"/>
                            </a:solidFill>
                            <a:latin typeface="Cambria Math" panose="02040503050406030204" pitchFamily="18" charset="0"/>
                            <a:cs typeface="Times New Roman" panose="02020603050405020304" pitchFamily="18" charset="0"/>
                          </a:rPr>
                          <m:t>𝑃</m:t>
                        </m:r>
                      </m:e>
                      <m:sub>
                        <m:r>
                          <a:rPr lang="en-US" sz="2800" i="1" dirty="0">
                            <a:solidFill>
                              <a:srgbClr val="0070C0"/>
                            </a:solidFill>
                            <a:latin typeface="Cambria Math" panose="02040503050406030204" pitchFamily="18" charset="0"/>
                            <a:cs typeface="Times New Roman" panose="02020603050405020304" pitchFamily="18" charset="0"/>
                          </a:rPr>
                          <m:t>𝑚</m:t>
                        </m:r>
                      </m:sub>
                    </m:sSub>
                    <m:r>
                      <a:rPr lang="en-US" sz="2800" i="1" dirty="0">
                        <a:solidFill>
                          <a:srgbClr val="0070C0"/>
                        </a:solidFill>
                        <a:latin typeface="Cambria Math" panose="02040503050406030204" pitchFamily="18" charset="0"/>
                        <a:cs typeface="Times New Roman" panose="02020603050405020304" pitchFamily="18" charset="0"/>
                      </a:rPr>
                      <m:t> = </m:t>
                    </m:r>
                    <m:nary>
                      <m:naryPr>
                        <m:chr m:val="∑"/>
                        <m:ctrlPr>
                          <a:rPr lang="en-US" sz="2800" i="1" dirty="0">
                            <a:solidFill>
                              <a:srgbClr val="0070C0"/>
                            </a:solidFill>
                            <a:latin typeface="Cambria Math" panose="02040503050406030204" pitchFamily="18" charset="0"/>
                            <a:cs typeface="Times New Roman" panose="02020603050405020304" pitchFamily="18" charset="0"/>
                          </a:rPr>
                        </m:ctrlPr>
                      </m:naryPr>
                      <m:sub>
                        <m:r>
                          <m:rPr>
                            <m:brk m:alnAt="23"/>
                          </m:rPr>
                          <a:rPr lang="en-US" sz="2800" i="1" dirty="0">
                            <a:solidFill>
                              <a:srgbClr val="0070C0"/>
                            </a:solidFill>
                            <a:latin typeface="Cambria Math" panose="02040503050406030204" pitchFamily="18" charset="0"/>
                            <a:cs typeface="Times New Roman" panose="02020603050405020304" pitchFamily="18" charset="0"/>
                          </a:rPr>
                          <m:t>𝑖</m:t>
                        </m:r>
                        <m:r>
                          <a:rPr lang="en-US" sz="2800" i="1" dirty="0">
                            <a:solidFill>
                              <a:srgbClr val="0070C0"/>
                            </a:solidFill>
                            <a:latin typeface="Cambria Math" panose="02040503050406030204" pitchFamily="18" charset="0"/>
                            <a:cs typeface="Times New Roman" panose="02020603050405020304" pitchFamily="18" charset="0"/>
                          </a:rPr>
                          <m:t>=1</m:t>
                        </m:r>
                      </m:sub>
                      <m:sup>
                        <m:r>
                          <a:rPr lang="en-US" sz="2800" i="1" dirty="0">
                            <a:solidFill>
                              <a:srgbClr val="0070C0"/>
                            </a:solidFill>
                            <a:latin typeface="Cambria Math" panose="02040503050406030204" pitchFamily="18" charset="0"/>
                            <a:cs typeface="Times New Roman" panose="02020603050405020304" pitchFamily="18" charset="0"/>
                          </a:rPr>
                          <m:t>𝑘</m:t>
                        </m:r>
                      </m:sup>
                      <m:e>
                        <m:sSubSup>
                          <m:sSubSupPr>
                            <m:ctrlPr>
                              <a:rPr lang="en-US" sz="2800" i="1" dirty="0">
                                <a:solidFill>
                                  <a:srgbClr val="0070C0"/>
                                </a:solidFill>
                                <a:latin typeface="Cambria Math" panose="02040503050406030204" pitchFamily="18" charset="0"/>
                                <a:cs typeface="Times New Roman" panose="02020603050405020304" pitchFamily="18" charset="0"/>
                              </a:rPr>
                            </m:ctrlPr>
                          </m:sSubSupPr>
                          <m:e>
                            <m:r>
                              <a:rPr lang="en-US" sz="2800" i="1" dirty="0">
                                <a:solidFill>
                                  <a:srgbClr val="0070C0"/>
                                </a:solidFill>
                                <a:latin typeface="Cambria Math" panose="02040503050406030204" pitchFamily="18" charset="0"/>
                                <a:cs typeface="Times New Roman" panose="02020603050405020304" pitchFamily="18" charset="0"/>
                              </a:rPr>
                              <m:t>𝜆</m:t>
                            </m:r>
                          </m:e>
                          <m:sub>
                            <m:r>
                              <a:rPr lang="en-US" sz="2800" i="1" dirty="0">
                                <a:solidFill>
                                  <a:srgbClr val="0070C0"/>
                                </a:solidFill>
                                <a:latin typeface="Cambria Math" panose="02040503050406030204" pitchFamily="18" charset="0"/>
                                <a:cs typeface="Times New Roman" panose="02020603050405020304" pitchFamily="18" charset="0"/>
                              </a:rPr>
                              <m:t>𝑖</m:t>
                            </m:r>
                          </m:sub>
                          <m:sup>
                            <m:r>
                              <a:rPr lang="en-US" sz="2800" i="1" dirty="0">
                                <a:solidFill>
                                  <a:srgbClr val="0070C0"/>
                                </a:solidFill>
                                <a:latin typeface="Cambria Math" panose="02040503050406030204" pitchFamily="18" charset="0"/>
                                <a:cs typeface="Times New Roman" panose="02020603050405020304" pitchFamily="18" charset="0"/>
                              </a:rPr>
                              <m:t>2</m:t>
                            </m:r>
                          </m:sup>
                        </m:sSubSup>
                        <m:r>
                          <a:rPr lang="en-US" sz="2800" i="1" dirty="0">
                            <a:solidFill>
                              <a:srgbClr val="0070C0"/>
                            </a:solidFill>
                            <a:latin typeface="Cambria Math" panose="02040503050406030204" pitchFamily="18" charset="0"/>
                            <a:cs typeface="Times New Roman" panose="02020603050405020304" pitchFamily="18" charset="0"/>
                          </a:rPr>
                          <m:t>/</m:t>
                        </m:r>
                        <m:nary>
                          <m:naryPr>
                            <m:chr m:val="∑"/>
                            <m:ctrlPr>
                              <a:rPr lang="en-US" sz="2800" i="1" dirty="0">
                                <a:solidFill>
                                  <a:srgbClr val="0070C0"/>
                                </a:solidFill>
                                <a:latin typeface="Cambria Math" panose="02040503050406030204" pitchFamily="18" charset="0"/>
                                <a:cs typeface="Times New Roman" panose="02020603050405020304" pitchFamily="18" charset="0"/>
                              </a:rPr>
                            </m:ctrlPr>
                          </m:naryPr>
                          <m:sub>
                            <m:r>
                              <m:rPr>
                                <m:brk m:alnAt="23"/>
                              </m:rPr>
                              <a:rPr lang="en-US" sz="2800" i="1" dirty="0">
                                <a:solidFill>
                                  <a:srgbClr val="0070C0"/>
                                </a:solidFill>
                                <a:latin typeface="Cambria Math" panose="02040503050406030204" pitchFamily="18" charset="0"/>
                                <a:cs typeface="Times New Roman" panose="02020603050405020304" pitchFamily="18" charset="0"/>
                              </a:rPr>
                              <m:t>𝑖</m:t>
                            </m:r>
                            <m:r>
                              <a:rPr lang="en-US" sz="2800" i="1" dirty="0">
                                <a:solidFill>
                                  <a:srgbClr val="0070C0"/>
                                </a:solidFill>
                                <a:latin typeface="Cambria Math" panose="02040503050406030204" pitchFamily="18" charset="0"/>
                                <a:cs typeface="Times New Roman" panose="02020603050405020304" pitchFamily="18" charset="0"/>
                              </a:rPr>
                              <m:t>=0</m:t>
                            </m:r>
                          </m:sub>
                          <m:sup>
                            <m:r>
                              <a:rPr lang="en-US" sz="2800" i="1" dirty="0">
                                <a:solidFill>
                                  <a:srgbClr val="0070C0"/>
                                </a:solidFill>
                                <a:latin typeface="Cambria Math" panose="02040503050406030204" pitchFamily="18" charset="0"/>
                                <a:cs typeface="Times New Roman" panose="02020603050405020304" pitchFamily="18" charset="0"/>
                              </a:rPr>
                              <m:t>𝑛</m:t>
                            </m:r>
                          </m:sup>
                          <m:e>
                            <m:r>
                              <a:rPr lang="en-US" sz="2800" i="1" dirty="0">
                                <a:solidFill>
                                  <a:srgbClr val="0070C0"/>
                                </a:solidFill>
                                <a:latin typeface="Cambria Math" panose="02040503050406030204" pitchFamily="18" charset="0"/>
                                <a:cs typeface="Times New Roman" panose="02020603050405020304" pitchFamily="18" charset="0"/>
                              </a:rPr>
                              <m:t>|</m:t>
                            </m:r>
                            <m:sSubSup>
                              <m:sSubSupPr>
                                <m:ctrlPr>
                                  <a:rPr lang="en-US" sz="2800" i="1" dirty="0">
                                    <a:solidFill>
                                      <a:srgbClr val="0070C0"/>
                                    </a:solidFill>
                                    <a:latin typeface="Cambria Math" panose="02040503050406030204" pitchFamily="18" charset="0"/>
                                    <a:cs typeface="Times New Roman" panose="02020603050405020304" pitchFamily="18" charset="0"/>
                                  </a:rPr>
                                </m:ctrlPr>
                              </m:sSubSupPr>
                              <m:e>
                                <m:r>
                                  <a:rPr lang="en-US" sz="2800" i="1" dirty="0" err="1">
                                    <a:solidFill>
                                      <a:srgbClr val="0070C0"/>
                                    </a:solidFill>
                                    <a:latin typeface="Cambria Math" panose="02040503050406030204" pitchFamily="18" charset="0"/>
                                    <a:cs typeface="Times New Roman" panose="02020603050405020304" pitchFamily="18" charset="0"/>
                                  </a:rPr>
                                  <m:t>𝜆</m:t>
                                </m:r>
                              </m:e>
                              <m:sub>
                                <m:r>
                                  <a:rPr lang="en-US" sz="2800" i="1" dirty="0" err="1">
                                    <a:solidFill>
                                      <a:srgbClr val="0070C0"/>
                                    </a:solidFill>
                                    <a:latin typeface="Cambria Math" panose="02040503050406030204" pitchFamily="18" charset="0"/>
                                    <a:cs typeface="Times New Roman" panose="02020603050405020304" pitchFamily="18" charset="0"/>
                                  </a:rPr>
                                  <m:t>𝑖</m:t>
                                </m:r>
                              </m:sub>
                              <m:sup>
                                <m:r>
                                  <a:rPr lang="en-US" sz="2800" i="1" dirty="0">
                                    <a:solidFill>
                                      <a:srgbClr val="0070C0"/>
                                    </a:solidFill>
                                    <a:latin typeface="Cambria Math" panose="02040503050406030204" pitchFamily="18" charset="0"/>
                                    <a:cs typeface="Times New Roman" panose="02020603050405020304" pitchFamily="18" charset="0"/>
                                  </a:rPr>
                                  <m:t>2</m:t>
                                </m:r>
                              </m:sup>
                            </m:sSubSup>
                            <m:r>
                              <a:rPr lang="en-US" sz="2800" i="1" dirty="0">
                                <a:solidFill>
                                  <a:srgbClr val="0070C0"/>
                                </a:solidFill>
                                <a:latin typeface="Cambria Math" panose="02040503050406030204" pitchFamily="18" charset="0"/>
                                <a:cs typeface="Times New Roman" panose="02020603050405020304" pitchFamily="18" charset="0"/>
                              </a:rPr>
                              <m:t>|</m:t>
                            </m:r>
                          </m:e>
                        </m:nary>
                      </m:e>
                    </m:nary>
                  </m:oMath>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1242348" y="4159689"/>
                <a:ext cx="8630857" cy="558166"/>
              </a:xfrm>
              <a:prstGeom prst="rect">
                <a:avLst/>
              </a:prstGeom>
              <a:blipFill rotWithShape="0">
                <a:blip r:embed="rId5"/>
                <a:stretch>
                  <a:fillRect t="-6522" b="-27174"/>
                </a:stretch>
              </a:blipFill>
            </p:spPr>
            <p:txBody>
              <a:bodyPr/>
              <a:lstStyle/>
              <a:p>
                <a:r>
                  <a:rPr lang="en-US">
                    <a:noFill/>
                  </a:rPr>
                  <a:t> </a:t>
                </a:r>
              </a:p>
            </p:txBody>
          </p:sp>
        </mc:Fallback>
      </mc:AlternateContent>
    </p:spTree>
    <p:extLst>
      <p:ext uri="{BB962C8B-B14F-4D97-AF65-F5344CB8AC3E}">
        <p14:creationId xmlns:p14="http://schemas.microsoft.com/office/powerpoint/2010/main" val="29732554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00357" y="129355"/>
            <a:ext cx="10686795" cy="777709"/>
          </a:xfrm>
          <a:prstGeom prst="rect">
            <a:avLst/>
          </a:prstGeom>
        </p:spPr>
      </p:pic>
      <p:sp>
        <p:nvSpPr>
          <p:cNvPr id="3" name="Rectangle 2"/>
          <p:cNvSpPr/>
          <p:nvPr/>
        </p:nvSpPr>
        <p:spPr>
          <a:xfrm>
            <a:off x="1052404" y="990671"/>
            <a:ext cx="8861502" cy="5632311"/>
          </a:xfrm>
          <a:prstGeom prst="rect">
            <a:avLst/>
          </a:prstGeom>
        </p:spPr>
        <p:txBody>
          <a:bodyPr wrap="square">
            <a:spAutoFit/>
          </a:bodyPr>
          <a:lstStyle/>
          <a:p>
            <a:r>
              <a:rPr lang="en-US" sz="2400" dirty="0">
                <a:solidFill>
                  <a:srgbClr val="0070C0"/>
                </a:solidFill>
              </a:rPr>
              <a:t>e&lt;-</a:t>
            </a:r>
            <a:r>
              <a:rPr lang="en-US" sz="2400" dirty="0" err="1">
                <a:solidFill>
                  <a:srgbClr val="0070C0"/>
                </a:solidFill>
              </a:rPr>
              <a:t>eigen</a:t>
            </a:r>
            <a:r>
              <a:rPr lang="en-US" sz="2400" dirty="0">
                <a:solidFill>
                  <a:srgbClr val="0070C0"/>
                </a:solidFill>
              </a:rPr>
              <a:t>(b)</a:t>
            </a:r>
          </a:p>
          <a:p>
            <a:r>
              <a:rPr lang="en-US" sz="2400" dirty="0">
                <a:solidFill>
                  <a:srgbClr val="0070C0"/>
                </a:solidFill>
              </a:rPr>
              <a:t>&gt; </a:t>
            </a:r>
            <a:r>
              <a:rPr lang="en-US" sz="2400" dirty="0" err="1">
                <a:solidFill>
                  <a:srgbClr val="0070C0"/>
                </a:solidFill>
              </a:rPr>
              <a:t>clambda</a:t>
            </a:r>
            <a:r>
              <a:rPr lang="en-US" sz="2400" dirty="0">
                <a:solidFill>
                  <a:srgbClr val="0070C0"/>
                </a:solidFill>
              </a:rPr>
              <a:t>&lt;-</a:t>
            </a:r>
            <a:r>
              <a:rPr lang="en-US" sz="2400" dirty="0" err="1">
                <a:solidFill>
                  <a:srgbClr val="0070C0"/>
                </a:solidFill>
              </a:rPr>
              <a:t>diag</a:t>
            </a:r>
            <a:r>
              <a:rPr lang="en-US" sz="2400" dirty="0">
                <a:solidFill>
                  <a:srgbClr val="0070C0"/>
                </a:solidFill>
              </a:rPr>
              <a:t>(</a:t>
            </a:r>
            <a:r>
              <a:rPr lang="en-US" sz="2400" dirty="0" err="1">
                <a:solidFill>
                  <a:srgbClr val="0070C0"/>
                </a:solidFill>
              </a:rPr>
              <a:t>sqrt</a:t>
            </a:r>
            <a:r>
              <a:rPr lang="en-US" sz="2400" dirty="0">
                <a:solidFill>
                  <a:srgbClr val="0070C0"/>
                </a:solidFill>
              </a:rPr>
              <a:t>(</a:t>
            </a:r>
            <a:r>
              <a:rPr lang="en-US" sz="2400" dirty="0" err="1">
                <a:solidFill>
                  <a:srgbClr val="0070C0"/>
                </a:solidFill>
              </a:rPr>
              <a:t>e$values</a:t>
            </a:r>
            <a:r>
              <a:rPr lang="en-US" sz="2400" dirty="0">
                <a:solidFill>
                  <a:srgbClr val="0070C0"/>
                </a:solidFill>
              </a:rPr>
              <a:t>[1:4]))</a:t>
            </a:r>
          </a:p>
          <a:p>
            <a:r>
              <a:rPr lang="en-US" sz="2400" dirty="0">
                <a:solidFill>
                  <a:srgbClr val="0070C0"/>
                </a:solidFill>
              </a:rPr>
              <a:t>&gt; </a:t>
            </a:r>
            <a:r>
              <a:rPr lang="en-US" sz="2400" dirty="0" err="1">
                <a:solidFill>
                  <a:srgbClr val="0070C0"/>
                </a:solidFill>
              </a:rPr>
              <a:t>newx</a:t>
            </a:r>
            <a:r>
              <a:rPr lang="en-US" sz="2400" dirty="0">
                <a:solidFill>
                  <a:srgbClr val="0070C0"/>
                </a:solidFill>
              </a:rPr>
              <a:t>&lt;-</a:t>
            </a:r>
            <a:r>
              <a:rPr lang="en-US" sz="2400" dirty="0" err="1">
                <a:solidFill>
                  <a:srgbClr val="0070C0"/>
                </a:solidFill>
              </a:rPr>
              <a:t>e$vectors</a:t>
            </a:r>
            <a:r>
              <a:rPr lang="en-US" sz="2400" dirty="0">
                <a:solidFill>
                  <a:srgbClr val="0070C0"/>
                </a:solidFill>
              </a:rPr>
              <a:t>[, 1:4]%*% </a:t>
            </a:r>
            <a:r>
              <a:rPr lang="en-US" sz="2400" dirty="0" err="1">
                <a:solidFill>
                  <a:srgbClr val="0070C0"/>
                </a:solidFill>
              </a:rPr>
              <a:t>clambda</a:t>
            </a:r>
            <a:endParaRPr lang="en-US" sz="2400" dirty="0">
              <a:solidFill>
                <a:srgbClr val="0070C0"/>
              </a:solidFill>
            </a:endParaRPr>
          </a:p>
          <a:p>
            <a:r>
              <a:rPr lang="en-US" sz="2400" dirty="0">
                <a:solidFill>
                  <a:srgbClr val="0070C0"/>
                </a:solidFill>
              </a:rPr>
              <a:t>&gt; </a:t>
            </a:r>
            <a:r>
              <a:rPr lang="en-US" sz="2400" dirty="0" err="1">
                <a:solidFill>
                  <a:srgbClr val="0070C0"/>
                </a:solidFill>
              </a:rPr>
              <a:t>newx</a:t>
            </a:r>
            <a:endParaRPr lang="en-US" sz="2400" dirty="0">
              <a:solidFill>
                <a:srgbClr val="0070C0"/>
              </a:solidFill>
            </a:endParaRPr>
          </a:p>
          <a:p>
            <a:r>
              <a:rPr lang="en-US" sz="2400" dirty="0"/>
              <a:t>            [,1]        [,2]       [,3]       [,4]</a:t>
            </a:r>
          </a:p>
          <a:p>
            <a:r>
              <a:rPr lang="en-US" sz="2400" dirty="0"/>
              <a:t> [1,] -1.6039382 -2.38092965  2.2295132 -0.3653548</a:t>
            </a:r>
          </a:p>
          <a:p>
            <a:r>
              <a:rPr lang="en-US" sz="2400" dirty="0"/>
              <a:t> [2,] -2.8240937  2.30895788  3.9526685  0.3417619</a:t>
            </a:r>
          </a:p>
          <a:p>
            <a:r>
              <a:rPr lang="en-US" sz="2400" dirty="0"/>
              <a:t> [3,] -1.6898937  5.14044151 -1.2870247  0.6502300</a:t>
            </a:r>
          </a:p>
          <a:p>
            <a:r>
              <a:rPr lang="en-US" sz="2400" dirty="0"/>
              <a:t> [4,]  3.9531573  2.43179757 -0.3833346  0.6862227</a:t>
            </a:r>
          </a:p>
          <a:p>
            <a:r>
              <a:rPr lang="en-US" sz="2400" dirty="0"/>
              <a:t> [5,] -3.5989314 -2.75491918  0.2549479  1.0782905</a:t>
            </a:r>
          </a:p>
          <a:p>
            <a:r>
              <a:rPr lang="en-US" sz="2400" dirty="0"/>
              <a:t> [6,]  2.9518394 -1.35539481  0.1894666 -2.8212525</a:t>
            </a:r>
          </a:p>
          <a:p>
            <a:r>
              <a:rPr lang="en-US" sz="2400" dirty="0"/>
              <a:t> [7,]  3.4687429 -0.76414024 -0.3014709  1.6369617</a:t>
            </a:r>
          </a:p>
          <a:p>
            <a:r>
              <a:rPr lang="en-US" sz="2400" dirty="0"/>
              <a:t> [8,]  0.3542721 -2.31380939 -2.2166296  2.9238590</a:t>
            </a:r>
          </a:p>
          <a:p>
            <a:r>
              <a:rPr lang="en-US" sz="2400" dirty="0"/>
              <a:t> [9,] -2.9366702  0.01387881 -4.3115474 -2.5118768</a:t>
            </a:r>
          </a:p>
          <a:p>
            <a:r>
              <a:rPr lang="en-US" sz="2400" dirty="0"/>
              <a:t>[10,]  1.9254640 -0.32584617  1.8732326 -1.6187177</a:t>
            </a:r>
          </a:p>
        </p:txBody>
      </p:sp>
    </p:spTree>
    <p:extLst>
      <p:ext uri="{BB962C8B-B14F-4D97-AF65-F5344CB8AC3E}">
        <p14:creationId xmlns:p14="http://schemas.microsoft.com/office/powerpoint/2010/main" val="9630025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192258" y="139192"/>
                <a:ext cx="11999741" cy="1384995"/>
              </a:xfrm>
              <a:prstGeom prst="rect">
                <a:avLst/>
              </a:prstGeom>
            </p:spPr>
            <p:txBody>
              <a:bodyPr wrap="square">
                <a:spAutoFit/>
              </a:bodyPr>
              <a:lstStyle/>
              <a:p>
                <a:pPr marL="457200" lvl="0" indent="-457200">
                  <a:buFont typeface="Arial" panose="020B0604020202020204" pitchFamily="34" charset="0"/>
                  <a:buChar char="•"/>
                </a:pPr>
                <a:r>
                  <a:rPr lang="en-US" sz="2800" dirty="0" smtClean="0">
                    <a:solidFill>
                      <a:prstClr val="black"/>
                    </a:solidFill>
                    <a:latin typeface="Times New Roman" panose="02020603050405020304" pitchFamily="18" charset="0"/>
                    <a:cs typeface="Times New Roman" panose="02020603050405020304" pitchFamily="18" charset="0"/>
                  </a:rPr>
                  <a:t>Verify that when the </a:t>
                </a:r>
                <a:r>
                  <a:rPr lang="en-US" sz="2800" dirty="0">
                    <a:solidFill>
                      <a:prstClr val="black"/>
                    </a:solidFill>
                    <a:latin typeface="Times New Roman" panose="02020603050405020304" pitchFamily="18" charset="0"/>
                    <a:cs typeface="Times New Roman" panose="02020603050405020304" pitchFamily="18" charset="0"/>
                  </a:rPr>
                  <a:t>distances in MDS are </a:t>
                </a:r>
                <a:r>
                  <a:rPr lang="en-US" sz="2800" dirty="0">
                    <a:solidFill>
                      <a:srgbClr val="C00000"/>
                    </a:solidFill>
                    <a:latin typeface="Times New Roman" panose="02020603050405020304" pitchFamily="18" charset="0"/>
                    <a:cs typeface="Times New Roman" panose="02020603050405020304" pitchFamily="18" charset="0"/>
                  </a:rPr>
                  <a:t>Euclidean distances </a:t>
                </a:r>
                <a:r>
                  <a:rPr lang="en-US" sz="2800" dirty="0">
                    <a:solidFill>
                      <a:prstClr val="black"/>
                    </a:solidFill>
                    <a:latin typeface="Times New Roman" panose="02020603050405020304" pitchFamily="18" charset="0"/>
                    <a:cs typeface="Times New Roman" panose="02020603050405020304" pitchFamily="18" charset="0"/>
                  </a:rPr>
                  <a:t>derived from a data matrix, the coordinates of the MDS solution equal the PC scores from using PCA on </a:t>
                </a:r>
                <a14:m>
                  <m:oMath xmlns:m="http://schemas.openxmlformats.org/officeDocument/2006/math">
                    <m:r>
                      <a:rPr lang="en-US" sz="2800" b="1" i="1" dirty="0">
                        <a:solidFill>
                          <a:prstClr val="black"/>
                        </a:solidFill>
                        <a:latin typeface="Cambria Math" panose="02040503050406030204" pitchFamily="18" charset="0"/>
                        <a:cs typeface="Times New Roman" panose="02020603050405020304" pitchFamily="18" charset="0"/>
                      </a:rPr>
                      <m:t>𝑺</m:t>
                    </m:r>
                  </m:oMath>
                </a14:m>
                <a:r>
                  <a:rPr lang="en-US" sz="2800" dirty="0">
                    <a:solidFill>
                      <a:prstClr val="black"/>
                    </a:solidFill>
                    <a:latin typeface="Times New Roman" panose="02020603050405020304" pitchFamily="18" charset="0"/>
                    <a:cs typeface="Times New Roman" panose="02020603050405020304" pitchFamily="18" charset="0"/>
                  </a:rPr>
                  <a:t>. </a:t>
                </a:r>
              </a:p>
            </p:txBody>
          </p:sp>
        </mc:Choice>
        <mc:Fallback xmlns="">
          <p:sp>
            <p:nvSpPr>
              <p:cNvPr id="4" name="Rectangle 3"/>
              <p:cNvSpPr>
                <a:spLocks noRot="1" noChangeAspect="1" noMove="1" noResize="1" noEditPoints="1" noAdjustHandles="1" noChangeArrowheads="1" noChangeShapeType="1" noTextEdit="1"/>
              </p:cNvSpPr>
              <p:nvPr/>
            </p:nvSpPr>
            <p:spPr>
              <a:xfrm>
                <a:off x="192258" y="139192"/>
                <a:ext cx="11999741" cy="1384995"/>
              </a:xfrm>
              <a:prstGeom prst="rect">
                <a:avLst/>
              </a:prstGeom>
              <a:blipFill rotWithShape="0">
                <a:blip r:embed="rId2"/>
                <a:stretch>
                  <a:fillRect l="-915" t="-4846" b="-11454"/>
                </a:stretch>
              </a:blipFill>
            </p:spPr>
            <p:txBody>
              <a:bodyPr/>
              <a:lstStyle/>
              <a:p>
                <a:r>
                  <a:rPr lang="en-US">
                    <a:noFill/>
                  </a:rPr>
                  <a:t> </a:t>
                </a:r>
              </a:p>
            </p:txBody>
          </p:sp>
        </mc:Fallback>
      </mc:AlternateContent>
      <p:sp>
        <p:nvSpPr>
          <p:cNvPr id="5" name="Rectangle 4"/>
          <p:cNvSpPr/>
          <p:nvPr/>
        </p:nvSpPr>
        <p:spPr>
          <a:xfrm>
            <a:off x="473611" y="1524187"/>
            <a:ext cx="11437033" cy="1384995"/>
          </a:xfrm>
          <a:prstGeom prst="rect">
            <a:avLst/>
          </a:prstGeom>
        </p:spPr>
        <p:txBody>
          <a:bodyPr wrap="square">
            <a:spAutoFit/>
          </a:bodyPr>
          <a:lstStyle/>
          <a:p>
            <a:r>
              <a:rPr lang="en-US" sz="2800" dirty="0">
                <a:solidFill>
                  <a:srgbClr val="0070C0"/>
                </a:solidFill>
              </a:rPr>
              <a:t>x&lt;- read.csv("D:/STAT 4400/Data/</a:t>
            </a:r>
            <a:r>
              <a:rPr lang="en-US" sz="2800" dirty="0" err="1">
                <a:solidFill>
                  <a:srgbClr val="0070C0"/>
                </a:solidFill>
              </a:rPr>
              <a:t>scalingexample.csv",head</a:t>
            </a:r>
            <a:r>
              <a:rPr lang="en-US" sz="2800" dirty="0">
                <a:solidFill>
                  <a:srgbClr val="0070C0"/>
                </a:solidFill>
              </a:rPr>
              <a:t>=FALSE)</a:t>
            </a:r>
          </a:p>
          <a:p>
            <a:r>
              <a:rPr lang="en-US" sz="2800" dirty="0" smtClean="0">
                <a:solidFill>
                  <a:srgbClr val="0070C0"/>
                </a:solidFill>
              </a:rPr>
              <a:t>y</a:t>
            </a:r>
            <a:r>
              <a:rPr lang="en-US" sz="2800" dirty="0">
                <a:solidFill>
                  <a:srgbClr val="0070C0"/>
                </a:solidFill>
              </a:rPr>
              <a:t>&lt;-</a:t>
            </a:r>
            <a:r>
              <a:rPr lang="en-US" sz="2800" dirty="0" err="1">
                <a:solidFill>
                  <a:srgbClr val="0070C0"/>
                </a:solidFill>
              </a:rPr>
              <a:t>prcomp</a:t>
            </a:r>
            <a:r>
              <a:rPr lang="en-US" sz="2800" dirty="0">
                <a:solidFill>
                  <a:srgbClr val="0070C0"/>
                </a:solidFill>
              </a:rPr>
              <a:t>(x</a:t>
            </a:r>
            <a:r>
              <a:rPr lang="en-US" sz="2800" dirty="0" smtClean="0">
                <a:solidFill>
                  <a:srgbClr val="0070C0"/>
                </a:solidFill>
              </a:rPr>
              <a:t>)</a:t>
            </a:r>
            <a:endParaRPr lang="en-US" sz="2800" dirty="0">
              <a:solidFill>
                <a:srgbClr val="0070C0"/>
              </a:solidFill>
            </a:endParaRPr>
          </a:p>
          <a:p>
            <a:r>
              <a:rPr lang="en-US" sz="2800" dirty="0" smtClean="0">
                <a:solidFill>
                  <a:srgbClr val="0070C0"/>
                </a:solidFill>
              </a:rPr>
              <a:t>scores&lt;-</a:t>
            </a:r>
            <a:r>
              <a:rPr lang="en-US" sz="2800" dirty="0" err="1">
                <a:solidFill>
                  <a:srgbClr val="0070C0"/>
                </a:solidFill>
              </a:rPr>
              <a:t>y$x</a:t>
            </a:r>
            <a:endParaRPr lang="en-US" sz="2800" dirty="0">
              <a:solidFill>
                <a:srgbClr val="0070C0"/>
              </a:solidFill>
            </a:endParaRPr>
          </a:p>
        </p:txBody>
      </p:sp>
      <p:sp>
        <p:nvSpPr>
          <p:cNvPr id="7" name="Rectangle 6"/>
          <p:cNvSpPr/>
          <p:nvPr/>
        </p:nvSpPr>
        <p:spPr>
          <a:xfrm>
            <a:off x="6694445" y="2498037"/>
            <a:ext cx="5216199" cy="4247317"/>
          </a:xfrm>
          <a:prstGeom prst="rect">
            <a:avLst/>
          </a:prstGeom>
          <a:ln w="28575">
            <a:solidFill>
              <a:schemeClr val="accent1"/>
            </a:solidFill>
          </a:ln>
        </p:spPr>
        <p:txBody>
          <a:bodyPr wrap="square">
            <a:spAutoFit/>
          </a:bodyPr>
          <a:lstStyle/>
          <a:p>
            <a:r>
              <a:rPr lang="en-US" dirty="0">
                <a:solidFill>
                  <a:srgbClr val="0070C0"/>
                </a:solidFill>
              </a:rPr>
              <a:t>e&lt;-</a:t>
            </a:r>
            <a:r>
              <a:rPr lang="en-US" dirty="0" err="1">
                <a:solidFill>
                  <a:srgbClr val="0070C0"/>
                </a:solidFill>
              </a:rPr>
              <a:t>eigen</a:t>
            </a:r>
            <a:r>
              <a:rPr lang="en-US" dirty="0">
                <a:solidFill>
                  <a:srgbClr val="0070C0"/>
                </a:solidFill>
              </a:rPr>
              <a:t>(b)</a:t>
            </a:r>
          </a:p>
          <a:p>
            <a:r>
              <a:rPr lang="en-US" dirty="0">
                <a:solidFill>
                  <a:srgbClr val="0070C0"/>
                </a:solidFill>
              </a:rPr>
              <a:t>&gt; </a:t>
            </a:r>
            <a:r>
              <a:rPr lang="en-US" dirty="0" err="1">
                <a:solidFill>
                  <a:srgbClr val="0070C0"/>
                </a:solidFill>
              </a:rPr>
              <a:t>clambda</a:t>
            </a:r>
            <a:r>
              <a:rPr lang="en-US" dirty="0">
                <a:solidFill>
                  <a:srgbClr val="0070C0"/>
                </a:solidFill>
              </a:rPr>
              <a:t>&lt;-</a:t>
            </a:r>
            <a:r>
              <a:rPr lang="en-US" dirty="0" err="1">
                <a:solidFill>
                  <a:srgbClr val="0070C0"/>
                </a:solidFill>
              </a:rPr>
              <a:t>diag</a:t>
            </a:r>
            <a:r>
              <a:rPr lang="en-US" dirty="0">
                <a:solidFill>
                  <a:srgbClr val="0070C0"/>
                </a:solidFill>
              </a:rPr>
              <a:t>(</a:t>
            </a:r>
            <a:r>
              <a:rPr lang="en-US" dirty="0" err="1">
                <a:solidFill>
                  <a:srgbClr val="0070C0"/>
                </a:solidFill>
              </a:rPr>
              <a:t>sqrt</a:t>
            </a:r>
            <a:r>
              <a:rPr lang="en-US" dirty="0">
                <a:solidFill>
                  <a:srgbClr val="0070C0"/>
                </a:solidFill>
              </a:rPr>
              <a:t>(</a:t>
            </a:r>
            <a:r>
              <a:rPr lang="en-US" dirty="0" err="1">
                <a:solidFill>
                  <a:srgbClr val="0070C0"/>
                </a:solidFill>
              </a:rPr>
              <a:t>e$values</a:t>
            </a:r>
            <a:r>
              <a:rPr lang="en-US" dirty="0">
                <a:solidFill>
                  <a:srgbClr val="0070C0"/>
                </a:solidFill>
              </a:rPr>
              <a:t>[1:4]))</a:t>
            </a:r>
          </a:p>
          <a:p>
            <a:r>
              <a:rPr lang="en-US" dirty="0">
                <a:solidFill>
                  <a:srgbClr val="0070C0"/>
                </a:solidFill>
              </a:rPr>
              <a:t>&gt; </a:t>
            </a:r>
            <a:r>
              <a:rPr lang="en-US" dirty="0" err="1">
                <a:solidFill>
                  <a:srgbClr val="0070C0"/>
                </a:solidFill>
              </a:rPr>
              <a:t>newx</a:t>
            </a:r>
            <a:r>
              <a:rPr lang="en-US" dirty="0">
                <a:solidFill>
                  <a:srgbClr val="0070C0"/>
                </a:solidFill>
              </a:rPr>
              <a:t>&lt;-</a:t>
            </a:r>
            <a:r>
              <a:rPr lang="en-US" dirty="0" err="1">
                <a:solidFill>
                  <a:srgbClr val="0070C0"/>
                </a:solidFill>
              </a:rPr>
              <a:t>e$vectors</a:t>
            </a:r>
            <a:r>
              <a:rPr lang="en-US" dirty="0">
                <a:solidFill>
                  <a:srgbClr val="0070C0"/>
                </a:solidFill>
              </a:rPr>
              <a:t>[, 1:4]%*% </a:t>
            </a:r>
            <a:r>
              <a:rPr lang="en-US" dirty="0" err="1">
                <a:solidFill>
                  <a:srgbClr val="0070C0"/>
                </a:solidFill>
              </a:rPr>
              <a:t>clambda</a:t>
            </a:r>
            <a:endParaRPr lang="en-US" dirty="0">
              <a:solidFill>
                <a:srgbClr val="0070C0"/>
              </a:solidFill>
            </a:endParaRPr>
          </a:p>
          <a:p>
            <a:r>
              <a:rPr lang="en-US" dirty="0">
                <a:solidFill>
                  <a:srgbClr val="0070C0"/>
                </a:solidFill>
              </a:rPr>
              <a:t>&gt; </a:t>
            </a:r>
            <a:r>
              <a:rPr lang="en-US" dirty="0" err="1">
                <a:solidFill>
                  <a:srgbClr val="0070C0"/>
                </a:solidFill>
              </a:rPr>
              <a:t>newx</a:t>
            </a:r>
            <a:endParaRPr lang="en-US" dirty="0">
              <a:solidFill>
                <a:srgbClr val="0070C0"/>
              </a:solidFill>
            </a:endParaRPr>
          </a:p>
          <a:p>
            <a:r>
              <a:rPr lang="en-US" dirty="0"/>
              <a:t>            [,1]        [,2]       [,3]       [,4]</a:t>
            </a:r>
          </a:p>
          <a:p>
            <a:r>
              <a:rPr lang="en-US" dirty="0"/>
              <a:t> [1,] -1.6039382 -2.38092965  2.2295132 -0.3653548</a:t>
            </a:r>
          </a:p>
          <a:p>
            <a:r>
              <a:rPr lang="en-US" dirty="0"/>
              <a:t> [2,] -2.8240937  2.30895788  3.9526685  0.3417619</a:t>
            </a:r>
          </a:p>
          <a:p>
            <a:r>
              <a:rPr lang="en-US" dirty="0"/>
              <a:t> [3,] -1.6898937  5.14044151 -1.2870247  0.6502300</a:t>
            </a:r>
          </a:p>
          <a:p>
            <a:r>
              <a:rPr lang="en-US" dirty="0"/>
              <a:t> [4,]  3.9531573  2.43179757 -0.3833346  0.6862227</a:t>
            </a:r>
          </a:p>
          <a:p>
            <a:r>
              <a:rPr lang="en-US" dirty="0"/>
              <a:t> [5,] -3.5989314 -2.75491918  0.2549479  1.0782905</a:t>
            </a:r>
          </a:p>
          <a:p>
            <a:r>
              <a:rPr lang="en-US" dirty="0"/>
              <a:t> [6,]  2.9518394 -1.35539481  0.1894666 -2.8212525</a:t>
            </a:r>
          </a:p>
          <a:p>
            <a:r>
              <a:rPr lang="en-US" dirty="0"/>
              <a:t> [7,]  3.4687429 -0.76414024 -0.3014709  1.6369617</a:t>
            </a:r>
          </a:p>
          <a:p>
            <a:r>
              <a:rPr lang="en-US" dirty="0"/>
              <a:t> [8,]  0.3542721 -2.31380939 -2.2166296  2.9238590</a:t>
            </a:r>
          </a:p>
          <a:p>
            <a:r>
              <a:rPr lang="en-US" dirty="0"/>
              <a:t> [9,] -2.9366702  0.01387881 -4.3115474 -2.5118768</a:t>
            </a:r>
          </a:p>
          <a:p>
            <a:r>
              <a:rPr lang="en-US" dirty="0"/>
              <a:t>[10,]  1.9254640 -0.32584617  1.8732326 -1.6187177</a:t>
            </a:r>
          </a:p>
        </p:txBody>
      </p:sp>
      <p:sp>
        <p:nvSpPr>
          <p:cNvPr id="2" name="Rectangle 1"/>
          <p:cNvSpPr/>
          <p:nvPr/>
        </p:nvSpPr>
        <p:spPr>
          <a:xfrm>
            <a:off x="346290" y="3144367"/>
            <a:ext cx="5823016" cy="1938992"/>
          </a:xfrm>
          <a:prstGeom prst="rect">
            <a:avLst/>
          </a:prstGeom>
          <a:ln w="22225">
            <a:solidFill>
              <a:schemeClr val="accent1"/>
            </a:solidFill>
          </a:ln>
        </p:spPr>
        <p:txBody>
          <a:bodyPr wrap="square">
            <a:spAutoFit/>
          </a:bodyPr>
          <a:lstStyle/>
          <a:p>
            <a:r>
              <a:rPr lang="en-US" sz="2400" dirty="0"/>
              <a:t>library("MVA")</a:t>
            </a:r>
          </a:p>
          <a:p>
            <a:r>
              <a:rPr lang="en-US" sz="2400" dirty="0"/>
              <a:t>x&lt;- read.csv("F:/STAT 4400/Data/</a:t>
            </a:r>
            <a:r>
              <a:rPr lang="en-US" sz="2400" dirty="0" err="1"/>
              <a:t>scalingexample.csv",head</a:t>
            </a:r>
            <a:r>
              <a:rPr lang="en-US" sz="2400" dirty="0"/>
              <a:t>=FALSE)</a:t>
            </a:r>
          </a:p>
          <a:p>
            <a:r>
              <a:rPr lang="en-US" sz="2400" dirty="0" err="1"/>
              <a:t>pca</a:t>
            </a:r>
            <a:r>
              <a:rPr lang="en-US" sz="2400" dirty="0"/>
              <a:t>&lt;-</a:t>
            </a:r>
            <a:r>
              <a:rPr lang="en-US" sz="2400" dirty="0" err="1"/>
              <a:t>princomp</a:t>
            </a:r>
            <a:r>
              <a:rPr lang="en-US" sz="2400" dirty="0"/>
              <a:t>(x, </a:t>
            </a:r>
            <a:r>
              <a:rPr lang="en-US" sz="2400" dirty="0" err="1"/>
              <a:t>cor</a:t>
            </a:r>
            <a:r>
              <a:rPr lang="en-US" sz="2400" dirty="0"/>
              <a:t> = FALSE, scores = TRUE)</a:t>
            </a:r>
          </a:p>
          <a:p>
            <a:r>
              <a:rPr lang="en-US" sz="2400" dirty="0" err="1" smtClean="0"/>
              <a:t>pca$scores</a:t>
            </a:r>
            <a:endParaRPr lang="en-US" sz="2400" dirty="0"/>
          </a:p>
        </p:txBody>
      </p:sp>
    </p:spTree>
    <p:extLst>
      <p:ext uri="{BB962C8B-B14F-4D97-AF65-F5344CB8AC3E}">
        <p14:creationId xmlns:p14="http://schemas.microsoft.com/office/powerpoint/2010/main" val="6054139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04791"/>
            <a:ext cx="12192000" cy="2246769"/>
          </a:xfrm>
          <a:prstGeom prst="rect">
            <a:avLst/>
          </a:prstGeom>
        </p:spPr>
        <p:txBody>
          <a:bodyPr wrap="square">
            <a:spAutoFit/>
          </a:bodyPr>
          <a:lstStyle/>
          <a:p>
            <a:r>
              <a:rPr lang="en-US" sz="2800" b="0" i="0" u="none" strike="noStrike" baseline="0" dirty="0" smtClean="0">
                <a:latin typeface="Times New Roman" panose="02020603050405020304" pitchFamily="18" charset="0"/>
                <a:cs typeface="Times New Roman" panose="02020603050405020304" pitchFamily="18" charset="0"/>
              </a:rPr>
              <a:t>7. Confirm that the 4-dimensional solution achieves complete recovery of the observed distance matrix.</a:t>
            </a:r>
          </a:p>
          <a:p>
            <a:endParaRPr lang="en-US" sz="2800" b="0" i="0" u="none" strike="noStrike" baseline="0" dirty="0" smtClean="0">
              <a:latin typeface="Times New Roman" panose="02020603050405020304" pitchFamily="18" charset="0"/>
              <a:cs typeface="Times New Roman" panose="02020603050405020304" pitchFamily="18" charset="0"/>
            </a:endParaRPr>
          </a:p>
          <a:p>
            <a:r>
              <a:rPr lang="en-US" sz="2800" b="0" i="0" u="none" strike="noStrike" baseline="0" dirty="0" smtClean="0">
                <a:latin typeface="Times New Roman" panose="02020603050405020304" pitchFamily="18" charset="0"/>
                <a:cs typeface="Times New Roman" panose="02020603050405020304" pitchFamily="18" charset="0"/>
              </a:rPr>
              <a:t>(Comparing the original distances (Euclidean and Manhattan) with those calculated from the </a:t>
            </a:r>
            <a:r>
              <a:rPr lang="en-US" sz="2800" dirty="0" smtClean="0">
                <a:latin typeface="Times New Roman" panose="02020603050405020304" pitchFamily="18" charset="0"/>
                <a:cs typeface="Times New Roman" panose="02020603050405020304" pitchFamily="18" charset="0"/>
              </a:rPr>
              <a:t>4</a:t>
            </a:r>
            <a:r>
              <a:rPr lang="en-US" sz="2800" b="0" i="0" u="none" strike="noStrike" baseline="0" dirty="0" smtClean="0">
                <a:latin typeface="Times New Roman" panose="02020603050405020304" pitchFamily="18" charset="0"/>
                <a:cs typeface="Times New Roman" panose="02020603050405020304" pitchFamily="18" charset="0"/>
              </a:rPr>
              <a:t>-dimensional scaling solution coordinates using R).</a:t>
            </a:r>
            <a:endParaRPr lang="en-US" sz="2800" dirty="0">
              <a:latin typeface="Times New Roman" panose="02020603050405020304" pitchFamily="18" charset="0"/>
              <a:cs typeface="Times New Roman" panose="02020603050405020304" pitchFamily="18" charset="0"/>
            </a:endParaRPr>
          </a:p>
        </p:txBody>
      </p:sp>
      <p:grpSp>
        <p:nvGrpSpPr>
          <p:cNvPr id="8" name="Group 7"/>
          <p:cNvGrpSpPr/>
          <p:nvPr/>
        </p:nvGrpSpPr>
        <p:grpSpPr>
          <a:xfrm>
            <a:off x="1986988" y="2680787"/>
            <a:ext cx="6312060" cy="2602445"/>
            <a:chOff x="2901388" y="3224797"/>
            <a:chExt cx="4822784" cy="2602445"/>
          </a:xfrm>
        </p:grpSpPr>
        <p:sp>
          <p:nvSpPr>
            <p:cNvPr id="10" name="TextBox 9"/>
            <p:cNvSpPr txBox="1"/>
            <p:nvPr/>
          </p:nvSpPr>
          <p:spPr>
            <a:xfrm>
              <a:off x="2901388" y="3224797"/>
              <a:ext cx="1597306" cy="461665"/>
            </a:xfrm>
            <a:prstGeom prst="rect">
              <a:avLst/>
            </a:prstGeom>
            <a:noFill/>
            <a:ln w="19050">
              <a:solidFill>
                <a:schemeClr val="accent1"/>
              </a:solidFill>
            </a:ln>
          </p:spPr>
          <p:txBody>
            <a:bodyPr wrap="square" rtlCol="0">
              <a:spAutoFit/>
            </a:bodyPr>
            <a:lstStyle>
              <a:defPPr>
                <a:defRPr lang="en-US"/>
              </a:defPPr>
              <a:lvl1pPr algn="ctr">
                <a:defRPr sz="2400" b="1" i="1">
                  <a:solidFill>
                    <a:prstClr val="black"/>
                  </a:solidFill>
                  <a:latin typeface="Cambria Math" panose="02040503050406030204" pitchFamily="18" charset="0"/>
                  <a:cs typeface="Times New Roman" panose="02020603050405020304" pitchFamily="18" charset="0"/>
                </a:defRPr>
              </a:lvl1pPr>
            </a:lstStyle>
            <a:p>
              <a:r>
                <a:rPr lang="en-US" i="0" dirty="0" smtClean="0"/>
                <a:t>Original X</a:t>
              </a:r>
              <a:endParaRPr lang="en-US" i="0" dirty="0"/>
            </a:p>
          </p:txBody>
        </p:sp>
        <p:sp>
          <p:nvSpPr>
            <p:cNvPr id="11" name="TextBox 10"/>
            <p:cNvSpPr txBox="1"/>
            <p:nvPr/>
          </p:nvSpPr>
          <p:spPr>
            <a:xfrm>
              <a:off x="6096000" y="3224797"/>
              <a:ext cx="1454551" cy="461665"/>
            </a:xfrm>
            <a:prstGeom prst="rect">
              <a:avLst/>
            </a:prstGeom>
            <a:noFill/>
            <a:ln w="19050">
              <a:solidFill>
                <a:schemeClr val="accent1"/>
              </a:solidFill>
            </a:ln>
          </p:spPr>
          <p:txBody>
            <a:bodyPr wrap="square" rtlCol="0">
              <a:spAutoFit/>
            </a:bodyPr>
            <a:lstStyle>
              <a:defPPr>
                <a:defRPr lang="en-US"/>
              </a:defPPr>
              <a:lvl1pPr algn="ctr">
                <a:defRPr sz="2400" b="1" i="1">
                  <a:solidFill>
                    <a:prstClr val="black"/>
                  </a:solidFill>
                  <a:latin typeface="Cambria Math" panose="02040503050406030204" pitchFamily="18" charset="0"/>
                  <a:cs typeface="Times New Roman" panose="02020603050405020304" pitchFamily="18" charset="0"/>
                </a:defRPr>
              </a:lvl1pPr>
            </a:lstStyle>
            <a:p>
              <a:r>
                <a:rPr lang="en-US" i="0" dirty="0" smtClean="0"/>
                <a:t>Recovery X</a:t>
              </a:r>
              <a:endParaRPr lang="en-US" i="0" dirty="0"/>
            </a:p>
          </p:txBody>
        </p:sp>
        <mc:AlternateContent xmlns:mc="http://schemas.openxmlformats.org/markup-compatibility/2006" xmlns:a14="http://schemas.microsoft.com/office/drawing/2010/main">
          <mc:Choice Requires="a14">
            <p:sp>
              <p:nvSpPr>
                <p:cNvPr id="12" name="TextBox 11"/>
                <p:cNvSpPr txBox="1"/>
                <p:nvPr/>
              </p:nvSpPr>
              <p:spPr>
                <a:xfrm>
                  <a:off x="6126866" y="4201528"/>
                  <a:ext cx="1597306" cy="461665"/>
                </a:xfrm>
                <a:prstGeom prst="rect">
                  <a:avLst/>
                </a:prstGeom>
                <a:noFill/>
                <a:ln w="19050">
                  <a:solidFill>
                    <a:schemeClr val="accent1"/>
                  </a:solidFill>
                </a:ln>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New </a:t>
                  </a:r>
                  <a14:m>
                    <m:oMath xmlns:m="http://schemas.openxmlformats.org/officeDocument/2006/math">
                      <m:r>
                        <a:rPr lang="en-US" sz="2400" b="1" i="1" dirty="0" smtClean="0">
                          <a:latin typeface="Cambria Math" panose="02040503050406030204" pitchFamily="18" charset="0"/>
                          <a:cs typeface="Times New Roman" panose="02020603050405020304" pitchFamily="18" charset="0"/>
                        </a:rPr>
                        <m:t>𝑫</m:t>
                      </m:r>
                      <m:r>
                        <a:rPr lang="en-US" sz="2400" b="1" i="1" dirty="0" smtClean="0">
                          <a:latin typeface="Cambria Math" panose="02040503050406030204" pitchFamily="18" charset="0"/>
                          <a:cs typeface="Times New Roman" panose="02020603050405020304" pitchFamily="18" charset="0"/>
                        </a:rPr>
                        <m:t>’</m:t>
                      </m:r>
                    </m:oMath>
                  </a14:m>
                  <a:endParaRPr lang="en-US" sz="2400" b="1" dirty="0">
                    <a:latin typeface="Times New Roman" panose="02020603050405020304" pitchFamily="18" charset="0"/>
                    <a:cs typeface="Times New Roman" panose="02020603050405020304" pitchFamily="18"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6126866" y="4201528"/>
                  <a:ext cx="1597306" cy="461665"/>
                </a:xfrm>
                <a:prstGeom prst="rect">
                  <a:avLst/>
                </a:prstGeom>
                <a:blipFill rotWithShape="0">
                  <a:blip r:embed="rId2"/>
                  <a:stretch>
                    <a:fillRect t="-8861" b="-25316"/>
                  </a:stretch>
                </a:blipFill>
                <a:ln w="19050">
                  <a:solidFill>
                    <a:schemeClr val="accent1"/>
                  </a:solidFill>
                </a:ln>
              </p:spPr>
              <p:txBody>
                <a:bodyPr/>
                <a:lstStyle/>
                <a:p>
                  <a:r>
                    <a:rPr lang="en-US">
                      <a:noFill/>
                    </a:rPr>
                    <a:t> </a:t>
                  </a:r>
                </a:p>
              </p:txBody>
            </p:sp>
          </mc:Fallback>
        </mc:AlternateContent>
        <p:sp>
          <p:nvSpPr>
            <p:cNvPr id="13" name="TextBox 12"/>
            <p:cNvSpPr txBox="1"/>
            <p:nvPr/>
          </p:nvSpPr>
          <p:spPr>
            <a:xfrm>
              <a:off x="2901388" y="4244905"/>
              <a:ext cx="1597306" cy="461665"/>
            </a:xfrm>
            <a:prstGeom prst="rect">
              <a:avLst/>
            </a:prstGeom>
            <a:noFill/>
            <a:ln w="19050">
              <a:solidFill>
                <a:schemeClr val="accent1"/>
              </a:solidFill>
            </a:ln>
          </p:spPr>
          <p:txBody>
            <a:bodyPr wrap="square" rtlCol="0">
              <a:spAutoFit/>
            </a:bodyPr>
            <a:lstStyle>
              <a:defPPr>
                <a:defRPr lang="en-US"/>
              </a:defPPr>
              <a:lvl1pPr algn="ctr">
                <a:defRPr sz="2400" b="1" i="1">
                  <a:solidFill>
                    <a:prstClr val="black"/>
                  </a:solidFill>
                  <a:latin typeface="Cambria Math" panose="02040503050406030204" pitchFamily="18" charset="0"/>
                  <a:cs typeface="Times New Roman" panose="02020603050405020304" pitchFamily="18" charset="0"/>
                </a:defRPr>
              </a:lvl1pPr>
            </a:lstStyle>
            <a:p>
              <a:r>
                <a:rPr lang="en-US" i="0" dirty="0"/>
                <a:t>D</a:t>
              </a:r>
            </a:p>
          </p:txBody>
        </p:sp>
        <p:cxnSp>
          <p:nvCxnSpPr>
            <p:cNvPr id="15" name="Straight Arrow Connector 14"/>
            <p:cNvCxnSpPr/>
            <p:nvPr/>
          </p:nvCxnSpPr>
          <p:spPr>
            <a:xfrm flipH="1">
              <a:off x="4178460" y="3804949"/>
              <a:ext cx="8217" cy="365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a:off x="6096000" y="5282519"/>
                  <a:ext cx="1597306" cy="496674"/>
                </a:xfrm>
                <a:prstGeom prst="rect">
                  <a:avLst/>
                </a:prstGeom>
                <a:noFill/>
                <a:ln w="19050">
                  <a:solidFill>
                    <a:schemeClr val="accent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400" b="1" i="1" dirty="0" smtClean="0">
                            <a:latin typeface="Cambria Math" panose="02040503050406030204" pitchFamily="18" charset="0"/>
                          </a:rPr>
                          <m:t>𝒅</m:t>
                        </m:r>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m:t>
                            </m:r>
                          </m:e>
                          <m:sub>
                            <m:r>
                              <a:rPr lang="en-US" sz="2400" b="1" i="1" dirty="0" err="1" smtClean="0">
                                <a:latin typeface="Cambria Math" panose="02040503050406030204" pitchFamily="18" charset="0"/>
                              </a:rPr>
                              <m:t>𝒊𝒋</m:t>
                            </m:r>
                          </m:sub>
                        </m:sSub>
                      </m:oMath>
                    </m:oMathPara>
                  </a14:m>
                  <a:endParaRPr lang="en-US" sz="2400" b="1" dirty="0"/>
                </a:p>
              </p:txBody>
            </p:sp>
          </mc:Choice>
          <mc:Fallback xmlns="">
            <p:sp>
              <p:nvSpPr>
                <p:cNvPr id="18" name="TextBox 17"/>
                <p:cNvSpPr txBox="1">
                  <a:spLocks noRot="1" noChangeAspect="1" noMove="1" noResize="1" noEditPoints="1" noAdjustHandles="1" noChangeArrowheads="1" noChangeShapeType="1" noTextEdit="1"/>
                </p:cNvSpPr>
                <p:nvPr/>
              </p:nvSpPr>
              <p:spPr>
                <a:xfrm>
                  <a:off x="6096000" y="5282519"/>
                  <a:ext cx="1597306" cy="496674"/>
                </a:xfrm>
                <a:prstGeom prst="rect">
                  <a:avLst/>
                </a:prstGeom>
                <a:blipFill rotWithShape="0">
                  <a:blip r:embed="rId3"/>
                  <a:stretch>
                    <a:fillRect b="-8235"/>
                  </a:stretch>
                </a:blipFill>
                <a:ln w="19050">
                  <a:solidFill>
                    <a:schemeClr val="accent1"/>
                  </a:solidFill>
                </a:ln>
              </p:spPr>
              <p:txBody>
                <a:bodyPr/>
                <a:lstStyle/>
                <a:p>
                  <a:r>
                    <a:rPr lang="en-US">
                      <a:noFill/>
                    </a:rPr>
                    <a:t> </a:t>
                  </a:r>
                </a:p>
              </p:txBody>
            </p:sp>
          </mc:Fallback>
        </mc:AlternateContent>
        <p:cxnSp>
          <p:nvCxnSpPr>
            <p:cNvPr id="20" name="Straight Arrow Connector 19"/>
            <p:cNvCxnSpPr/>
            <p:nvPr/>
          </p:nvCxnSpPr>
          <p:spPr>
            <a:xfrm>
              <a:off x="4861367" y="5566657"/>
              <a:ext cx="1122744" cy="1"/>
            </a:xfrm>
            <a:prstGeom prst="straightConnector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p:cNvSpPr txBox="1"/>
                <p:nvPr/>
              </p:nvSpPr>
              <p:spPr>
                <a:xfrm>
                  <a:off x="2901388" y="5335825"/>
                  <a:ext cx="1597306" cy="491417"/>
                </a:xfrm>
                <a:prstGeom prst="rect">
                  <a:avLst/>
                </a:prstGeom>
                <a:noFill/>
                <a:ln w="19050">
                  <a:solidFill>
                    <a:schemeClr val="accent1"/>
                  </a:solidFill>
                </a:ln>
              </p:spPr>
              <p:txBody>
                <a:bodyPr wrap="square" rtlCol="0">
                  <a:spAutoFit/>
                </a:bodyPr>
                <a:lstStyle>
                  <a:defPPr>
                    <a:defRPr lang="en-US"/>
                  </a:defPPr>
                  <a:lvl1pPr algn="ctr">
                    <a:defRPr sz="2400" b="1" i="1">
                      <a:solidFill>
                        <a:prstClr val="black"/>
                      </a:solidFill>
                      <a:latin typeface="Cambria Math" panose="02040503050406030204" pitchFamily="18" charset="0"/>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i="1" dirty="0" smtClean="0">
                                <a:latin typeface="Cambria Math" panose="02040503050406030204" pitchFamily="18" charset="0"/>
                              </a:rPr>
                              <m:t>𝑑</m:t>
                            </m:r>
                          </m:e>
                          <m:sub>
                            <m:r>
                              <a:rPr lang="en-US" i="1" dirty="0" smtClean="0">
                                <a:latin typeface="Cambria Math" panose="02040503050406030204" pitchFamily="18" charset="0"/>
                              </a:rPr>
                              <m:t>𝑖𝑗</m:t>
                            </m:r>
                          </m:sub>
                        </m:sSub>
                      </m:oMath>
                    </m:oMathPara>
                  </a14:m>
                  <a:endParaRPr lang="en-US" i="0" dirty="0"/>
                </a:p>
              </p:txBody>
            </p:sp>
          </mc:Choice>
          <mc:Fallback xmlns="">
            <p:sp>
              <p:nvSpPr>
                <p:cNvPr id="21" name="TextBox 20"/>
                <p:cNvSpPr txBox="1">
                  <a:spLocks noRot="1" noChangeAspect="1" noMove="1" noResize="1" noEditPoints="1" noAdjustHandles="1" noChangeArrowheads="1" noChangeShapeType="1" noTextEdit="1"/>
                </p:cNvSpPr>
                <p:nvPr/>
              </p:nvSpPr>
              <p:spPr>
                <a:xfrm>
                  <a:off x="2901388" y="5335825"/>
                  <a:ext cx="1597306" cy="491417"/>
                </a:xfrm>
                <a:prstGeom prst="rect">
                  <a:avLst/>
                </a:prstGeom>
                <a:blipFill rotWithShape="0">
                  <a:blip r:embed="rId4"/>
                  <a:stretch>
                    <a:fillRect b="-7143"/>
                  </a:stretch>
                </a:blipFill>
                <a:ln w="19050">
                  <a:solidFill>
                    <a:schemeClr val="accent1"/>
                  </a:solidFill>
                </a:ln>
              </p:spPr>
              <p:txBody>
                <a:bodyPr/>
                <a:lstStyle/>
                <a:p>
                  <a:r>
                    <a:rPr lang="en-US">
                      <a:noFill/>
                    </a:rPr>
                    <a:t> </a:t>
                  </a:r>
                </a:p>
              </p:txBody>
            </p:sp>
          </mc:Fallback>
        </mc:AlternateContent>
        <p:cxnSp>
          <p:nvCxnSpPr>
            <p:cNvPr id="22" name="Straight Arrow Connector 21"/>
            <p:cNvCxnSpPr>
              <a:stCxn id="13" idx="2"/>
            </p:cNvCxnSpPr>
            <p:nvPr/>
          </p:nvCxnSpPr>
          <p:spPr>
            <a:xfrm>
              <a:off x="3700041" y="4706570"/>
              <a:ext cx="0" cy="510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6380550" y="3750261"/>
              <a:ext cx="8217" cy="365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876735" y="4706570"/>
              <a:ext cx="0" cy="510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5" name="Rectangle 24"/>
          <p:cNvSpPr/>
          <p:nvPr/>
        </p:nvSpPr>
        <p:spPr>
          <a:xfrm>
            <a:off x="4130777" y="4411718"/>
            <a:ext cx="1798890" cy="523220"/>
          </a:xfrm>
          <a:prstGeom prst="rect">
            <a:avLst/>
          </a:prstGeom>
        </p:spPr>
        <p:txBody>
          <a:bodyPr wrap="none">
            <a:spAutoFit/>
          </a:bodyPr>
          <a:lstStyle/>
          <a:p>
            <a:r>
              <a:rPr lang="en-US" sz="2800" dirty="0">
                <a:solidFill>
                  <a:srgbClr val="FF0000"/>
                </a:solidFill>
                <a:latin typeface="Times New Roman" panose="02020603050405020304" pitchFamily="18" charset="0"/>
                <a:cs typeface="Times New Roman" panose="02020603050405020304" pitchFamily="18" charset="0"/>
              </a:rPr>
              <a:t>Comparing</a:t>
            </a:r>
            <a:endParaRPr lang="en-US" dirty="0">
              <a:solidFill>
                <a:srgbClr val="FF0000"/>
              </a:solidFill>
            </a:endParaRPr>
          </a:p>
        </p:txBody>
      </p:sp>
    </p:spTree>
    <p:extLst>
      <p:ext uri="{BB962C8B-B14F-4D97-AF65-F5344CB8AC3E}">
        <p14:creationId xmlns:p14="http://schemas.microsoft.com/office/powerpoint/2010/main" val="36724661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04791"/>
            <a:ext cx="12192000" cy="2246769"/>
          </a:xfrm>
          <a:prstGeom prst="rect">
            <a:avLst/>
          </a:prstGeom>
        </p:spPr>
        <p:txBody>
          <a:bodyPr wrap="square">
            <a:spAutoFit/>
          </a:bodyPr>
          <a:lstStyle/>
          <a:p>
            <a:r>
              <a:rPr lang="en-US" sz="2800" b="0" i="0" u="none" strike="noStrike" baseline="0" dirty="0" smtClean="0">
                <a:latin typeface="Times New Roman" panose="02020603050405020304" pitchFamily="18" charset="0"/>
                <a:cs typeface="Times New Roman" panose="02020603050405020304" pitchFamily="18" charset="0"/>
              </a:rPr>
              <a:t>7. Confirm that the 4-dimensional solution achieves complete recovery of the observed distance matrix.</a:t>
            </a:r>
          </a:p>
          <a:p>
            <a:endParaRPr lang="en-US" sz="2800" b="0" i="0" u="none" strike="noStrike" baseline="0" dirty="0" smtClean="0">
              <a:latin typeface="Times New Roman" panose="02020603050405020304" pitchFamily="18" charset="0"/>
              <a:cs typeface="Times New Roman" panose="02020603050405020304" pitchFamily="18" charset="0"/>
            </a:endParaRPr>
          </a:p>
          <a:p>
            <a:r>
              <a:rPr lang="en-US" sz="2800" b="0" i="0" u="none" strike="noStrike" baseline="0" dirty="0" smtClean="0">
                <a:latin typeface="Times New Roman" panose="02020603050405020304" pitchFamily="18" charset="0"/>
                <a:cs typeface="Times New Roman" panose="02020603050405020304" pitchFamily="18" charset="0"/>
              </a:rPr>
              <a:t>(Comparing the original distances (Euclidean and Manhattan) with those calculated from the </a:t>
            </a:r>
            <a:r>
              <a:rPr lang="en-US" sz="2800" dirty="0" smtClean="0">
                <a:latin typeface="Times New Roman" panose="02020603050405020304" pitchFamily="18" charset="0"/>
                <a:cs typeface="Times New Roman" panose="02020603050405020304" pitchFamily="18" charset="0"/>
              </a:rPr>
              <a:t>4</a:t>
            </a:r>
            <a:r>
              <a:rPr lang="en-US" sz="2800" b="0" i="0" u="none" strike="noStrike" baseline="0" dirty="0" smtClean="0">
                <a:latin typeface="Times New Roman" panose="02020603050405020304" pitchFamily="18" charset="0"/>
                <a:cs typeface="Times New Roman" panose="02020603050405020304" pitchFamily="18" charset="0"/>
              </a:rPr>
              <a:t>-dimensional scaling solution coordinates using R).</a:t>
            </a:r>
            <a:endParaRPr lang="en-US" sz="2800" dirty="0">
              <a:latin typeface="Times New Roman" panose="02020603050405020304" pitchFamily="18" charset="0"/>
              <a:cs typeface="Times New Roman" panose="02020603050405020304" pitchFamily="18" charset="0"/>
            </a:endParaRPr>
          </a:p>
        </p:txBody>
      </p:sp>
      <p:sp>
        <p:nvSpPr>
          <p:cNvPr id="5" name="Rectangle 1"/>
          <p:cNvSpPr>
            <a:spLocks noChangeArrowheads="1"/>
          </p:cNvSpPr>
          <p:nvPr/>
        </p:nvSpPr>
        <p:spPr bwMode="auto">
          <a:xfrm>
            <a:off x="428262" y="2494024"/>
            <a:ext cx="8819909"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err="1" smtClean="0">
                <a:ln>
                  <a:noFill/>
                </a:ln>
                <a:solidFill>
                  <a:srgbClr val="0000FF"/>
                </a:solidFill>
                <a:effectLst/>
                <a:latin typeface="Lucida Console" panose="020B0609040504020204" pitchFamily="49" charset="0"/>
              </a:rPr>
              <a:t>dif</a:t>
            </a:r>
            <a:r>
              <a:rPr kumimoji="0" lang="en-US" altLang="en-US" sz="2400" b="0" i="0" u="none" strike="noStrike" cap="none" normalizeH="0" baseline="0" dirty="0" smtClean="0">
                <a:ln>
                  <a:noFill/>
                </a:ln>
                <a:solidFill>
                  <a:srgbClr val="0000FF"/>
                </a:solidFill>
                <a:effectLst/>
                <a:latin typeface="Lucida Console" panose="020B0609040504020204" pitchFamily="49" charset="0"/>
              </a:rPr>
              <a:t>&lt;-max(abs(</a:t>
            </a:r>
            <a:r>
              <a:rPr kumimoji="0" lang="en-US" altLang="en-US" sz="2400" b="0" i="0" u="none" strike="noStrike" cap="none" normalizeH="0" baseline="0" dirty="0" err="1" smtClean="0">
                <a:ln>
                  <a:noFill/>
                </a:ln>
                <a:solidFill>
                  <a:srgbClr val="0000FF"/>
                </a:solidFill>
                <a:effectLst/>
                <a:latin typeface="Lucida Console" panose="020B0609040504020204" pitchFamily="49" charset="0"/>
              </a:rPr>
              <a:t>dist</a:t>
            </a:r>
            <a:r>
              <a:rPr kumimoji="0" lang="en-US" altLang="en-US" sz="2400" b="0" i="0" u="none" strike="noStrike" cap="none" normalizeH="0" baseline="0" dirty="0" smtClean="0">
                <a:ln>
                  <a:noFill/>
                </a:ln>
                <a:solidFill>
                  <a:srgbClr val="0000FF"/>
                </a:solidFill>
                <a:effectLst/>
                <a:latin typeface="Lucida Console" panose="020B0609040504020204" pitchFamily="49" charset="0"/>
              </a:rPr>
              <a:t>(x)-</a:t>
            </a:r>
            <a:r>
              <a:rPr kumimoji="0" lang="en-US" altLang="en-US" sz="2400" b="0" i="0" u="none" strike="noStrike" cap="none" normalizeH="0" baseline="0" dirty="0" err="1" smtClean="0">
                <a:ln>
                  <a:noFill/>
                </a:ln>
                <a:solidFill>
                  <a:srgbClr val="0000FF"/>
                </a:solidFill>
                <a:effectLst/>
                <a:latin typeface="Lucida Console" panose="020B0609040504020204" pitchFamily="49" charset="0"/>
              </a:rPr>
              <a:t>dist</a:t>
            </a:r>
            <a:r>
              <a:rPr kumimoji="0" lang="en-US" altLang="en-US" sz="2400" b="0" i="0" u="none" strike="noStrike" cap="none" normalizeH="0" baseline="0" dirty="0" smtClean="0">
                <a:ln>
                  <a:noFill/>
                </a:ln>
                <a:solidFill>
                  <a:srgbClr val="0000FF"/>
                </a:solidFill>
                <a:effectLst/>
                <a:latin typeface="Lucida Console" panose="020B0609040504020204" pitchFamily="49" charset="0"/>
              </a:rPr>
              <a:t>(</a:t>
            </a:r>
            <a:r>
              <a:rPr kumimoji="0" lang="en-US" altLang="en-US" sz="2400" b="0" i="0" u="none" strike="noStrike" cap="none" normalizeH="0" baseline="0" dirty="0" err="1" smtClean="0">
                <a:ln>
                  <a:noFill/>
                </a:ln>
                <a:solidFill>
                  <a:srgbClr val="0000FF"/>
                </a:solidFill>
                <a:effectLst/>
                <a:latin typeface="Lucida Console" panose="020B0609040504020204" pitchFamily="49" charset="0"/>
              </a:rPr>
              <a:t>newx</a:t>
            </a:r>
            <a:r>
              <a:rPr kumimoji="0" lang="en-US" altLang="en-US" sz="2400" b="0" i="0" u="none" strike="noStrike" cap="none" normalizeH="0" baseline="0" dirty="0" smtClean="0">
                <a:ln>
                  <a:noFill/>
                </a:ln>
                <a:solidFill>
                  <a:srgbClr val="0000FF"/>
                </a:solidFill>
                <a:effectLst/>
                <a:latin typeface="Lucida Console" panose="020B0609040504020204" pitchFamily="49" charset="0"/>
              </a:rPr>
              <a:t>[,1:5])));</a:t>
            </a:r>
            <a:r>
              <a:rPr kumimoji="0" lang="en-US" altLang="en-US" sz="2400" b="0" i="0" u="none" strike="noStrike" cap="none" normalizeH="0" baseline="0" dirty="0" err="1" smtClean="0">
                <a:ln>
                  <a:noFill/>
                </a:ln>
                <a:solidFill>
                  <a:srgbClr val="0000FF"/>
                </a:solidFill>
                <a:effectLst/>
                <a:latin typeface="Lucida Console" panose="020B0609040504020204" pitchFamily="49" charset="0"/>
              </a:rPr>
              <a:t>dif</a:t>
            </a:r>
            <a:r>
              <a:rPr kumimoji="0" lang="en-US" altLang="en-US" sz="2400" b="0" i="0" u="none" strike="noStrike" cap="none" normalizeH="0" baseline="0" dirty="0" smtClean="0">
                <a:ln>
                  <a:noFill/>
                </a:ln>
                <a:solidFill>
                  <a:srgbClr val="0000FF"/>
                </a:solidFill>
                <a:effectLst/>
                <a:latin typeface="Lucida Console" panose="020B0609040504020204" pitchFamily="49" charset="0"/>
              </a:rPr>
              <a:t> </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smtClean="0">
                <a:ln>
                  <a:noFill/>
                </a:ln>
                <a:solidFill>
                  <a:srgbClr val="000000"/>
                </a:solidFill>
                <a:effectLst/>
                <a:latin typeface="Lucida Console" panose="020B0609040504020204" pitchFamily="49" charset="0"/>
              </a:rPr>
              <a:t>[1] 1.065814e-14</a:t>
            </a:r>
            <a:endParaRPr kumimoji="0" lang="en-US" altLang="en-US" sz="2400" b="0" i="0" u="none" strike="noStrike" cap="none" normalizeH="0" baseline="0" dirty="0" smtClean="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428262" y="3602021"/>
            <a:ext cx="8527976"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err="1" smtClean="0">
                <a:ln>
                  <a:noFill/>
                </a:ln>
                <a:solidFill>
                  <a:srgbClr val="0000FF"/>
                </a:solidFill>
                <a:effectLst/>
                <a:latin typeface="Lucida Console" panose="020B0609040504020204" pitchFamily="49" charset="0"/>
              </a:rPr>
              <a:t>dif</a:t>
            </a:r>
            <a:r>
              <a:rPr kumimoji="0" lang="en-US" altLang="en-US" sz="2400" b="0" i="0" u="none" strike="noStrike" cap="none" normalizeH="0" baseline="0" dirty="0" smtClean="0">
                <a:ln>
                  <a:noFill/>
                </a:ln>
                <a:solidFill>
                  <a:srgbClr val="0000FF"/>
                </a:solidFill>
                <a:effectLst/>
                <a:latin typeface="Lucida Console" panose="020B0609040504020204" pitchFamily="49" charset="0"/>
              </a:rPr>
              <a:t>&lt;-max(abs(</a:t>
            </a:r>
            <a:r>
              <a:rPr kumimoji="0" lang="en-US" altLang="en-US" sz="2400" b="0" i="0" u="none" strike="noStrike" cap="none" normalizeH="0" baseline="0" dirty="0" err="1" smtClean="0">
                <a:ln>
                  <a:noFill/>
                </a:ln>
                <a:solidFill>
                  <a:srgbClr val="0000FF"/>
                </a:solidFill>
                <a:effectLst/>
                <a:latin typeface="Lucida Console" panose="020B0609040504020204" pitchFamily="49" charset="0"/>
              </a:rPr>
              <a:t>dist</a:t>
            </a:r>
            <a:r>
              <a:rPr kumimoji="0" lang="en-US" altLang="en-US" sz="2400" b="0" i="0" u="none" strike="noStrike" cap="none" normalizeH="0" baseline="0" dirty="0" smtClean="0">
                <a:ln>
                  <a:noFill/>
                </a:ln>
                <a:solidFill>
                  <a:srgbClr val="0000FF"/>
                </a:solidFill>
                <a:effectLst/>
                <a:latin typeface="Lucida Console" panose="020B0609040504020204" pitchFamily="49" charset="0"/>
              </a:rPr>
              <a:t>(x)-</a:t>
            </a:r>
            <a:r>
              <a:rPr kumimoji="0" lang="en-US" altLang="en-US" sz="2400" b="0" i="0" u="none" strike="noStrike" cap="none" normalizeH="0" baseline="0" dirty="0" err="1" smtClean="0">
                <a:ln>
                  <a:noFill/>
                </a:ln>
                <a:solidFill>
                  <a:srgbClr val="0000FF"/>
                </a:solidFill>
                <a:effectLst/>
                <a:latin typeface="Lucida Console" panose="020B0609040504020204" pitchFamily="49" charset="0"/>
              </a:rPr>
              <a:t>dist</a:t>
            </a:r>
            <a:r>
              <a:rPr kumimoji="0" lang="en-US" altLang="en-US" sz="2400" b="0" i="0" u="none" strike="noStrike" cap="none" normalizeH="0" baseline="0" dirty="0" smtClean="0">
                <a:ln>
                  <a:noFill/>
                </a:ln>
                <a:solidFill>
                  <a:srgbClr val="0000FF"/>
                </a:solidFill>
                <a:effectLst/>
                <a:latin typeface="Lucida Console" panose="020B0609040504020204" pitchFamily="49" charset="0"/>
              </a:rPr>
              <a:t>(</a:t>
            </a:r>
            <a:r>
              <a:rPr kumimoji="0" lang="en-US" altLang="en-US" sz="2400" b="0" i="0" u="none" strike="noStrike" cap="none" normalizeH="0" baseline="0" dirty="0" err="1" smtClean="0">
                <a:ln>
                  <a:noFill/>
                </a:ln>
                <a:solidFill>
                  <a:srgbClr val="0000FF"/>
                </a:solidFill>
                <a:effectLst/>
                <a:latin typeface="Lucida Console" panose="020B0609040504020204" pitchFamily="49" charset="0"/>
              </a:rPr>
              <a:t>newx</a:t>
            </a:r>
            <a:r>
              <a:rPr kumimoji="0" lang="en-US" altLang="en-US" sz="2400" b="0" i="0" u="none" strike="noStrike" cap="none" normalizeH="0" baseline="0" dirty="0" smtClean="0">
                <a:ln>
                  <a:noFill/>
                </a:ln>
                <a:solidFill>
                  <a:srgbClr val="0000FF"/>
                </a:solidFill>
                <a:effectLst/>
                <a:latin typeface="Lucida Console" panose="020B0609040504020204" pitchFamily="49" charset="0"/>
              </a:rPr>
              <a:t>[,1:4])));</a:t>
            </a:r>
            <a:r>
              <a:rPr kumimoji="0" lang="en-US" altLang="en-US" sz="2400" b="0" i="0" u="none" strike="noStrike" cap="none" normalizeH="0" baseline="0" dirty="0" err="1" smtClean="0">
                <a:ln>
                  <a:noFill/>
                </a:ln>
                <a:solidFill>
                  <a:srgbClr val="0000FF"/>
                </a:solidFill>
                <a:effectLst/>
                <a:latin typeface="Lucida Console" panose="020B0609040504020204" pitchFamily="49" charset="0"/>
              </a:rPr>
              <a:t>dif</a:t>
            </a:r>
            <a:r>
              <a:rPr kumimoji="0" lang="en-US" altLang="en-US" sz="2400" b="0" i="0" u="none" strike="noStrike" cap="none" normalizeH="0" baseline="0" dirty="0" smtClean="0">
                <a:ln>
                  <a:noFill/>
                </a:ln>
                <a:solidFill>
                  <a:srgbClr val="0000FF"/>
                </a:solidFill>
                <a:effectLst/>
                <a:latin typeface="Lucida Console" panose="020B0609040504020204" pitchFamily="49" charset="0"/>
              </a:rPr>
              <a:t> </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smtClean="0">
                <a:ln>
                  <a:noFill/>
                </a:ln>
                <a:solidFill>
                  <a:srgbClr val="000000"/>
                </a:solidFill>
                <a:effectLst/>
                <a:latin typeface="Lucida Console" panose="020B0609040504020204" pitchFamily="49" charset="0"/>
              </a:rPr>
              <a:t>[1] 1.570313</a:t>
            </a:r>
            <a:endParaRPr kumimoji="0" lang="en-US" altLang="en-US"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716013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8340" y="148945"/>
            <a:ext cx="12013660" cy="2246769"/>
          </a:xfrm>
          <a:prstGeom prst="rect">
            <a:avLst/>
          </a:prstGeom>
        </p:spPr>
        <p:txBody>
          <a:bodyPr wrap="square">
            <a:spAutoFit/>
          </a:bodyPr>
          <a:lstStyle/>
          <a:p>
            <a:r>
              <a:rPr lang="en-US" sz="2800" b="0" i="0" u="none" strike="noStrike" baseline="0" dirty="0" smtClean="0">
                <a:latin typeface="Times New Roman" panose="02020603050405020304" pitchFamily="18" charset="0"/>
                <a:cs typeface="Times New Roman" panose="02020603050405020304" pitchFamily="18" charset="0"/>
              </a:rPr>
              <a:t>Compare classical </a:t>
            </a:r>
            <a:r>
              <a:rPr lang="en-US" sz="2800" b="0" i="0" u="none" strike="noStrike" baseline="0" dirty="0" smtClean="0">
                <a:solidFill>
                  <a:srgbClr val="C00000"/>
                </a:solidFill>
                <a:latin typeface="Times New Roman" panose="02020603050405020304" pitchFamily="18" charset="0"/>
                <a:cs typeface="Times New Roman" panose="02020603050405020304" pitchFamily="18" charset="0"/>
              </a:rPr>
              <a:t>scaling</a:t>
            </a:r>
            <a:r>
              <a:rPr lang="en-US" sz="2800" b="0" i="0" u="none" strike="noStrike" baseline="0" dirty="0" smtClean="0">
                <a:latin typeface="Times New Roman" panose="02020603050405020304" pitchFamily="18" charset="0"/>
                <a:cs typeface="Times New Roman" panose="02020603050405020304" pitchFamily="18" charset="0"/>
              </a:rPr>
              <a:t> of </a:t>
            </a:r>
            <a:r>
              <a:rPr lang="en-US" sz="2800" b="0" i="0" u="none" strike="noStrike" baseline="0" dirty="0" smtClean="0">
                <a:solidFill>
                  <a:srgbClr val="002060"/>
                </a:solidFill>
                <a:latin typeface="Times New Roman" panose="02020603050405020304" pitchFamily="18" charset="0"/>
                <a:cs typeface="Times New Roman" panose="02020603050405020304" pitchFamily="18" charset="0"/>
              </a:rPr>
              <a:t>Euclidean distances </a:t>
            </a:r>
            <a:r>
              <a:rPr lang="en-US" sz="2800" b="0" i="0" u="none" strike="noStrike" baseline="0" dirty="0" smtClean="0">
                <a:latin typeface="Times New Roman" panose="02020603050405020304" pitchFamily="18" charset="0"/>
                <a:cs typeface="Times New Roman" panose="02020603050405020304" pitchFamily="18" charset="0"/>
              </a:rPr>
              <a:t>and </a:t>
            </a:r>
            <a:r>
              <a:rPr lang="en-US" sz="2800" b="0" i="0" u="none" strike="noStrike" baseline="0" dirty="0" smtClean="0">
                <a:solidFill>
                  <a:srgbClr val="C00000"/>
                </a:solidFill>
                <a:latin typeface="Times New Roman" panose="02020603050405020304" pitchFamily="18" charset="0"/>
                <a:cs typeface="Times New Roman" panose="02020603050405020304" pitchFamily="18" charset="0"/>
              </a:rPr>
              <a:t>principal components </a:t>
            </a:r>
            <a:r>
              <a:rPr lang="en-US" sz="2800" b="0" i="0" u="none" strike="noStrike" baseline="0" dirty="0" smtClean="0">
                <a:latin typeface="Times New Roman" panose="02020603050405020304" pitchFamily="18" charset="0"/>
                <a:cs typeface="Times New Roman" panose="02020603050405020304" pitchFamily="18" charset="0"/>
              </a:rPr>
              <a:t>analysis mentioned previously by comparing the coordinates of the five-dimensional scaling solution given above with the first five principal component (up to signs) scores obtained by applying PCA to the covariance matrix of the original data.</a:t>
            </a:r>
            <a:endParaRPr lang="en-US" sz="2800" dirty="0">
              <a:latin typeface="Times New Roman" panose="02020603050405020304" pitchFamily="18" charset="0"/>
              <a:cs typeface="Times New Roman" panose="02020603050405020304" pitchFamily="18" charset="0"/>
            </a:endParaRPr>
          </a:p>
        </p:txBody>
      </p:sp>
      <p:sp>
        <p:nvSpPr>
          <p:cNvPr id="5" name="Rectangle 2"/>
          <p:cNvSpPr>
            <a:spLocks noChangeArrowheads="1"/>
          </p:cNvSpPr>
          <p:nvPr/>
        </p:nvSpPr>
        <p:spPr bwMode="auto">
          <a:xfrm>
            <a:off x="497710" y="3170585"/>
            <a:ext cx="7311297"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smtClean="0">
                <a:ln>
                  <a:noFill/>
                </a:ln>
                <a:solidFill>
                  <a:srgbClr val="0000FF"/>
                </a:solidFill>
                <a:effectLst/>
                <a:latin typeface="Lucida Console" panose="020B0609040504020204" pitchFamily="49" charset="0"/>
              </a:rPr>
              <a:t>max(abs(</a:t>
            </a:r>
            <a:r>
              <a:rPr kumimoji="0" lang="en-US" altLang="en-US" sz="2400" b="0" i="0" u="none" strike="noStrike" cap="none" normalizeH="0" baseline="0" dirty="0" err="1" smtClean="0">
                <a:ln>
                  <a:noFill/>
                </a:ln>
                <a:solidFill>
                  <a:srgbClr val="0000FF"/>
                </a:solidFill>
                <a:effectLst/>
                <a:latin typeface="Lucida Console" panose="020B0609040504020204" pitchFamily="49" charset="0"/>
              </a:rPr>
              <a:t>prcomp</a:t>
            </a:r>
            <a:r>
              <a:rPr kumimoji="0" lang="en-US" altLang="en-US" sz="2400" b="0" i="0" u="none" strike="noStrike" cap="none" normalizeH="0" baseline="0" dirty="0" smtClean="0">
                <a:ln>
                  <a:noFill/>
                </a:ln>
                <a:solidFill>
                  <a:srgbClr val="0000FF"/>
                </a:solidFill>
                <a:effectLst/>
                <a:latin typeface="Lucida Console" panose="020B0609040504020204" pitchFamily="49" charset="0"/>
              </a:rPr>
              <a:t>(x)$x)-abs(</a:t>
            </a:r>
            <a:r>
              <a:rPr kumimoji="0" lang="en-US" altLang="en-US" sz="2400" b="0" i="0" u="none" strike="noStrike" cap="none" normalizeH="0" baseline="0" dirty="0" err="1" smtClean="0">
                <a:ln>
                  <a:noFill/>
                </a:ln>
                <a:solidFill>
                  <a:srgbClr val="0000FF"/>
                </a:solidFill>
                <a:effectLst/>
                <a:latin typeface="Lucida Console" panose="020B0609040504020204" pitchFamily="49" charset="0"/>
              </a:rPr>
              <a:t>newx</a:t>
            </a:r>
            <a:r>
              <a:rPr kumimoji="0" lang="en-US" altLang="en-US" sz="2400" b="0" i="0" u="none" strike="noStrike" cap="none" normalizeH="0" baseline="0" dirty="0" smtClean="0">
                <a:ln>
                  <a:noFill/>
                </a:ln>
                <a:solidFill>
                  <a:srgbClr val="0000FF"/>
                </a:solidFill>
                <a:effectLst/>
                <a:latin typeface="Lucida Console" panose="020B0609040504020204" pitchFamily="49" charset="0"/>
              </a:rPr>
              <a:t>[, 1:5]))</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smtClean="0">
                <a:ln>
                  <a:noFill/>
                </a:ln>
                <a:solidFill>
                  <a:srgbClr val="000000"/>
                </a:solidFill>
                <a:effectLst/>
                <a:latin typeface="Lucida Console" panose="020B0609040504020204" pitchFamily="49" charset="0"/>
              </a:rPr>
              <a:t>[1] 3.014602e-14</a:t>
            </a:r>
            <a:endParaRPr kumimoji="0" lang="en-US" altLang="en-US"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79925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1948932" cy="7004482"/>
          </a:xfrm>
          <a:prstGeom prst="rect">
            <a:avLst/>
          </a:prstGeom>
        </p:spPr>
        <p:txBody>
          <a:bodyPr wrap="square">
            <a:spAutoFit/>
          </a:bodyPr>
          <a:lstStyle/>
          <a:p>
            <a:pPr latinLnBrk="1">
              <a:lnSpc>
                <a:spcPts val="11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smtClean="0">
                <a:solidFill>
                  <a:srgbClr val="0000FF"/>
                </a:solidFill>
                <a:effectLst/>
                <a:latin typeface="Lucida Console" panose="020B0609040504020204" pitchFamily="49" charset="0"/>
                <a:ea typeface="Times New Roman" panose="02020603050405020304" pitchFamily="18" charset="0"/>
                <a:cs typeface="Courier New" panose="02070309020205020404" pitchFamily="49" charset="0"/>
              </a:rPr>
              <a:t>&gt; library(MVA)</a:t>
            </a:r>
            <a:endParaRPr lang="en-US" sz="1100" dirty="0" smtClean="0">
              <a:effectLst/>
              <a:latin typeface="Calibri" panose="020F0502020204030204" pitchFamily="34" charset="0"/>
              <a:ea typeface="SimSun" panose="02010600030101010101" pitchFamily="2" charset="-122"/>
              <a:cs typeface="Times New Roman" panose="02020603050405020304" pitchFamily="18" charset="0"/>
            </a:endParaRPr>
          </a:p>
          <a:p>
            <a:pPr latinLnBrk="1">
              <a:lnSpc>
                <a:spcPts val="11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smtClean="0">
                <a:solidFill>
                  <a:srgbClr val="0000FF"/>
                </a:solidFill>
                <a:effectLst/>
                <a:latin typeface="Lucida Console" panose="020B0609040504020204" pitchFamily="49" charset="0"/>
                <a:ea typeface="Times New Roman" panose="02020603050405020304" pitchFamily="18" charset="0"/>
                <a:cs typeface="Courier New" panose="02070309020205020404" pitchFamily="49" charset="0"/>
              </a:rPr>
              <a:t>&gt; x&lt;- read.csv("D:/STAT 4400/Data/</a:t>
            </a:r>
            <a:r>
              <a:rPr lang="en-US" sz="1000" dirty="0" err="1" smtClean="0">
                <a:solidFill>
                  <a:srgbClr val="0000FF"/>
                </a:solidFill>
                <a:effectLst/>
                <a:latin typeface="Lucida Console" panose="020B0609040504020204" pitchFamily="49" charset="0"/>
                <a:ea typeface="Times New Roman" panose="02020603050405020304" pitchFamily="18" charset="0"/>
                <a:cs typeface="Courier New" panose="02070309020205020404" pitchFamily="49" charset="0"/>
              </a:rPr>
              <a:t>scalingexample.csv",head</a:t>
            </a:r>
            <a:r>
              <a:rPr lang="en-US" sz="1000" dirty="0" smtClean="0">
                <a:solidFill>
                  <a:srgbClr val="0000FF"/>
                </a:solidFill>
                <a:effectLst/>
                <a:latin typeface="Lucida Console" panose="020B0609040504020204" pitchFamily="49" charset="0"/>
                <a:ea typeface="Times New Roman" panose="02020603050405020304" pitchFamily="18" charset="0"/>
                <a:cs typeface="Courier New" panose="02070309020205020404" pitchFamily="49" charset="0"/>
              </a:rPr>
              <a:t>=FALSE)</a:t>
            </a:r>
            <a:endParaRPr lang="en-US" sz="1100" dirty="0" smtClean="0">
              <a:effectLst/>
              <a:latin typeface="Calibri" panose="020F0502020204030204" pitchFamily="34" charset="0"/>
              <a:ea typeface="SimSun" panose="02010600030101010101" pitchFamily="2" charset="-122"/>
              <a:cs typeface="Times New Roman" panose="02020603050405020304" pitchFamily="18" charset="0"/>
            </a:endParaRPr>
          </a:p>
          <a:p>
            <a:pPr latinLnBrk="1">
              <a:lnSpc>
                <a:spcPts val="11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smtClean="0">
                <a:solidFill>
                  <a:srgbClr val="0000FF"/>
                </a:solidFill>
                <a:effectLst/>
                <a:latin typeface="Lucida Console" panose="020B0609040504020204" pitchFamily="49" charset="0"/>
                <a:ea typeface="Times New Roman" panose="02020603050405020304" pitchFamily="18" charset="0"/>
                <a:cs typeface="Courier New" panose="02070309020205020404" pitchFamily="49" charset="0"/>
              </a:rPr>
              <a:t>&gt; d&lt;-</a:t>
            </a:r>
            <a:r>
              <a:rPr lang="en-US" sz="1000" dirty="0" err="1" smtClean="0">
                <a:solidFill>
                  <a:srgbClr val="0000FF"/>
                </a:solidFill>
                <a:effectLst/>
                <a:latin typeface="Lucida Console" panose="020B0609040504020204" pitchFamily="49" charset="0"/>
                <a:ea typeface="Times New Roman" panose="02020603050405020304" pitchFamily="18" charset="0"/>
                <a:cs typeface="Courier New" panose="02070309020205020404" pitchFamily="49" charset="0"/>
              </a:rPr>
              <a:t>dist</a:t>
            </a:r>
            <a:r>
              <a:rPr lang="en-US" sz="1000" dirty="0" smtClean="0">
                <a:solidFill>
                  <a:srgbClr val="0000FF"/>
                </a:solidFill>
                <a:effectLst/>
                <a:latin typeface="Lucida Console" panose="020B0609040504020204" pitchFamily="49" charset="0"/>
                <a:ea typeface="Times New Roman" panose="02020603050405020304" pitchFamily="18" charset="0"/>
                <a:cs typeface="Courier New" panose="02070309020205020404" pitchFamily="49" charset="0"/>
              </a:rPr>
              <a:t>(x)</a:t>
            </a:r>
            <a:endParaRPr lang="en-US" sz="1100" dirty="0" smtClean="0">
              <a:effectLst/>
              <a:latin typeface="Calibri" panose="020F0502020204030204" pitchFamily="34" charset="0"/>
              <a:ea typeface="SimSun" panose="02010600030101010101" pitchFamily="2" charset="-122"/>
              <a:cs typeface="Times New Roman" panose="02020603050405020304" pitchFamily="18" charset="0"/>
            </a:endParaRPr>
          </a:p>
          <a:p>
            <a:pPr latinLnBrk="1">
              <a:lnSpc>
                <a:spcPts val="11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smtClean="0">
                <a:solidFill>
                  <a:srgbClr val="0000FF"/>
                </a:solidFill>
                <a:effectLst/>
                <a:latin typeface="Lucida Console" panose="020B0609040504020204" pitchFamily="49" charset="0"/>
                <a:ea typeface="Times New Roman" panose="02020603050405020304" pitchFamily="18" charset="0"/>
                <a:cs typeface="Courier New" panose="02070309020205020404" pitchFamily="49" charset="0"/>
              </a:rPr>
              <a:t>&gt; x</a:t>
            </a:r>
            <a:endParaRPr lang="en-US" sz="1100" dirty="0" smtClean="0">
              <a:effectLst/>
              <a:latin typeface="Calibri" panose="020F0502020204030204" pitchFamily="34" charset="0"/>
              <a:ea typeface="SimSun" panose="02010600030101010101" pitchFamily="2" charset="-122"/>
              <a:cs typeface="Times New Roman" panose="02020603050405020304" pitchFamily="18" charset="0"/>
            </a:endParaRPr>
          </a:p>
          <a:p>
            <a:pPr latinLnBrk="1">
              <a:lnSpc>
                <a:spcPts val="11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smtClean="0">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   V1 V2 V3 V4 V5</a:t>
            </a:r>
            <a:endParaRPr lang="en-US" sz="1100" dirty="0" smtClean="0">
              <a:effectLst/>
              <a:latin typeface="Calibri" panose="020F0502020204030204" pitchFamily="34" charset="0"/>
              <a:ea typeface="SimSun" panose="02010600030101010101" pitchFamily="2" charset="-122"/>
              <a:cs typeface="Times New Roman" panose="02020603050405020304" pitchFamily="18" charset="0"/>
            </a:endParaRPr>
          </a:p>
          <a:p>
            <a:pPr latinLnBrk="1">
              <a:lnSpc>
                <a:spcPts val="11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smtClean="0">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1   3  4  4  6  1</a:t>
            </a:r>
            <a:endParaRPr lang="en-US" sz="1100" dirty="0" smtClean="0">
              <a:effectLst/>
              <a:latin typeface="Calibri" panose="020F0502020204030204" pitchFamily="34" charset="0"/>
              <a:ea typeface="SimSun" panose="02010600030101010101" pitchFamily="2" charset="-122"/>
              <a:cs typeface="Times New Roman" panose="02020603050405020304" pitchFamily="18" charset="0"/>
            </a:endParaRPr>
          </a:p>
          <a:p>
            <a:pPr latinLnBrk="1">
              <a:lnSpc>
                <a:spcPts val="11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smtClean="0">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2   5  1  1  7  3</a:t>
            </a:r>
            <a:endParaRPr lang="en-US" sz="1100" dirty="0" smtClean="0">
              <a:effectLst/>
              <a:latin typeface="Calibri" panose="020F0502020204030204" pitchFamily="34" charset="0"/>
              <a:ea typeface="SimSun" panose="02010600030101010101" pitchFamily="2" charset="-122"/>
              <a:cs typeface="Times New Roman" panose="02020603050405020304" pitchFamily="18" charset="0"/>
            </a:endParaRPr>
          </a:p>
          <a:p>
            <a:pPr latinLnBrk="1">
              <a:lnSpc>
                <a:spcPts val="11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smtClean="0">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3   6  2  0  2  6</a:t>
            </a:r>
            <a:endParaRPr lang="en-US" sz="1100" dirty="0" smtClean="0">
              <a:effectLst/>
              <a:latin typeface="Calibri" panose="020F0502020204030204" pitchFamily="34" charset="0"/>
              <a:ea typeface="SimSun" panose="02010600030101010101" pitchFamily="2" charset="-122"/>
              <a:cs typeface="Times New Roman" panose="02020603050405020304" pitchFamily="18" charset="0"/>
            </a:endParaRPr>
          </a:p>
          <a:p>
            <a:pPr latinLnBrk="1">
              <a:lnSpc>
                <a:spcPts val="11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smtClean="0">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4   1  1  1  0  3</a:t>
            </a:r>
            <a:endParaRPr lang="en-US" sz="1100" dirty="0" smtClean="0">
              <a:effectLst/>
              <a:latin typeface="Calibri" panose="020F0502020204030204" pitchFamily="34" charset="0"/>
              <a:ea typeface="SimSun" panose="02010600030101010101" pitchFamily="2" charset="-122"/>
              <a:cs typeface="Times New Roman" panose="02020603050405020304" pitchFamily="18" charset="0"/>
            </a:endParaRPr>
          </a:p>
          <a:p>
            <a:pPr latinLnBrk="1">
              <a:lnSpc>
                <a:spcPts val="11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smtClean="0">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5   4  7  3  6  2</a:t>
            </a:r>
            <a:endParaRPr lang="en-US" sz="1100" dirty="0" smtClean="0">
              <a:effectLst/>
              <a:latin typeface="Calibri" panose="020F0502020204030204" pitchFamily="34" charset="0"/>
              <a:ea typeface="SimSun" panose="02010600030101010101" pitchFamily="2" charset="-122"/>
              <a:cs typeface="Times New Roman" panose="02020603050405020304" pitchFamily="18" charset="0"/>
            </a:endParaRPr>
          </a:p>
          <a:p>
            <a:pPr latinLnBrk="1">
              <a:lnSpc>
                <a:spcPts val="11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smtClean="0">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6   2  2  5  1  0</a:t>
            </a:r>
            <a:endParaRPr lang="en-US" sz="1100" dirty="0" smtClean="0">
              <a:effectLst/>
              <a:latin typeface="Calibri" panose="020F0502020204030204" pitchFamily="34" charset="0"/>
              <a:ea typeface="SimSun" panose="02010600030101010101" pitchFamily="2" charset="-122"/>
              <a:cs typeface="Times New Roman" panose="02020603050405020304" pitchFamily="18" charset="0"/>
            </a:endParaRPr>
          </a:p>
          <a:p>
            <a:pPr latinLnBrk="1">
              <a:lnSpc>
                <a:spcPts val="11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smtClean="0">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7   0  4  1  1  1</a:t>
            </a:r>
            <a:endParaRPr lang="en-US" sz="1100" dirty="0" smtClean="0">
              <a:effectLst/>
              <a:latin typeface="Calibri" panose="020F0502020204030204" pitchFamily="34" charset="0"/>
              <a:ea typeface="SimSun" panose="02010600030101010101" pitchFamily="2" charset="-122"/>
              <a:cs typeface="Times New Roman" panose="02020603050405020304" pitchFamily="18" charset="0"/>
            </a:endParaRPr>
          </a:p>
          <a:p>
            <a:pPr latinLnBrk="1">
              <a:lnSpc>
                <a:spcPts val="11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smtClean="0">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8   0  6  4  3  5</a:t>
            </a:r>
            <a:endParaRPr lang="en-US" sz="1100" dirty="0" smtClean="0">
              <a:effectLst/>
              <a:latin typeface="Calibri" panose="020F0502020204030204" pitchFamily="34" charset="0"/>
              <a:ea typeface="SimSun" panose="02010600030101010101" pitchFamily="2" charset="-122"/>
              <a:cs typeface="Times New Roman" panose="02020603050405020304" pitchFamily="18" charset="0"/>
            </a:endParaRPr>
          </a:p>
          <a:p>
            <a:pPr latinLnBrk="1">
              <a:lnSpc>
                <a:spcPts val="11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smtClean="0">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9   7  6  5  1  4</a:t>
            </a:r>
            <a:endParaRPr lang="en-US" sz="1100" dirty="0" smtClean="0">
              <a:effectLst/>
              <a:latin typeface="Calibri" panose="020F0502020204030204" pitchFamily="34" charset="0"/>
              <a:ea typeface="SimSun" panose="02010600030101010101" pitchFamily="2" charset="-122"/>
              <a:cs typeface="Times New Roman" panose="02020603050405020304" pitchFamily="18" charset="0"/>
            </a:endParaRPr>
          </a:p>
          <a:p>
            <a:pPr latinLnBrk="1">
              <a:lnSpc>
                <a:spcPts val="11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smtClean="0">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10  2  1  4  3  1</a:t>
            </a:r>
            <a:endParaRPr lang="en-US" sz="1100" dirty="0" smtClean="0">
              <a:effectLst/>
              <a:latin typeface="Calibri" panose="020F0502020204030204" pitchFamily="34" charset="0"/>
              <a:ea typeface="SimSun" panose="02010600030101010101" pitchFamily="2" charset="-122"/>
              <a:cs typeface="Times New Roman" panose="02020603050405020304" pitchFamily="18" charset="0"/>
            </a:endParaRPr>
          </a:p>
          <a:p>
            <a:pPr latinLnBrk="1">
              <a:lnSpc>
                <a:spcPts val="11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smtClean="0">
                <a:solidFill>
                  <a:srgbClr val="0000FF"/>
                </a:solidFill>
                <a:effectLst/>
                <a:latin typeface="Lucida Console" panose="020B0609040504020204" pitchFamily="49" charset="0"/>
                <a:ea typeface="Times New Roman" panose="02020603050405020304" pitchFamily="18" charset="0"/>
                <a:cs typeface="Courier New" panose="02070309020205020404" pitchFamily="49" charset="0"/>
              </a:rPr>
              <a:t>&gt; d</a:t>
            </a:r>
            <a:endParaRPr lang="en-US" sz="1100" dirty="0" smtClean="0">
              <a:effectLst/>
              <a:latin typeface="Calibri" panose="020F0502020204030204" pitchFamily="34" charset="0"/>
              <a:ea typeface="SimSun" panose="02010600030101010101" pitchFamily="2" charset="-122"/>
              <a:cs typeface="Times New Roman" panose="02020603050405020304" pitchFamily="18" charset="0"/>
            </a:endParaRPr>
          </a:p>
          <a:p>
            <a:pPr latinLnBrk="1">
              <a:lnSpc>
                <a:spcPts val="11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smtClean="0">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          1        2        3        4        5        6        7        8        9</a:t>
            </a:r>
            <a:endParaRPr lang="en-US" sz="1100" dirty="0" smtClean="0">
              <a:effectLst/>
              <a:latin typeface="Calibri" panose="020F0502020204030204" pitchFamily="34" charset="0"/>
              <a:ea typeface="SimSun" panose="02010600030101010101" pitchFamily="2" charset="-122"/>
              <a:cs typeface="Times New Roman" panose="02020603050405020304" pitchFamily="18" charset="0"/>
            </a:endParaRPr>
          </a:p>
          <a:p>
            <a:pPr latinLnBrk="1">
              <a:lnSpc>
                <a:spcPts val="11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smtClean="0">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2  5.196152                                                                        </a:t>
            </a:r>
            <a:endParaRPr lang="en-US" sz="1100" dirty="0" smtClean="0">
              <a:effectLst/>
              <a:latin typeface="Calibri" panose="020F0502020204030204" pitchFamily="34" charset="0"/>
              <a:ea typeface="SimSun" panose="02010600030101010101" pitchFamily="2" charset="-122"/>
              <a:cs typeface="Times New Roman" panose="02020603050405020304" pitchFamily="18" charset="0"/>
            </a:endParaRPr>
          </a:p>
          <a:p>
            <a:pPr latinLnBrk="1">
              <a:lnSpc>
                <a:spcPts val="11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smtClean="0">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3  8.366600 6.082763                                                               </a:t>
            </a:r>
            <a:endParaRPr lang="en-US" sz="1100" dirty="0" smtClean="0">
              <a:effectLst/>
              <a:latin typeface="Calibri" panose="020F0502020204030204" pitchFamily="34" charset="0"/>
              <a:ea typeface="SimSun" panose="02010600030101010101" pitchFamily="2" charset="-122"/>
              <a:cs typeface="Times New Roman" panose="02020603050405020304" pitchFamily="18" charset="0"/>
            </a:endParaRPr>
          </a:p>
          <a:p>
            <a:pPr latinLnBrk="1">
              <a:lnSpc>
                <a:spcPts val="11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smtClean="0">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4  7.874008 8.062258 6.324555                                                      </a:t>
            </a:r>
            <a:endParaRPr lang="en-US" sz="1100" dirty="0" smtClean="0">
              <a:effectLst/>
              <a:latin typeface="Calibri" panose="020F0502020204030204" pitchFamily="34" charset="0"/>
              <a:ea typeface="SimSun" panose="02010600030101010101" pitchFamily="2" charset="-122"/>
              <a:cs typeface="Times New Roman" panose="02020603050405020304" pitchFamily="18" charset="0"/>
            </a:endParaRPr>
          </a:p>
          <a:p>
            <a:pPr latinLnBrk="1">
              <a:lnSpc>
                <a:spcPts val="11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smtClean="0">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5  3.464102 6.557439 8.366600 9.273618                                             </a:t>
            </a:r>
            <a:endParaRPr lang="en-US" sz="1100" dirty="0" smtClean="0">
              <a:effectLst/>
              <a:latin typeface="Calibri" panose="020F0502020204030204" pitchFamily="34" charset="0"/>
              <a:ea typeface="SimSun" panose="02010600030101010101" pitchFamily="2" charset="-122"/>
              <a:cs typeface="Times New Roman" panose="02020603050405020304" pitchFamily="18" charset="0"/>
            </a:endParaRPr>
          </a:p>
          <a:p>
            <a:pPr latinLnBrk="1">
              <a:lnSpc>
                <a:spcPts val="11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smtClean="0">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6  5.656854 8.426150 8.831761 5.291503 7.874008                                    </a:t>
            </a:r>
            <a:endParaRPr lang="en-US" sz="1100" dirty="0" smtClean="0">
              <a:effectLst/>
              <a:latin typeface="Calibri" panose="020F0502020204030204" pitchFamily="34" charset="0"/>
              <a:ea typeface="SimSun" panose="02010600030101010101" pitchFamily="2" charset="-122"/>
              <a:cs typeface="Times New Roman" panose="02020603050405020304" pitchFamily="18" charset="0"/>
            </a:endParaRPr>
          </a:p>
          <a:p>
            <a:pPr latinLnBrk="1">
              <a:lnSpc>
                <a:spcPts val="11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smtClean="0">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7  6.557439 8.602325 8.185353 3.872983 7.416198 5.000000                           </a:t>
            </a:r>
            <a:endParaRPr lang="en-US" sz="1100" dirty="0" smtClean="0">
              <a:effectLst/>
              <a:latin typeface="Calibri" panose="020F0502020204030204" pitchFamily="34" charset="0"/>
              <a:ea typeface="SimSun" panose="02010600030101010101" pitchFamily="2" charset="-122"/>
              <a:cs typeface="Times New Roman" panose="02020603050405020304" pitchFamily="18" charset="0"/>
            </a:endParaRPr>
          </a:p>
          <a:p>
            <a:pPr latinLnBrk="1">
              <a:lnSpc>
                <a:spcPts val="11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smtClean="0">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8  6.164414 8.888194 8.366600 6.928203 6.000000 7.071068 5.744563                  </a:t>
            </a:r>
            <a:endParaRPr lang="en-US" sz="1100" dirty="0" smtClean="0">
              <a:effectLst/>
              <a:latin typeface="Calibri" panose="020F0502020204030204" pitchFamily="34" charset="0"/>
              <a:ea typeface="SimSun" panose="02010600030101010101" pitchFamily="2" charset="-122"/>
              <a:cs typeface="Times New Roman" panose="02020603050405020304" pitchFamily="18" charset="0"/>
            </a:endParaRPr>
          </a:p>
          <a:p>
            <a:pPr latinLnBrk="1">
              <a:lnSpc>
                <a:spcPts val="11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smtClean="0">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9  7.416198 9.055385 6.855655 8.888194 6.557439 7.549834 8.831761 7.416198         </a:t>
            </a:r>
            <a:endParaRPr lang="en-US" sz="1100" dirty="0" smtClean="0">
              <a:effectLst/>
              <a:latin typeface="Calibri" panose="020F0502020204030204" pitchFamily="34" charset="0"/>
              <a:ea typeface="SimSun" panose="02010600030101010101" pitchFamily="2" charset="-122"/>
              <a:cs typeface="Times New Roman" panose="02020603050405020304" pitchFamily="18" charset="0"/>
            </a:endParaRPr>
          </a:p>
          <a:p>
            <a:pPr latinLnBrk="1">
              <a:lnSpc>
                <a:spcPts val="11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smtClean="0">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10 4.358899 6.164414 7.681146 4.795832 7.141428 2.645751 5.099020 6.708204 8.000000</a:t>
            </a:r>
            <a:endParaRPr lang="en-US" sz="1100" dirty="0" smtClean="0">
              <a:effectLst/>
              <a:latin typeface="Calibri" panose="020F0502020204030204" pitchFamily="34" charset="0"/>
              <a:ea typeface="SimSun" panose="02010600030101010101" pitchFamily="2" charset="-122"/>
              <a:cs typeface="Times New Roman" panose="02020603050405020304" pitchFamily="18" charset="0"/>
            </a:endParaRPr>
          </a:p>
          <a:p>
            <a:pPr latinLnBrk="1">
              <a:lnSpc>
                <a:spcPts val="11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smtClean="0">
                <a:solidFill>
                  <a:srgbClr val="0000FF"/>
                </a:solidFill>
                <a:effectLst/>
                <a:latin typeface="Lucida Console" panose="020B0609040504020204" pitchFamily="49" charset="0"/>
                <a:ea typeface="Times New Roman" panose="02020603050405020304" pitchFamily="18" charset="0"/>
                <a:cs typeface="Courier New" panose="02070309020205020404" pitchFamily="49" charset="0"/>
              </a:rPr>
              <a:t>&gt; </a:t>
            </a:r>
            <a:r>
              <a:rPr lang="en-US" sz="1000" dirty="0" err="1" smtClean="0">
                <a:solidFill>
                  <a:srgbClr val="0000FF"/>
                </a:solidFill>
                <a:effectLst/>
                <a:latin typeface="Lucida Console" panose="020B0609040504020204" pitchFamily="49" charset="0"/>
                <a:ea typeface="Times New Roman" panose="02020603050405020304" pitchFamily="18" charset="0"/>
                <a:cs typeface="Courier New" panose="02070309020205020404" pitchFamily="49" charset="0"/>
              </a:rPr>
              <a:t>cmdscale</a:t>
            </a:r>
            <a:r>
              <a:rPr lang="en-US" sz="1000" dirty="0" smtClean="0">
                <a:solidFill>
                  <a:srgbClr val="0000FF"/>
                </a:solidFill>
                <a:effectLst/>
                <a:latin typeface="Lucida Console" panose="020B0609040504020204" pitchFamily="49" charset="0"/>
                <a:ea typeface="Times New Roman" panose="02020603050405020304" pitchFamily="18" charset="0"/>
                <a:cs typeface="Courier New" panose="02070309020205020404" pitchFamily="49" charset="0"/>
              </a:rPr>
              <a:t>(</a:t>
            </a:r>
            <a:r>
              <a:rPr lang="en-US" sz="1000" dirty="0" err="1" smtClean="0">
                <a:solidFill>
                  <a:srgbClr val="0000FF"/>
                </a:solidFill>
                <a:effectLst/>
                <a:latin typeface="Lucida Console" panose="020B0609040504020204" pitchFamily="49" charset="0"/>
                <a:ea typeface="Times New Roman" panose="02020603050405020304" pitchFamily="18" charset="0"/>
                <a:cs typeface="Courier New" panose="02070309020205020404" pitchFamily="49" charset="0"/>
              </a:rPr>
              <a:t>d,k</a:t>
            </a:r>
            <a:r>
              <a:rPr lang="en-US" sz="1000" dirty="0" smtClean="0">
                <a:solidFill>
                  <a:srgbClr val="0000FF"/>
                </a:solidFill>
                <a:effectLst/>
                <a:latin typeface="Lucida Console" panose="020B0609040504020204" pitchFamily="49" charset="0"/>
                <a:ea typeface="Times New Roman" panose="02020603050405020304" pitchFamily="18" charset="0"/>
                <a:cs typeface="Courier New" panose="02070309020205020404" pitchFamily="49" charset="0"/>
              </a:rPr>
              <a:t>=9,eig=TRUE)</a:t>
            </a:r>
            <a:endParaRPr lang="en-US" sz="1100" dirty="0" smtClean="0">
              <a:effectLst/>
              <a:latin typeface="Calibri" panose="020F0502020204030204" pitchFamily="34" charset="0"/>
              <a:ea typeface="SimSun" panose="02010600030101010101" pitchFamily="2" charset="-122"/>
              <a:cs typeface="Times New Roman" panose="02020603050405020304" pitchFamily="18" charset="0"/>
            </a:endParaRPr>
          </a:p>
          <a:p>
            <a:pPr latinLnBrk="1">
              <a:lnSpc>
                <a:spcPts val="11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smtClean="0">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$points</a:t>
            </a:r>
            <a:endParaRPr lang="en-US" sz="1100" dirty="0" smtClean="0">
              <a:effectLst/>
              <a:latin typeface="Calibri" panose="020F0502020204030204" pitchFamily="34" charset="0"/>
              <a:ea typeface="SimSun" panose="02010600030101010101" pitchFamily="2" charset="-122"/>
              <a:cs typeface="Times New Roman" panose="02020603050405020304" pitchFamily="18" charset="0"/>
            </a:endParaRPr>
          </a:p>
          <a:p>
            <a:pPr latinLnBrk="1">
              <a:lnSpc>
                <a:spcPts val="11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smtClean="0">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            [,1]        [,2]       [,3]       [,4]        [,5]          [,6]         [,7]</a:t>
            </a:r>
            <a:endParaRPr lang="en-US" sz="1100" dirty="0" smtClean="0">
              <a:effectLst/>
              <a:latin typeface="Calibri" panose="020F0502020204030204" pitchFamily="34" charset="0"/>
              <a:ea typeface="SimSun" panose="02010600030101010101" pitchFamily="2" charset="-122"/>
              <a:cs typeface="Times New Roman" panose="02020603050405020304" pitchFamily="18" charset="0"/>
            </a:endParaRPr>
          </a:p>
          <a:p>
            <a:pPr latinLnBrk="1">
              <a:lnSpc>
                <a:spcPts val="11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smtClean="0">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 [1,] -1.6038325  2.38060903 -2.2301092 -0.3656856  0.11536476  8.421598e-08 0.000000e+00</a:t>
            </a:r>
            <a:endParaRPr lang="en-US" sz="1100" dirty="0" smtClean="0">
              <a:effectLst/>
              <a:latin typeface="Calibri" panose="020F0502020204030204" pitchFamily="34" charset="0"/>
              <a:ea typeface="SimSun" panose="02010600030101010101" pitchFamily="2" charset="-122"/>
              <a:cs typeface="Times New Roman" panose="02020603050405020304" pitchFamily="18" charset="0"/>
            </a:endParaRPr>
          </a:p>
          <a:p>
            <a:pPr latinLnBrk="1">
              <a:lnSpc>
                <a:spcPts val="11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smtClean="0">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 [2,] -2.8246377 -2.30937202 -3.9523782  0.3419185  0.33169405 -2.312861e-08 1.565503e-08</a:t>
            </a:r>
            <a:endParaRPr lang="en-US" sz="1100" dirty="0" smtClean="0">
              <a:effectLst/>
              <a:latin typeface="Calibri" panose="020F0502020204030204" pitchFamily="34" charset="0"/>
              <a:ea typeface="SimSun" panose="02010600030101010101" pitchFamily="2" charset="-122"/>
              <a:cs typeface="Times New Roman" panose="02020603050405020304" pitchFamily="18" charset="0"/>
            </a:endParaRPr>
          </a:p>
          <a:p>
            <a:pPr latinLnBrk="1">
              <a:lnSpc>
                <a:spcPts val="11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smtClean="0">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 [3,] -1.6908272 -5.13970089  1.2880306  0.6503227 -0.05133897  1.074339e-08 1.532955e-08</a:t>
            </a:r>
            <a:endParaRPr lang="en-US" sz="1100" dirty="0" smtClean="0">
              <a:effectLst/>
              <a:latin typeface="Calibri" panose="020F0502020204030204" pitchFamily="34" charset="0"/>
              <a:ea typeface="SimSun" panose="02010600030101010101" pitchFamily="2" charset="-122"/>
              <a:cs typeface="Times New Roman" panose="02020603050405020304" pitchFamily="18" charset="0"/>
            </a:endParaRPr>
          </a:p>
          <a:p>
            <a:pPr latinLnBrk="1">
              <a:lnSpc>
                <a:spcPts val="11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smtClean="0">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 [4,]  3.9527719 -2.43233961  0.3833746  0.6863995 -0.03460933  3.254229e-08 2.353591e-08</a:t>
            </a:r>
            <a:endParaRPr lang="en-US" sz="1100" dirty="0" smtClean="0">
              <a:effectLst/>
              <a:latin typeface="Calibri" panose="020F0502020204030204" pitchFamily="34" charset="0"/>
              <a:ea typeface="SimSun" panose="02010600030101010101" pitchFamily="2" charset="-122"/>
              <a:cs typeface="Times New Roman" panose="02020603050405020304" pitchFamily="18" charset="0"/>
            </a:endParaRPr>
          </a:p>
          <a:p>
            <a:pPr latinLnBrk="1">
              <a:lnSpc>
                <a:spcPts val="11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smtClean="0">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 [5,] -3.5984894  2.75538195 -0.2551393  1.0783741 -1.26125237 -2.345830e-08 3.588394e-08</a:t>
            </a:r>
            <a:endParaRPr lang="en-US" sz="1100" dirty="0" smtClean="0">
              <a:effectLst/>
              <a:latin typeface="Calibri" panose="020F0502020204030204" pitchFamily="34" charset="0"/>
              <a:ea typeface="SimSun" panose="02010600030101010101" pitchFamily="2" charset="-122"/>
              <a:cs typeface="Times New Roman" panose="02020603050405020304" pitchFamily="18" charset="0"/>
            </a:endParaRPr>
          </a:p>
          <a:p>
            <a:pPr latinLnBrk="1">
              <a:lnSpc>
                <a:spcPts val="11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smtClean="0">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 [6,]  2.9520356  1.35475175 -0.1899027 -2.8211220  0.12385813 -3.319300e-08 6.457705e-09</a:t>
            </a:r>
            <a:endParaRPr lang="en-US" sz="1100" dirty="0" smtClean="0">
              <a:effectLst/>
              <a:latin typeface="Calibri" panose="020F0502020204030204" pitchFamily="34" charset="0"/>
              <a:ea typeface="SimSun" panose="02010600030101010101" pitchFamily="2" charset="-122"/>
              <a:cs typeface="Times New Roman" panose="02020603050405020304" pitchFamily="18" charset="0"/>
            </a:endParaRPr>
          </a:p>
          <a:p>
            <a:pPr latinLnBrk="1">
              <a:lnSpc>
                <a:spcPts val="11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smtClean="0">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 [7,]  3.4689928  0.76411068  0.3016531  1.6369166 -1.94209512  6.148806e-09 1.530651e-08</a:t>
            </a:r>
            <a:endParaRPr lang="en-US" sz="1100" dirty="0" smtClean="0">
              <a:effectLst/>
              <a:latin typeface="Calibri" panose="020F0502020204030204" pitchFamily="34" charset="0"/>
              <a:ea typeface="SimSun" panose="02010600030101010101" pitchFamily="2" charset="-122"/>
              <a:cs typeface="Times New Roman" panose="02020603050405020304" pitchFamily="18" charset="0"/>
            </a:endParaRPr>
          </a:p>
          <a:p>
            <a:pPr latinLnBrk="1">
              <a:lnSpc>
                <a:spcPts val="11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smtClean="0">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 [8,]  0.3545235  2.31408566  2.2161772  2.9240116  2.00450379 -6.654403e-09 1.652824e-08</a:t>
            </a:r>
            <a:endParaRPr lang="en-US" sz="1100" dirty="0" smtClean="0">
              <a:effectLst/>
              <a:latin typeface="Calibri" panose="020F0502020204030204" pitchFamily="34" charset="0"/>
              <a:ea typeface="SimSun" panose="02010600030101010101" pitchFamily="2" charset="-122"/>
              <a:cs typeface="Times New Roman" panose="02020603050405020304" pitchFamily="18" charset="0"/>
            </a:endParaRPr>
          </a:p>
          <a:p>
            <a:pPr latinLnBrk="1">
              <a:lnSpc>
                <a:spcPts val="11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smtClean="0">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 [9,] -2.9362323 -0.01279597  4.3117385 -2.5122743 -0.18911558  1.773836e-08 2.040312e-08</a:t>
            </a:r>
            <a:endParaRPr lang="en-US" sz="1100" dirty="0" smtClean="0">
              <a:effectLst/>
              <a:latin typeface="Calibri" panose="020F0502020204030204" pitchFamily="34" charset="0"/>
              <a:ea typeface="SimSun" panose="02010600030101010101" pitchFamily="2" charset="-122"/>
              <a:cs typeface="Times New Roman" panose="02020603050405020304" pitchFamily="18" charset="0"/>
            </a:endParaRPr>
          </a:p>
          <a:p>
            <a:pPr latinLnBrk="1">
              <a:lnSpc>
                <a:spcPts val="11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smtClean="0">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[10,]  1.9256952  0.32526941 -1.8734445 -1.6188611  0.90299062  3.093294e-09 4.576136e-08</a:t>
            </a:r>
            <a:endParaRPr lang="en-US" sz="1100" dirty="0" smtClean="0">
              <a:effectLst/>
              <a:latin typeface="Calibri" panose="020F0502020204030204" pitchFamily="34" charset="0"/>
              <a:ea typeface="SimSun" panose="02010600030101010101" pitchFamily="2" charset="-122"/>
              <a:cs typeface="Times New Roman" panose="02020603050405020304" pitchFamily="18" charset="0"/>
            </a:endParaRPr>
          </a:p>
          <a:p>
            <a:pPr latinLnBrk="1">
              <a:lnSpc>
                <a:spcPts val="11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smtClean="0">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 </a:t>
            </a:r>
            <a:endParaRPr lang="en-US" sz="1100" dirty="0" smtClean="0">
              <a:effectLst/>
              <a:latin typeface="Calibri" panose="020F0502020204030204" pitchFamily="34" charset="0"/>
              <a:ea typeface="SimSun" panose="02010600030101010101" pitchFamily="2" charset="-122"/>
              <a:cs typeface="Times New Roman" panose="02020603050405020304" pitchFamily="18" charset="0"/>
            </a:endParaRPr>
          </a:p>
          <a:p>
            <a:pPr latinLnBrk="1">
              <a:lnSpc>
                <a:spcPts val="11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smtClean="0">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a:t>
            </a:r>
            <a:r>
              <a:rPr lang="en-US" sz="1000" dirty="0" err="1" smtClean="0">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eig</a:t>
            </a:r>
            <a:endParaRPr lang="en-US" sz="1100" dirty="0" smtClean="0">
              <a:effectLst/>
              <a:latin typeface="Calibri" panose="020F0502020204030204" pitchFamily="34" charset="0"/>
              <a:ea typeface="SimSun" panose="02010600030101010101" pitchFamily="2" charset="-122"/>
              <a:cs typeface="Times New Roman" panose="02020603050405020304" pitchFamily="18" charset="0"/>
            </a:endParaRPr>
          </a:p>
          <a:p>
            <a:pPr latinLnBrk="1">
              <a:lnSpc>
                <a:spcPts val="11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smtClean="0">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 [1]  7.518716e+01  5.880560e+01  4.960516e+01  3.042789e+01  1.037419e+01  1.086006e-14  5.381235e-15 -5.316641e-15 -8.539862e-15 -1.050854e-14</a:t>
            </a:r>
            <a:endParaRPr lang="en-US" sz="1100" dirty="0" smtClean="0">
              <a:effectLst/>
              <a:latin typeface="Calibri" panose="020F0502020204030204" pitchFamily="34" charset="0"/>
              <a:ea typeface="SimSun" panose="02010600030101010101" pitchFamily="2" charset="-122"/>
              <a:cs typeface="Times New Roman" panose="02020603050405020304" pitchFamily="18" charset="0"/>
            </a:endParaRPr>
          </a:p>
          <a:p>
            <a:pPr latinLnBrk="1">
              <a:lnSpc>
                <a:spcPts val="11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smtClean="0">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 </a:t>
            </a:r>
            <a:endParaRPr lang="en-US" sz="1100" dirty="0" smtClean="0">
              <a:effectLst/>
              <a:latin typeface="Calibri" panose="020F0502020204030204" pitchFamily="34" charset="0"/>
              <a:ea typeface="SimSun" panose="02010600030101010101" pitchFamily="2" charset="-122"/>
              <a:cs typeface="Times New Roman" panose="02020603050405020304" pitchFamily="18" charset="0"/>
            </a:endParaRPr>
          </a:p>
          <a:p>
            <a:pPr latinLnBrk="1">
              <a:lnSpc>
                <a:spcPts val="11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smtClean="0">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$x</a:t>
            </a:r>
            <a:endParaRPr lang="en-US" sz="1100" dirty="0" smtClean="0">
              <a:effectLst/>
              <a:latin typeface="Calibri" panose="020F0502020204030204" pitchFamily="34" charset="0"/>
              <a:ea typeface="SimSun" panose="02010600030101010101" pitchFamily="2" charset="-122"/>
              <a:cs typeface="Times New Roman" panose="02020603050405020304" pitchFamily="18" charset="0"/>
            </a:endParaRPr>
          </a:p>
          <a:p>
            <a:pPr latinLnBrk="1">
              <a:lnSpc>
                <a:spcPts val="11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smtClean="0">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NULL</a:t>
            </a:r>
            <a:endParaRPr lang="en-US" sz="1100" dirty="0" smtClean="0">
              <a:effectLst/>
              <a:latin typeface="Calibri" panose="020F0502020204030204" pitchFamily="34" charset="0"/>
              <a:ea typeface="SimSun" panose="02010600030101010101" pitchFamily="2" charset="-122"/>
              <a:cs typeface="Times New Roman" panose="02020603050405020304" pitchFamily="18" charset="0"/>
            </a:endParaRPr>
          </a:p>
          <a:p>
            <a:pPr latinLnBrk="1">
              <a:lnSpc>
                <a:spcPts val="11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smtClean="0">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 </a:t>
            </a:r>
            <a:endParaRPr lang="en-US" sz="1100" dirty="0" smtClean="0">
              <a:effectLst/>
              <a:latin typeface="Calibri" panose="020F0502020204030204" pitchFamily="34" charset="0"/>
              <a:ea typeface="SimSun" panose="02010600030101010101" pitchFamily="2" charset="-122"/>
              <a:cs typeface="Times New Roman" panose="02020603050405020304" pitchFamily="18" charset="0"/>
            </a:endParaRPr>
          </a:p>
          <a:p>
            <a:pPr latinLnBrk="1">
              <a:lnSpc>
                <a:spcPts val="11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smtClean="0">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$ac</a:t>
            </a:r>
            <a:endParaRPr lang="en-US" sz="1100" dirty="0" smtClean="0">
              <a:effectLst/>
              <a:latin typeface="Calibri" panose="020F0502020204030204" pitchFamily="34" charset="0"/>
              <a:ea typeface="SimSun" panose="02010600030101010101" pitchFamily="2" charset="-122"/>
              <a:cs typeface="Times New Roman" panose="02020603050405020304" pitchFamily="18" charset="0"/>
            </a:endParaRPr>
          </a:p>
          <a:p>
            <a:pPr latinLnBrk="1">
              <a:lnSpc>
                <a:spcPts val="1125"/>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smtClean="0">
                <a:solidFill>
                  <a:srgbClr val="000000"/>
                </a:solidFill>
                <a:effectLst/>
                <a:latin typeface="Lucida Console" panose="020B0609040504020204" pitchFamily="49" charset="0"/>
                <a:ea typeface="Times New Roman" panose="02020603050405020304" pitchFamily="18" charset="0"/>
                <a:cs typeface="Courier New" panose="02070309020205020404" pitchFamily="49" charset="0"/>
              </a:rPr>
              <a:t>[1] 0</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439839" y="5590573"/>
            <a:ext cx="5428526" cy="401280"/>
          </a:xfrm>
          <a:prstGeom prst="rect">
            <a:avLst/>
          </a:prstGeom>
        </p:spPr>
      </p:pic>
    </p:spTree>
    <p:extLst>
      <p:ext uri="{BB962C8B-B14F-4D97-AF65-F5344CB8AC3E}">
        <p14:creationId xmlns:p14="http://schemas.microsoft.com/office/powerpoint/2010/main" val="26034361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8520" y="3387499"/>
            <a:ext cx="7010400" cy="523220"/>
          </a:xfrm>
          <a:prstGeom prst="rect">
            <a:avLst/>
          </a:prstGeom>
        </p:spPr>
        <p:txBody>
          <a:bodyPr wrap="square">
            <a:spAutoFit/>
          </a:bodyPr>
          <a:lstStyle/>
          <a:p>
            <a:r>
              <a:rPr lang="en-US" sz="2800" dirty="0">
                <a:solidFill>
                  <a:prstClr val="black"/>
                </a:solidFill>
                <a:latin typeface="Times New Roman" panose="02020603050405020304" pitchFamily="18" charset="0"/>
                <a:cs typeface="Times New Roman" panose="02020603050405020304" pitchFamily="18" charset="0"/>
              </a:rPr>
              <a:t>3. </a:t>
            </a:r>
            <a:r>
              <a:rPr lang="en-US" sz="2800" dirty="0" err="1">
                <a:solidFill>
                  <a:srgbClr val="0070C0"/>
                </a:solidFill>
                <a:latin typeface="Times New Roman" panose="02020603050405020304" pitchFamily="18" charset="0"/>
                <a:cs typeface="Times New Roman" panose="02020603050405020304" pitchFamily="18" charset="0"/>
              </a:rPr>
              <a:t>Mahalanobis</a:t>
            </a:r>
            <a:r>
              <a:rPr lang="en-US" sz="2800" dirty="0">
                <a:solidFill>
                  <a:srgbClr val="0070C0"/>
                </a:solidFill>
                <a:latin typeface="Times New Roman" panose="02020603050405020304" pitchFamily="18" charset="0"/>
                <a:cs typeface="Times New Roman" panose="02020603050405020304" pitchFamily="18" charset="0"/>
              </a:rPr>
              <a:t> distance </a:t>
            </a:r>
            <a:r>
              <a:rPr lang="en-US" sz="2800" dirty="0">
                <a:solidFill>
                  <a:prstClr val="black"/>
                </a:solidFill>
                <a:latin typeface="Times New Roman" panose="02020603050405020304" pitchFamily="18" charset="0"/>
                <a:cs typeface="Times New Roman" panose="02020603050405020304" pitchFamily="18" charset="0"/>
              </a:rPr>
              <a:t>or Chi-square distance</a:t>
            </a:r>
          </a:p>
        </p:txBody>
      </p:sp>
      <mc:AlternateContent xmlns:mc="http://schemas.openxmlformats.org/markup-compatibility/2006" xmlns:a14="http://schemas.microsoft.com/office/drawing/2010/main">
        <mc:Choice Requires="a14">
          <p:sp>
            <p:nvSpPr>
              <p:cNvPr id="2" name="Rectangle 1"/>
              <p:cNvSpPr/>
              <p:nvPr/>
            </p:nvSpPr>
            <p:spPr>
              <a:xfrm>
                <a:off x="5756320" y="4041374"/>
                <a:ext cx="4555863" cy="5464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en-US" sz="2800" i="1" dirty="0">
                              <a:solidFill>
                                <a:srgbClr val="000000"/>
                              </a:solidFill>
                              <a:latin typeface="Cambria Math" panose="02040503050406030204" pitchFamily="18" charset="0"/>
                              <a:ea typeface="MathJax_Main-bold"/>
                              <a:cs typeface="Times New Roman" pitchFamily="18" charset="0"/>
                            </a:rPr>
                          </m:ctrlPr>
                        </m:sSupPr>
                        <m:e>
                          <m:sSubSup>
                            <m:sSubSupPr>
                              <m:ctrlPr>
                                <a:rPr lang="en-US" altLang="en-US" sz="2800" i="1" dirty="0">
                                  <a:solidFill>
                                    <a:srgbClr val="000000"/>
                                  </a:solidFill>
                                  <a:latin typeface="Cambria Math" panose="02040503050406030204" pitchFamily="18" charset="0"/>
                                  <a:ea typeface="MathJax_Main-bold"/>
                                  <a:cs typeface="Times New Roman" pitchFamily="18" charset="0"/>
                                </a:rPr>
                              </m:ctrlPr>
                            </m:sSubSupPr>
                            <m:e>
                              <m:r>
                                <a:rPr lang="en-US" altLang="en-US" sz="2800" i="1" dirty="0">
                                  <a:solidFill>
                                    <a:srgbClr val="000000"/>
                                  </a:solidFill>
                                  <a:latin typeface="Cambria Math"/>
                                  <a:ea typeface="MathJax_Main-bold"/>
                                  <a:cs typeface="Times New Roman" pitchFamily="18" charset="0"/>
                                </a:rPr>
                                <m:t>𝑑</m:t>
                              </m:r>
                            </m:e>
                            <m:sub>
                              <m:r>
                                <a:rPr lang="en-US" altLang="en-US" sz="2800" i="1" dirty="0">
                                  <a:solidFill>
                                    <a:srgbClr val="000000"/>
                                  </a:solidFill>
                                  <a:latin typeface="Cambria Math" panose="02040503050406030204" pitchFamily="18" charset="0"/>
                                  <a:ea typeface="MathJax_Main-bold"/>
                                  <a:cs typeface="Times New Roman" pitchFamily="18" charset="0"/>
                                </a:rPr>
                                <m:t>𝑖</m:t>
                              </m:r>
                            </m:sub>
                            <m:sup>
                              <m:r>
                                <a:rPr lang="en-US" altLang="en-US" sz="2800" i="1" dirty="0">
                                  <a:solidFill>
                                    <a:srgbClr val="000000"/>
                                  </a:solidFill>
                                  <a:latin typeface="Cambria Math"/>
                                  <a:ea typeface="MathJax_Main-bold"/>
                                  <a:cs typeface="Times New Roman" pitchFamily="18" charset="0"/>
                                </a:rPr>
                                <m:t>2</m:t>
                              </m:r>
                            </m:sup>
                          </m:sSubSup>
                          <m:r>
                            <a:rPr lang="en-US" altLang="en-US" sz="2800" i="1" dirty="0">
                              <a:solidFill>
                                <a:srgbClr val="000000"/>
                              </a:solidFill>
                              <a:latin typeface="Cambria Math"/>
                              <a:ea typeface="MathJax_Main-bold"/>
                              <a:cs typeface="Times New Roman" pitchFamily="18" charset="0"/>
                            </a:rPr>
                            <m:t>=</m:t>
                          </m:r>
                          <m:d>
                            <m:dPr>
                              <m:ctrlPr>
                                <a:rPr lang="en-US" altLang="en-US" sz="2800" i="1" dirty="0">
                                  <a:solidFill>
                                    <a:srgbClr val="000000"/>
                                  </a:solidFill>
                                  <a:latin typeface="Cambria Math" panose="02040503050406030204" pitchFamily="18" charset="0"/>
                                  <a:ea typeface="MathJax_Main-bold"/>
                                  <a:cs typeface="Times New Roman" pitchFamily="18" charset="0"/>
                                </a:rPr>
                              </m:ctrlPr>
                            </m:dPr>
                            <m:e>
                              <m:sSub>
                                <m:sSubPr>
                                  <m:ctrlPr>
                                    <a:rPr lang="en-US" altLang="en-US" sz="2800" b="1" i="1" dirty="0">
                                      <a:solidFill>
                                        <a:srgbClr val="000000"/>
                                      </a:solidFill>
                                      <a:latin typeface="Cambria Math" panose="02040503050406030204" pitchFamily="18" charset="0"/>
                                      <a:ea typeface="MathJax_Main-bold"/>
                                      <a:cs typeface="Times New Roman" pitchFamily="18" charset="0"/>
                                    </a:rPr>
                                  </m:ctrlPr>
                                </m:sSubPr>
                                <m:e>
                                  <m:r>
                                    <a:rPr lang="en-US" altLang="en-US" sz="2800" b="1" dirty="0">
                                      <a:solidFill>
                                        <a:srgbClr val="000000"/>
                                      </a:solidFill>
                                      <a:latin typeface="Cambria Math"/>
                                      <a:ea typeface="MathJax_Main-bold"/>
                                      <a:cs typeface="Times New Roman" pitchFamily="18" charset="0"/>
                                    </a:rPr>
                                    <m:t>𝐱</m:t>
                                  </m:r>
                                </m:e>
                                <m:sub>
                                  <m:r>
                                    <a:rPr lang="en-US" altLang="en-US" sz="2800" b="1" dirty="0">
                                      <a:solidFill>
                                        <a:srgbClr val="000000"/>
                                      </a:solidFill>
                                      <a:latin typeface="Cambria Math" panose="02040503050406030204" pitchFamily="18" charset="0"/>
                                      <a:ea typeface="MathJax_Main-bold"/>
                                      <a:cs typeface="Times New Roman" pitchFamily="18" charset="0"/>
                                    </a:rPr>
                                    <m:t>𝐢</m:t>
                                  </m:r>
                                </m:sub>
                              </m:sSub>
                              <m:r>
                                <a:rPr lang="en-US" altLang="en-US" sz="2800" i="1" dirty="0">
                                  <a:solidFill>
                                    <a:srgbClr val="000000"/>
                                  </a:solidFill>
                                  <a:latin typeface="Cambria Math"/>
                                  <a:ea typeface="MathJax_Main"/>
                                  <a:cs typeface="Times New Roman" pitchFamily="18" charset="0"/>
                                </a:rPr>
                                <m:t>−</m:t>
                              </m:r>
                              <m:r>
                                <a:rPr lang="en-US" altLang="en-US" sz="2800" i="1" dirty="0">
                                  <a:solidFill>
                                    <a:srgbClr val="000000"/>
                                  </a:solidFill>
                                  <a:latin typeface="Cambria Math"/>
                                  <a:ea typeface="MathJax_Math-italic"/>
                                  <a:cs typeface="Times New Roman" pitchFamily="18" charset="0"/>
                                </a:rPr>
                                <m:t>𝜇</m:t>
                              </m:r>
                            </m:e>
                          </m:d>
                        </m:e>
                        <m:sup>
                          <m:r>
                            <a:rPr lang="en-US" altLang="en-US" sz="2800" i="1" dirty="0">
                              <a:solidFill>
                                <a:srgbClr val="000000"/>
                              </a:solidFill>
                              <a:latin typeface="Cambria Math" panose="02040503050406030204" pitchFamily="18" charset="0"/>
                              <a:ea typeface="MathJax_Math-italic"/>
                              <a:cs typeface="Times New Roman" pitchFamily="18" charset="0"/>
                            </a:rPr>
                            <m:t>𝑇</m:t>
                          </m:r>
                        </m:sup>
                      </m:sSup>
                      <m:sSup>
                        <m:sSupPr>
                          <m:ctrlPr>
                            <a:rPr lang="en-US" altLang="en-US" sz="2800" i="1" dirty="0">
                              <a:solidFill>
                                <a:srgbClr val="000000"/>
                              </a:solidFill>
                              <a:latin typeface="Cambria Math" panose="02040503050406030204" pitchFamily="18" charset="0"/>
                              <a:ea typeface="MathJax_Math-italic"/>
                              <a:cs typeface="Times New Roman" pitchFamily="18" charset="0"/>
                            </a:rPr>
                          </m:ctrlPr>
                        </m:sSupPr>
                        <m:e>
                          <m:r>
                            <m:rPr>
                              <m:sty m:val="p"/>
                            </m:rPr>
                            <a:rPr lang="en-US" altLang="en-US" sz="2800" dirty="0">
                              <a:solidFill>
                                <a:srgbClr val="000000"/>
                              </a:solidFill>
                              <a:latin typeface="Cambria Math"/>
                              <a:ea typeface="MathJax_Main"/>
                              <a:cs typeface="Times New Roman" pitchFamily="18" charset="0"/>
                            </a:rPr>
                            <m:t>Σ</m:t>
                          </m:r>
                        </m:e>
                        <m:sup>
                          <m:r>
                            <a:rPr lang="en-US" altLang="en-US" sz="2800" i="1" dirty="0">
                              <a:solidFill>
                                <a:srgbClr val="000000"/>
                              </a:solidFill>
                              <a:latin typeface="Cambria Math"/>
                              <a:ea typeface="MathJax_Main"/>
                              <a:cs typeface="Times New Roman" pitchFamily="18" charset="0"/>
                            </a:rPr>
                            <m:t>−1</m:t>
                          </m:r>
                        </m:sup>
                      </m:sSup>
                      <m:r>
                        <a:rPr lang="en-US" altLang="en-US" sz="2800" i="1" dirty="0">
                          <a:solidFill>
                            <a:srgbClr val="000000"/>
                          </a:solidFill>
                          <a:latin typeface="Cambria Math"/>
                          <a:ea typeface="MathJax_Main"/>
                          <a:cs typeface="Times New Roman" pitchFamily="18" charset="0"/>
                        </a:rPr>
                        <m:t>(</m:t>
                      </m:r>
                      <m:sSub>
                        <m:sSubPr>
                          <m:ctrlPr>
                            <a:rPr lang="en-US" altLang="en-US" sz="2800" b="1" i="1" dirty="0">
                              <a:solidFill>
                                <a:srgbClr val="000000"/>
                              </a:solidFill>
                              <a:latin typeface="Cambria Math" panose="02040503050406030204" pitchFamily="18" charset="0"/>
                              <a:ea typeface="MathJax_Main"/>
                              <a:cs typeface="Times New Roman" pitchFamily="18" charset="0"/>
                            </a:rPr>
                          </m:ctrlPr>
                        </m:sSubPr>
                        <m:e>
                          <m:r>
                            <a:rPr lang="en-US" altLang="en-US" sz="2800" b="1" dirty="0">
                              <a:solidFill>
                                <a:srgbClr val="000000"/>
                              </a:solidFill>
                              <a:latin typeface="Cambria Math"/>
                              <a:ea typeface="MathJax_Main-bold"/>
                              <a:cs typeface="Times New Roman" pitchFamily="18" charset="0"/>
                            </a:rPr>
                            <m:t>𝐱</m:t>
                          </m:r>
                        </m:e>
                        <m:sub>
                          <m:r>
                            <a:rPr lang="en-US" altLang="en-US" sz="2800" b="1" dirty="0">
                              <a:solidFill>
                                <a:srgbClr val="000000"/>
                              </a:solidFill>
                              <a:latin typeface="Cambria Math" panose="02040503050406030204" pitchFamily="18" charset="0"/>
                              <a:ea typeface="MathJax_Main-bold"/>
                              <a:cs typeface="Times New Roman" pitchFamily="18" charset="0"/>
                            </a:rPr>
                            <m:t>𝐢</m:t>
                          </m:r>
                        </m:sub>
                      </m:sSub>
                      <m:r>
                        <a:rPr lang="en-US" altLang="en-US" sz="2800" i="1" dirty="0">
                          <a:solidFill>
                            <a:srgbClr val="000000"/>
                          </a:solidFill>
                          <a:latin typeface="Cambria Math"/>
                          <a:ea typeface="MathJax_Main"/>
                          <a:cs typeface="Times New Roman" pitchFamily="18" charset="0"/>
                        </a:rPr>
                        <m:t>−</m:t>
                      </m:r>
                      <m:r>
                        <a:rPr lang="en-US" altLang="en-US" sz="2800" i="1" dirty="0">
                          <a:solidFill>
                            <a:srgbClr val="000000"/>
                          </a:solidFill>
                          <a:latin typeface="Cambria Math"/>
                          <a:ea typeface="MathJax_Math-italic"/>
                          <a:cs typeface="Times New Roman" pitchFamily="18" charset="0"/>
                        </a:rPr>
                        <m:t>𝜇</m:t>
                      </m:r>
                      <m:r>
                        <a:rPr lang="en-US" altLang="en-US" sz="2800" i="1" dirty="0">
                          <a:solidFill>
                            <a:srgbClr val="000000"/>
                          </a:solidFill>
                          <a:latin typeface="Cambria Math"/>
                          <a:ea typeface="MathJax_Main"/>
                          <a:cs typeface="Times New Roman" pitchFamily="18" charset="0"/>
                        </a:rPr>
                        <m:t>) </m:t>
                      </m:r>
                    </m:oMath>
                  </m:oMathPara>
                </a14:m>
                <a:endParaRPr lang="en-US" sz="2800" dirty="0">
                  <a:solidFill>
                    <a:prstClr val="black"/>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5756320" y="4041374"/>
                <a:ext cx="4555863" cy="546496"/>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940226" y="4041374"/>
                <a:ext cx="4391395" cy="546496"/>
              </a:xfrm>
              <a:prstGeom prst="rect">
                <a:avLst/>
              </a:prstGeom>
            </p:spPr>
            <p:txBody>
              <a:bodyPr wrap="none">
                <a:spAutoFit/>
              </a:bodyPr>
              <a:lstStyle/>
              <a:p>
                <a14:m>
                  <m:oMath xmlns:m="http://schemas.openxmlformats.org/officeDocument/2006/math">
                    <m:sSup>
                      <m:sSupPr>
                        <m:ctrlPr>
                          <a:rPr lang="en-US" altLang="en-US" sz="2800" i="1" dirty="0">
                            <a:solidFill>
                              <a:srgbClr val="000000"/>
                            </a:solidFill>
                            <a:latin typeface="Cambria Math" panose="02040503050406030204" pitchFamily="18" charset="0"/>
                            <a:ea typeface="MathJax_Main-bold"/>
                            <a:cs typeface="Times New Roman" pitchFamily="18" charset="0"/>
                          </a:rPr>
                        </m:ctrlPr>
                      </m:sSupPr>
                      <m:e>
                        <m:sSubSup>
                          <m:sSubSupPr>
                            <m:ctrlPr>
                              <a:rPr lang="en-US" altLang="en-US" sz="2800" i="1" dirty="0">
                                <a:solidFill>
                                  <a:srgbClr val="000000"/>
                                </a:solidFill>
                                <a:latin typeface="Cambria Math" panose="02040503050406030204" pitchFamily="18" charset="0"/>
                                <a:ea typeface="MathJax_Main-bold"/>
                                <a:cs typeface="Times New Roman" pitchFamily="18" charset="0"/>
                              </a:rPr>
                            </m:ctrlPr>
                          </m:sSubSupPr>
                          <m:e>
                            <m:r>
                              <a:rPr lang="en-US" altLang="en-US" sz="2800" i="1" dirty="0">
                                <a:solidFill>
                                  <a:srgbClr val="000000"/>
                                </a:solidFill>
                                <a:latin typeface="Cambria Math" panose="02040503050406030204" pitchFamily="18" charset="0"/>
                                <a:ea typeface="MathJax_Main-bold"/>
                                <a:cs typeface="Times New Roman" pitchFamily="18" charset="0"/>
                              </a:rPr>
                              <m:t>𝑑</m:t>
                            </m:r>
                          </m:e>
                          <m:sub>
                            <m:r>
                              <a:rPr lang="en-US" altLang="en-US" sz="2800" i="1" dirty="0">
                                <a:solidFill>
                                  <a:srgbClr val="000000"/>
                                </a:solidFill>
                                <a:latin typeface="Cambria Math" panose="02040503050406030204" pitchFamily="18" charset="0"/>
                                <a:ea typeface="MathJax_Main-bold"/>
                                <a:cs typeface="Times New Roman" pitchFamily="18" charset="0"/>
                              </a:rPr>
                              <m:t>𝑖</m:t>
                            </m:r>
                          </m:sub>
                          <m:sup>
                            <m:r>
                              <a:rPr lang="en-US" altLang="en-US" sz="2800" i="1" dirty="0">
                                <a:solidFill>
                                  <a:srgbClr val="000000"/>
                                </a:solidFill>
                                <a:latin typeface="Cambria Math" panose="02040503050406030204" pitchFamily="18" charset="0"/>
                                <a:ea typeface="MathJax_Main-bold"/>
                                <a:cs typeface="Times New Roman" pitchFamily="18" charset="0"/>
                              </a:rPr>
                              <m:t>2</m:t>
                            </m:r>
                          </m:sup>
                        </m:sSubSup>
                        <m:r>
                          <a:rPr lang="en-US" altLang="en-US" sz="2800" i="1" dirty="0">
                            <a:solidFill>
                              <a:srgbClr val="000000"/>
                            </a:solidFill>
                            <a:latin typeface="Cambria Math" panose="02040503050406030204" pitchFamily="18" charset="0"/>
                            <a:ea typeface="MathJax_Main-bold"/>
                            <a:cs typeface="Times New Roman" pitchFamily="18" charset="0"/>
                          </a:rPr>
                          <m:t>=</m:t>
                        </m:r>
                        <m:d>
                          <m:dPr>
                            <m:ctrlPr>
                              <a:rPr lang="en-US" altLang="en-US" sz="2800" i="1" dirty="0">
                                <a:solidFill>
                                  <a:srgbClr val="000000"/>
                                </a:solidFill>
                                <a:latin typeface="Cambria Math" panose="02040503050406030204" pitchFamily="18" charset="0"/>
                                <a:ea typeface="MathJax_Main-bold"/>
                                <a:cs typeface="Times New Roman" pitchFamily="18" charset="0"/>
                              </a:rPr>
                            </m:ctrlPr>
                          </m:dPr>
                          <m:e>
                            <m:sSub>
                              <m:sSubPr>
                                <m:ctrlPr>
                                  <a:rPr lang="en-US" altLang="en-US" sz="2800" b="1" i="1" dirty="0">
                                    <a:solidFill>
                                      <a:srgbClr val="000000"/>
                                    </a:solidFill>
                                    <a:latin typeface="Cambria Math" panose="02040503050406030204" pitchFamily="18" charset="0"/>
                                    <a:ea typeface="MathJax_Main-bold"/>
                                    <a:cs typeface="Times New Roman" pitchFamily="18" charset="0"/>
                                  </a:rPr>
                                </m:ctrlPr>
                              </m:sSubPr>
                              <m:e>
                                <m:r>
                                  <a:rPr lang="en-US" altLang="en-US" sz="2800" b="1" dirty="0">
                                    <a:solidFill>
                                      <a:srgbClr val="000000"/>
                                    </a:solidFill>
                                    <a:latin typeface="Cambria Math" panose="02040503050406030204" pitchFamily="18" charset="0"/>
                                    <a:ea typeface="MathJax_Main-bold"/>
                                    <a:cs typeface="Times New Roman" pitchFamily="18" charset="0"/>
                                  </a:rPr>
                                  <m:t>𝐱</m:t>
                                </m:r>
                              </m:e>
                              <m:sub>
                                <m:r>
                                  <a:rPr lang="en-US" altLang="en-US" sz="2800" b="1" dirty="0">
                                    <a:solidFill>
                                      <a:srgbClr val="000000"/>
                                    </a:solidFill>
                                    <a:latin typeface="Cambria Math" panose="02040503050406030204" pitchFamily="18" charset="0"/>
                                    <a:ea typeface="MathJax_Main-bold"/>
                                    <a:cs typeface="Times New Roman" pitchFamily="18" charset="0"/>
                                  </a:rPr>
                                  <m:t>𝐢</m:t>
                                </m:r>
                              </m:sub>
                            </m:sSub>
                            <m:r>
                              <a:rPr lang="en-US" altLang="en-US" sz="2800" b="1" dirty="0">
                                <a:solidFill>
                                  <a:srgbClr val="000000"/>
                                </a:solidFill>
                                <a:latin typeface="Cambria Math" panose="02040503050406030204" pitchFamily="18" charset="0"/>
                                <a:ea typeface="MathJax_Main"/>
                                <a:cs typeface="Times New Roman" pitchFamily="18" charset="0"/>
                              </a:rPr>
                              <m:t>−</m:t>
                            </m:r>
                            <m:acc>
                              <m:accPr>
                                <m:chr m:val="̅"/>
                                <m:ctrlPr>
                                  <a:rPr lang="en-US" altLang="en-US" sz="2800" b="1" i="1" dirty="0">
                                    <a:solidFill>
                                      <a:srgbClr val="000000"/>
                                    </a:solidFill>
                                    <a:latin typeface="Cambria Math" panose="02040503050406030204" pitchFamily="18" charset="0"/>
                                    <a:cs typeface="Times New Roman" pitchFamily="18" charset="0"/>
                                  </a:rPr>
                                </m:ctrlPr>
                              </m:accPr>
                              <m:e>
                                <m:r>
                                  <a:rPr lang="en-US" altLang="en-US" sz="2800" b="1" dirty="0">
                                    <a:solidFill>
                                      <a:srgbClr val="000000"/>
                                    </a:solidFill>
                                    <a:latin typeface="Cambria Math" panose="02040503050406030204" pitchFamily="18" charset="0"/>
                                    <a:cs typeface="Times New Roman" pitchFamily="18" charset="0"/>
                                  </a:rPr>
                                  <m:t>𝐱</m:t>
                                </m:r>
                              </m:e>
                            </m:acc>
                          </m:e>
                        </m:d>
                      </m:e>
                      <m:sup>
                        <m:r>
                          <a:rPr lang="en-US" altLang="en-US" sz="2800" i="1" dirty="0">
                            <a:solidFill>
                              <a:srgbClr val="000000"/>
                            </a:solidFill>
                            <a:latin typeface="Cambria Math" panose="02040503050406030204" pitchFamily="18" charset="0"/>
                            <a:ea typeface="MathJax_Math-italic"/>
                            <a:cs typeface="Times New Roman" pitchFamily="18" charset="0"/>
                          </a:rPr>
                          <m:t>𝑇</m:t>
                        </m:r>
                      </m:sup>
                    </m:sSup>
                    <m:sSup>
                      <m:sSupPr>
                        <m:ctrlPr>
                          <a:rPr lang="en-US" altLang="en-US" sz="2800" i="1" dirty="0">
                            <a:solidFill>
                              <a:srgbClr val="000000"/>
                            </a:solidFill>
                            <a:latin typeface="Cambria Math" panose="02040503050406030204" pitchFamily="18" charset="0"/>
                            <a:ea typeface="MathJax_Math-italic"/>
                            <a:cs typeface="Times New Roman" pitchFamily="18" charset="0"/>
                          </a:rPr>
                        </m:ctrlPr>
                      </m:sSupPr>
                      <m:e>
                        <m:r>
                          <a:rPr lang="en-US" altLang="en-US" sz="2800" b="1" dirty="0">
                            <a:solidFill>
                              <a:srgbClr val="000000"/>
                            </a:solidFill>
                            <a:latin typeface="Cambria Math" panose="02040503050406030204" pitchFamily="18" charset="0"/>
                            <a:ea typeface="MathJax_Main"/>
                            <a:cs typeface="Times New Roman" pitchFamily="18" charset="0"/>
                          </a:rPr>
                          <m:t>𝐒</m:t>
                        </m:r>
                      </m:e>
                      <m:sup>
                        <m:r>
                          <a:rPr lang="en-US" altLang="en-US" sz="2800" i="1" dirty="0">
                            <a:solidFill>
                              <a:srgbClr val="000000"/>
                            </a:solidFill>
                            <a:latin typeface="Cambria Math" panose="02040503050406030204" pitchFamily="18" charset="0"/>
                            <a:ea typeface="MathJax_Main"/>
                            <a:cs typeface="Times New Roman" pitchFamily="18" charset="0"/>
                          </a:rPr>
                          <m:t>−1</m:t>
                        </m:r>
                      </m:sup>
                    </m:sSup>
                    <m:r>
                      <a:rPr lang="en-US" altLang="en-US" sz="2800" i="1" dirty="0">
                        <a:solidFill>
                          <a:srgbClr val="000000"/>
                        </a:solidFill>
                        <a:latin typeface="Cambria Math" panose="02040503050406030204" pitchFamily="18" charset="0"/>
                        <a:ea typeface="MathJax_Main"/>
                        <a:cs typeface="Times New Roman" pitchFamily="18" charset="0"/>
                      </a:rPr>
                      <m:t>(</m:t>
                    </m:r>
                    <m:sSub>
                      <m:sSubPr>
                        <m:ctrlPr>
                          <a:rPr lang="en-US" altLang="en-US" sz="2800" b="1" i="1" dirty="0">
                            <a:solidFill>
                              <a:srgbClr val="000000"/>
                            </a:solidFill>
                            <a:latin typeface="Cambria Math" panose="02040503050406030204" pitchFamily="18" charset="0"/>
                            <a:ea typeface="MathJax_Main-bold"/>
                            <a:cs typeface="Times New Roman" pitchFamily="18" charset="0"/>
                          </a:rPr>
                        </m:ctrlPr>
                      </m:sSubPr>
                      <m:e>
                        <m:r>
                          <a:rPr lang="en-US" altLang="en-US" sz="2800" b="1" dirty="0">
                            <a:solidFill>
                              <a:srgbClr val="000000"/>
                            </a:solidFill>
                            <a:latin typeface="Cambria Math" panose="02040503050406030204" pitchFamily="18" charset="0"/>
                            <a:ea typeface="MathJax_Main-bold"/>
                            <a:cs typeface="Times New Roman" pitchFamily="18" charset="0"/>
                          </a:rPr>
                          <m:t>𝐱</m:t>
                        </m:r>
                      </m:e>
                      <m:sub>
                        <m:r>
                          <a:rPr lang="en-US" altLang="en-US" sz="2800" b="1" dirty="0">
                            <a:solidFill>
                              <a:srgbClr val="000000"/>
                            </a:solidFill>
                            <a:latin typeface="Cambria Math" panose="02040503050406030204" pitchFamily="18" charset="0"/>
                            <a:ea typeface="MathJax_Main-bold"/>
                            <a:cs typeface="Times New Roman" pitchFamily="18" charset="0"/>
                          </a:rPr>
                          <m:t>𝐢</m:t>
                        </m:r>
                      </m:sub>
                    </m:sSub>
                    <m:r>
                      <a:rPr lang="en-US" altLang="en-US" sz="2800" b="1" dirty="0">
                        <a:solidFill>
                          <a:srgbClr val="000000"/>
                        </a:solidFill>
                        <a:latin typeface="Cambria Math" panose="02040503050406030204" pitchFamily="18" charset="0"/>
                        <a:ea typeface="MathJax_Main"/>
                        <a:cs typeface="Times New Roman" pitchFamily="18" charset="0"/>
                      </a:rPr>
                      <m:t>−</m:t>
                    </m:r>
                    <m:acc>
                      <m:accPr>
                        <m:chr m:val="̅"/>
                        <m:ctrlPr>
                          <a:rPr lang="en-US" altLang="en-US" sz="2800" b="1" i="1" dirty="0">
                            <a:solidFill>
                              <a:srgbClr val="000000"/>
                            </a:solidFill>
                            <a:latin typeface="Cambria Math" panose="02040503050406030204" pitchFamily="18" charset="0"/>
                            <a:cs typeface="Times New Roman" pitchFamily="18" charset="0"/>
                          </a:rPr>
                        </m:ctrlPr>
                      </m:accPr>
                      <m:e>
                        <m:r>
                          <a:rPr lang="en-US" altLang="en-US" sz="2800" b="1" dirty="0">
                            <a:solidFill>
                              <a:srgbClr val="000000"/>
                            </a:solidFill>
                            <a:latin typeface="Cambria Math" panose="02040503050406030204" pitchFamily="18" charset="0"/>
                            <a:cs typeface="Times New Roman" pitchFamily="18" charset="0"/>
                          </a:rPr>
                          <m:t>𝐱</m:t>
                        </m:r>
                      </m:e>
                    </m:acc>
                    <m:r>
                      <a:rPr lang="en-US" altLang="en-US" sz="2800" i="1" dirty="0">
                        <a:solidFill>
                          <a:srgbClr val="000000"/>
                        </a:solidFill>
                        <a:latin typeface="Cambria Math" panose="02040503050406030204" pitchFamily="18" charset="0"/>
                        <a:ea typeface="MathJax_Main"/>
                        <a:cs typeface="Times New Roman" pitchFamily="18" charset="0"/>
                      </a:rPr>
                      <m:t>) </m:t>
                    </m:r>
                  </m:oMath>
                </a14:m>
                <a:r>
                  <a:rPr lang="en-US" sz="2800" dirty="0">
                    <a:solidFill>
                      <a:prstClr val="black"/>
                    </a:solidFill>
                    <a:latin typeface="Mathematica1"/>
                  </a:rPr>
                  <a:t> </a:t>
                </a:r>
              </a:p>
            </p:txBody>
          </p:sp>
        </mc:Choice>
        <mc:Fallback xmlns="">
          <p:sp>
            <p:nvSpPr>
              <p:cNvPr id="5" name="Rectangle 4"/>
              <p:cNvSpPr>
                <a:spLocks noRot="1" noChangeAspect="1" noMove="1" noResize="1" noEditPoints="1" noAdjustHandles="1" noChangeArrowheads="1" noChangeShapeType="1" noTextEdit="1"/>
              </p:cNvSpPr>
              <p:nvPr/>
            </p:nvSpPr>
            <p:spPr>
              <a:xfrm>
                <a:off x="940226" y="4041374"/>
                <a:ext cx="4391395" cy="546496"/>
              </a:xfrm>
              <a:prstGeom prst="rect">
                <a:avLst/>
              </a:prstGeom>
              <a:blipFill rotWithShape="0">
                <a:blip r:embed="rId4"/>
                <a:stretch>
                  <a:fillRect/>
                </a:stretch>
              </a:blipFill>
            </p:spPr>
            <p:txBody>
              <a:bodyPr/>
              <a:lstStyle/>
              <a:p>
                <a:r>
                  <a:rPr lang="en-US">
                    <a:noFill/>
                  </a:rPr>
                  <a:t> </a:t>
                </a:r>
              </a:p>
            </p:txBody>
          </p:sp>
        </mc:Fallback>
      </mc:AlternateContent>
      <p:sp>
        <p:nvSpPr>
          <p:cNvPr id="6" name="Rectangle 5"/>
          <p:cNvSpPr/>
          <p:nvPr/>
        </p:nvSpPr>
        <p:spPr>
          <a:xfrm>
            <a:off x="448520" y="1860635"/>
            <a:ext cx="4972836" cy="523220"/>
          </a:xfrm>
          <a:prstGeom prst="rect">
            <a:avLst/>
          </a:prstGeom>
        </p:spPr>
        <p:txBody>
          <a:bodyPr wrap="none">
            <a:spAutoFit/>
          </a:bodyPr>
          <a:lstStyle/>
          <a:p>
            <a:r>
              <a:rPr lang="en-US" sz="2800" dirty="0" smtClean="0">
                <a:latin typeface="Times New Roman" panose="02020603050405020304" pitchFamily="18" charset="0"/>
                <a:cs typeface="Times New Roman" panose="02020603050405020304" pitchFamily="18" charset="0"/>
              </a:rPr>
              <a:t>2. City-block/Manhattan </a:t>
            </a:r>
            <a:r>
              <a:rPr lang="en-US" sz="2800" dirty="0">
                <a:latin typeface="Times New Roman" panose="02020603050405020304" pitchFamily="18" charset="0"/>
                <a:cs typeface="Times New Roman" panose="02020603050405020304" pitchFamily="18" charset="0"/>
              </a:rPr>
              <a:t>distance</a:t>
            </a:r>
          </a:p>
        </p:txBody>
      </p:sp>
      <p:sp>
        <p:nvSpPr>
          <p:cNvPr id="7" name="Rectangle 6"/>
          <p:cNvSpPr/>
          <p:nvPr/>
        </p:nvSpPr>
        <p:spPr>
          <a:xfrm>
            <a:off x="565252" y="496006"/>
            <a:ext cx="8458200" cy="523220"/>
          </a:xfrm>
          <a:prstGeom prst="rect">
            <a:avLst/>
          </a:prstGeom>
        </p:spPr>
        <p:txBody>
          <a:bodyPr wrap="square">
            <a:spAutoFit/>
          </a:bodyPr>
          <a:lstStyle/>
          <a:p>
            <a:r>
              <a:rPr lang="en-US" sz="2800" dirty="0" smtClean="0">
                <a:latin typeface="Times New Roman" panose="02020603050405020304" pitchFamily="18" charset="0"/>
                <a:cs typeface="Times New Roman" panose="02020603050405020304" pitchFamily="18" charset="0"/>
              </a:rPr>
              <a:t>1. Euclidean distance</a:t>
            </a:r>
            <a:endParaRPr lang="en-US" sz="2800"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5"/>
          <a:stretch>
            <a:fillRect/>
          </a:stretch>
        </p:blipFill>
        <p:spPr>
          <a:xfrm>
            <a:off x="448520" y="1019226"/>
            <a:ext cx="6817706" cy="809704"/>
          </a:xfrm>
          <a:prstGeom prst="rect">
            <a:avLst/>
          </a:prstGeom>
        </p:spPr>
      </p:pic>
      <p:graphicFrame>
        <p:nvGraphicFramePr>
          <p:cNvPr id="9" name="Object 5"/>
          <p:cNvGraphicFramePr>
            <a:graphicFrameLocks noChangeAspect="1"/>
          </p:cNvGraphicFramePr>
          <p:nvPr>
            <p:extLst>
              <p:ext uri="{D42A27DB-BD31-4B8C-83A1-F6EECF244321}">
                <p14:modId xmlns:p14="http://schemas.microsoft.com/office/powerpoint/2010/main" val="3231837896"/>
              </p:ext>
            </p:extLst>
          </p:nvPr>
        </p:nvGraphicFramePr>
        <p:xfrm>
          <a:off x="775758" y="2263377"/>
          <a:ext cx="3325813" cy="1244600"/>
        </p:xfrm>
        <a:graphic>
          <a:graphicData uri="http://schemas.openxmlformats.org/presentationml/2006/ole">
            <mc:AlternateContent xmlns:mc="http://schemas.openxmlformats.org/markup-compatibility/2006">
              <mc:Choice xmlns:v="urn:schemas-microsoft-com:vml" Requires="v">
                <p:oleObj spid="_x0000_s2113" name="Equation" r:id="rId6" imgW="1244520" imgH="469800" progId="Equation.3">
                  <p:embed/>
                </p:oleObj>
              </mc:Choice>
              <mc:Fallback>
                <p:oleObj name="Equation" r:id="rId6" imgW="1244520" imgH="469800" progId="Equation.3">
                  <p:embed/>
                  <p:pic>
                    <p:nvPicPr>
                      <p:cNvPr id="0" name=""/>
                      <p:cNvPicPr>
                        <a:picLocks noChangeAspect="1" noChangeArrowheads="1"/>
                      </p:cNvPicPr>
                      <p:nvPr/>
                    </p:nvPicPr>
                    <p:blipFill>
                      <a:blip r:embed="rId7"/>
                      <a:srcRect/>
                      <a:stretch>
                        <a:fillRect/>
                      </a:stretch>
                    </p:blipFill>
                    <p:spPr bwMode="auto">
                      <a:xfrm>
                        <a:off x="775758" y="2263377"/>
                        <a:ext cx="3325813" cy="1244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9"/>
          <p:cNvSpPr/>
          <p:nvPr/>
        </p:nvSpPr>
        <p:spPr>
          <a:xfrm>
            <a:off x="3733800" y="93264"/>
            <a:ext cx="6791528" cy="523220"/>
          </a:xfrm>
          <a:prstGeom prst="rect">
            <a:avLst/>
          </a:prstGeom>
        </p:spPr>
        <p:txBody>
          <a:bodyPr wrap="square">
            <a:spAutoFit/>
          </a:bodyPr>
          <a:lstStyle/>
          <a:p>
            <a:r>
              <a:rPr lang="en-US" sz="2800" dirty="0" smtClean="0">
                <a:solidFill>
                  <a:srgbClr val="0070C0"/>
                </a:solidFill>
                <a:latin typeface="Times New Roman" panose="02020603050405020304" pitchFamily="18" charset="0"/>
                <a:cs typeface="Times New Roman" panose="02020603050405020304" pitchFamily="18" charset="0"/>
              </a:rPr>
              <a:t>Review distance and pooled sample variance</a:t>
            </a:r>
            <a:endParaRPr lang="en-US" sz="2800" dirty="0">
              <a:solidFill>
                <a:srgbClr val="0070C0"/>
              </a:solidFill>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8"/>
          <a:stretch>
            <a:fillRect/>
          </a:stretch>
        </p:blipFill>
        <p:spPr>
          <a:xfrm>
            <a:off x="775758" y="5467075"/>
            <a:ext cx="6229224" cy="818349"/>
          </a:xfrm>
          <a:prstGeom prst="rect">
            <a:avLst/>
          </a:prstGeom>
        </p:spPr>
      </p:pic>
      <p:sp>
        <p:nvSpPr>
          <p:cNvPr id="12" name="Rectangle 11"/>
          <p:cNvSpPr/>
          <p:nvPr/>
        </p:nvSpPr>
        <p:spPr>
          <a:xfrm>
            <a:off x="565252" y="4763450"/>
            <a:ext cx="3927678" cy="523220"/>
          </a:xfrm>
          <a:prstGeom prst="rect">
            <a:avLst/>
          </a:prstGeom>
        </p:spPr>
        <p:txBody>
          <a:bodyPr wrap="none">
            <a:spAutoFit/>
          </a:bodyPr>
          <a:lstStyle/>
          <a:p>
            <a:r>
              <a:rPr lang="en-US" sz="2800" dirty="0" smtClean="0">
                <a:solidFill>
                  <a:srgbClr val="0070C0"/>
                </a:solidFill>
                <a:latin typeface="Times New Roman" panose="02020603050405020304" pitchFamily="18" charset="0"/>
                <a:cs typeface="Times New Roman" panose="02020603050405020304" pitchFamily="18" charset="0"/>
              </a:rPr>
              <a:t>4. pooled </a:t>
            </a:r>
            <a:r>
              <a:rPr lang="en-US" sz="2800" dirty="0">
                <a:solidFill>
                  <a:srgbClr val="0070C0"/>
                </a:solidFill>
                <a:latin typeface="Times New Roman" panose="02020603050405020304" pitchFamily="18" charset="0"/>
                <a:cs typeface="Times New Roman" panose="02020603050405020304" pitchFamily="18" charset="0"/>
              </a:rPr>
              <a:t>sample variance</a:t>
            </a:r>
          </a:p>
        </p:txBody>
      </p:sp>
    </p:spTree>
    <p:extLst>
      <p:ext uri="{BB962C8B-B14F-4D97-AF65-F5344CB8AC3E}">
        <p14:creationId xmlns:p14="http://schemas.microsoft.com/office/powerpoint/2010/main" val="14731092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0" y="82734"/>
                <a:ext cx="12192000" cy="5629554"/>
              </a:xfrm>
              <a:prstGeom prst="rect">
                <a:avLst/>
              </a:prstGeom>
            </p:spPr>
            <p:txBody>
              <a:bodyPr wrap="square">
                <a:spAutoFit/>
              </a:bodyPr>
              <a:lstStyle/>
              <a:p>
                <a:pPr algn="ctr"/>
                <a:r>
                  <a:rPr lang="en-US" sz="2800" dirty="0" smtClean="0">
                    <a:latin typeface="Times New Roman" panose="02020603050405020304" pitchFamily="18" charset="0"/>
                    <a:cs typeface="Times New Roman" panose="02020603050405020304" pitchFamily="18" charset="0"/>
                  </a:rPr>
                  <a:t>Pooled estimate of the covariance matrix </a:t>
                </a:r>
              </a:p>
              <a:p>
                <a:endParaRPr lang="en-US" sz="2800" dirty="0" smtClean="0">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If all </a:t>
                </a:r>
                <a:r>
                  <a:rPr lang="en-US" sz="2800" dirty="0">
                    <a:solidFill>
                      <a:srgbClr val="0070C0"/>
                    </a:solidFill>
                    <a:latin typeface="Times New Roman" panose="02020603050405020304" pitchFamily="18" charset="0"/>
                    <a:cs typeface="Times New Roman" panose="02020603050405020304" pitchFamily="18" charset="0"/>
                  </a:rPr>
                  <a:t>population covariance matrices are the same</a:t>
                </a:r>
                <a:r>
                  <a:rPr lang="en-US" sz="2800" dirty="0">
                    <a:latin typeface="Times New Roman" panose="02020603050405020304" pitchFamily="18" charset="0"/>
                    <a:cs typeface="Times New Roman" panose="02020603050405020304" pitchFamily="18" charset="0"/>
                  </a:rPr>
                  <a:t>, then all group-level matrices of sums of squares and cross-products estimate the same </a:t>
                </a:r>
                <a:r>
                  <a:rPr lang="en-US" sz="2800" dirty="0" smtClean="0">
                    <a:latin typeface="Times New Roman" panose="02020603050405020304" pitchFamily="18" charset="0"/>
                    <a:cs typeface="Times New Roman" panose="02020603050405020304" pitchFamily="18" charset="0"/>
                  </a:rPr>
                  <a:t>quantity. Then</a:t>
                </a:r>
                <a:r>
                  <a:rPr lang="en-US" sz="2800" dirty="0">
                    <a:latin typeface="Times New Roman" panose="02020603050405020304" pitchFamily="18" charset="0"/>
                    <a:cs typeface="Times New Roman" panose="02020603050405020304" pitchFamily="18" charset="0"/>
                  </a:rPr>
                  <a:t>, it is reasonable to combine all the group-level covariance matrices into a single estimate by computing </a:t>
                </a:r>
                <a:r>
                  <a:rPr lang="en-US" sz="2800" dirty="0">
                    <a:solidFill>
                      <a:srgbClr val="0070C0"/>
                    </a:solidFill>
                    <a:latin typeface="Times New Roman" panose="02020603050405020304" pitchFamily="18" charset="0"/>
                    <a:cs typeface="Times New Roman" panose="02020603050405020304" pitchFamily="18" charset="0"/>
                  </a:rPr>
                  <a:t>the weighted average of the covariance matrices</a:t>
                </a:r>
                <a:r>
                  <a:rPr lang="en-US" sz="2800" dirty="0">
                    <a:latin typeface="Times New Roman" panose="02020603050405020304" pitchFamily="18" charset="0"/>
                    <a:cs typeface="Times New Roman" panose="02020603050405020304" pitchFamily="18" charset="0"/>
                  </a:rPr>
                  <a:t>. Weights are proportional to the number of units in each treatment group. </a:t>
                </a:r>
                <a:endParaRPr lang="en-US" sz="2800" dirty="0" smtClean="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pooled estimate of the common covariance matrix </a:t>
                </a:r>
                <a:r>
                  <a:rPr lang="en-US" sz="2800" dirty="0" smtClean="0">
                    <a:latin typeface="Times New Roman" panose="02020603050405020304" pitchFamily="18" charset="0"/>
                    <a:cs typeface="Times New Roman" panose="02020603050405020304" pitchFamily="18" charset="0"/>
                  </a:rPr>
                  <a:t>is</a:t>
                </a:r>
              </a:p>
              <a:p>
                <a:pPr marL="457200" indent="-45720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r>
                  <a:rPr lang="en-US" sz="2800" dirty="0">
                    <a:cs typeface="Times New Roman" panose="02020603050405020304" pitchFamily="18" charset="0"/>
                  </a:rPr>
                  <a:t>	</a:t>
                </a:r>
                <a14:m>
                  <m:oMath xmlns:m="http://schemas.openxmlformats.org/officeDocument/2006/math">
                    <m:sSub>
                      <m:sSubPr>
                        <m:ctrlPr>
                          <a:rPr lang="en-US" sz="2800" b="0" i="1" smtClean="0">
                            <a:latin typeface="Cambria Math" panose="02040503050406030204" pitchFamily="18" charset="0"/>
                            <a:cs typeface="Times New Roman" panose="02020603050405020304" pitchFamily="18" charset="0"/>
                          </a:rPr>
                        </m:ctrlPr>
                      </m:sSubPr>
                      <m:e>
                        <m:r>
                          <a:rPr lang="en-US" sz="2800" b="0" i="1" smtClean="0">
                            <a:latin typeface="Cambria Math" panose="02040503050406030204" pitchFamily="18" charset="0"/>
                            <a:cs typeface="Times New Roman" panose="02020603050405020304" pitchFamily="18" charset="0"/>
                          </a:rPr>
                          <m:t>𝑆</m:t>
                        </m:r>
                      </m:e>
                      <m:sub>
                        <m:r>
                          <a:rPr lang="en-US" sz="2800" b="0" i="1" smtClean="0">
                            <a:latin typeface="Cambria Math" panose="02040503050406030204" pitchFamily="18" charset="0"/>
                            <a:cs typeface="Times New Roman" panose="02020603050405020304" pitchFamily="18" charset="0"/>
                          </a:rPr>
                          <m:t>𝑝𝑜𝑜𝑙</m:t>
                        </m:r>
                      </m:sub>
                    </m:sSub>
                  </m:oMath>
                </a14:m>
                <a:r>
                  <a:rPr lang="en-US" sz="2800" b="0" dirty="0" smtClean="0">
                    <a:latin typeface="Times New Roman" panose="02020603050405020304" pitchFamily="18" charset="0"/>
                    <a:cs typeface="Times New Roman" panose="02020603050405020304" pitchFamily="18" charset="0"/>
                  </a:rPr>
                  <a:t>=</a:t>
                </a:r>
                <a14:m>
                  <m:oMath xmlns:m="http://schemas.openxmlformats.org/officeDocument/2006/math">
                    <m:nary>
                      <m:naryPr>
                        <m:chr m:val="∑"/>
                        <m:ctrlPr>
                          <a:rPr lang="en-US" sz="2800" b="0" i="1" dirty="0" smtClean="0">
                            <a:latin typeface="Cambria Math" panose="02040503050406030204" pitchFamily="18" charset="0"/>
                            <a:cs typeface="Times New Roman" panose="02020603050405020304" pitchFamily="18" charset="0"/>
                          </a:rPr>
                        </m:ctrlPr>
                      </m:naryPr>
                      <m:sub>
                        <m:r>
                          <m:rPr>
                            <m:brk m:alnAt="23"/>
                          </m:rPr>
                          <a:rPr lang="en-US" sz="2800" b="0" i="1" dirty="0" smtClean="0">
                            <a:latin typeface="Cambria Math" panose="02040503050406030204" pitchFamily="18" charset="0"/>
                            <a:cs typeface="Times New Roman" panose="02020603050405020304" pitchFamily="18" charset="0"/>
                          </a:rPr>
                          <m:t>𝑙</m:t>
                        </m:r>
                        <m:r>
                          <a:rPr lang="en-US" sz="2800" b="0" i="1" dirty="0" smtClean="0">
                            <a:latin typeface="Cambria Math" panose="02040503050406030204" pitchFamily="18" charset="0"/>
                            <a:cs typeface="Times New Roman" panose="02020603050405020304" pitchFamily="18" charset="0"/>
                          </a:rPr>
                          <m:t>=1</m:t>
                        </m:r>
                      </m:sub>
                      <m:sup>
                        <m:r>
                          <a:rPr lang="en-US" sz="2800" b="0" i="1" dirty="0" smtClean="0">
                            <a:latin typeface="Cambria Math" panose="02040503050406030204" pitchFamily="18" charset="0"/>
                            <a:cs typeface="Times New Roman" panose="02020603050405020304" pitchFamily="18" charset="0"/>
                          </a:rPr>
                          <m:t>𝑔</m:t>
                        </m:r>
                      </m:sup>
                      <m:e>
                        <m:f>
                          <m:fPr>
                            <m:ctrlPr>
                              <a:rPr lang="en-US" sz="2800" b="0" i="1" dirty="0" smtClean="0">
                                <a:latin typeface="Cambria Math" panose="02040503050406030204" pitchFamily="18" charset="0"/>
                                <a:cs typeface="Times New Roman" panose="02020603050405020304" pitchFamily="18" charset="0"/>
                              </a:rPr>
                            </m:ctrlPr>
                          </m:fPr>
                          <m:num>
                            <m:sSub>
                              <m:sSubPr>
                                <m:ctrlPr>
                                  <a:rPr lang="en-US" sz="2800" b="0" i="1" dirty="0" smtClean="0">
                                    <a:latin typeface="Cambria Math" panose="02040503050406030204" pitchFamily="18" charset="0"/>
                                    <a:cs typeface="Times New Roman" panose="02020603050405020304" pitchFamily="18" charset="0"/>
                                  </a:rPr>
                                </m:ctrlPr>
                              </m:sSubPr>
                              <m:e>
                                <m:r>
                                  <a:rPr lang="en-US" sz="2800" b="0" i="1" dirty="0" smtClean="0">
                                    <a:latin typeface="Cambria Math" panose="02040503050406030204" pitchFamily="18" charset="0"/>
                                    <a:cs typeface="Times New Roman" panose="02020603050405020304" pitchFamily="18" charset="0"/>
                                  </a:rPr>
                                  <m:t>𝑛</m:t>
                                </m:r>
                              </m:e>
                              <m:sub>
                                <m:r>
                                  <a:rPr lang="en-US" sz="2800" b="0" i="1" dirty="0" smtClean="0">
                                    <a:latin typeface="Cambria Math" panose="02040503050406030204" pitchFamily="18" charset="0"/>
                                    <a:cs typeface="Times New Roman" panose="02020603050405020304" pitchFamily="18" charset="0"/>
                                  </a:rPr>
                                  <m:t>𝑗</m:t>
                                </m:r>
                              </m:sub>
                            </m:sSub>
                            <m:r>
                              <a:rPr lang="en-US" sz="2800" b="0" i="1" dirty="0" smtClean="0">
                                <a:latin typeface="Cambria Math" panose="02040503050406030204" pitchFamily="18" charset="0"/>
                                <a:cs typeface="Times New Roman" panose="02020603050405020304" pitchFamily="18" charset="0"/>
                              </a:rPr>
                              <m:t>−1</m:t>
                            </m:r>
                          </m:num>
                          <m:den>
                            <m:nary>
                              <m:naryPr>
                                <m:chr m:val="∑"/>
                                <m:ctrlPr>
                                  <a:rPr lang="en-US" sz="2800" b="0" i="1" dirty="0" smtClean="0">
                                    <a:latin typeface="Cambria Math" panose="02040503050406030204" pitchFamily="18" charset="0"/>
                                    <a:cs typeface="Times New Roman" panose="02020603050405020304" pitchFamily="18" charset="0"/>
                                  </a:rPr>
                                </m:ctrlPr>
                              </m:naryPr>
                              <m:sub>
                                <m:r>
                                  <m:rPr>
                                    <m:brk m:alnAt="23"/>
                                  </m:rPr>
                                  <a:rPr lang="en-US" sz="2800" b="0" i="1" dirty="0" smtClean="0">
                                    <a:latin typeface="Cambria Math" panose="02040503050406030204" pitchFamily="18" charset="0"/>
                                    <a:cs typeface="Times New Roman" panose="02020603050405020304" pitchFamily="18" charset="0"/>
                                  </a:rPr>
                                  <m:t>𝑗</m:t>
                                </m:r>
                                <m:r>
                                  <a:rPr lang="en-US" sz="2800" b="0" i="1" dirty="0" smtClean="0">
                                    <a:latin typeface="Cambria Math" panose="02040503050406030204" pitchFamily="18" charset="0"/>
                                    <a:cs typeface="Times New Roman" panose="02020603050405020304" pitchFamily="18" charset="0"/>
                                  </a:rPr>
                                  <m:t>=1</m:t>
                                </m:r>
                              </m:sub>
                              <m:sup>
                                <m:r>
                                  <a:rPr lang="en-US" sz="2800" b="0" i="1" dirty="0" smtClean="0">
                                    <a:latin typeface="Cambria Math" panose="02040503050406030204" pitchFamily="18" charset="0"/>
                                    <a:cs typeface="Times New Roman" panose="02020603050405020304" pitchFamily="18" charset="0"/>
                                  </a:rPr>
                                  <m:t>𝑔</m:t>
                                </m:r>
                              </m:sup>
                              <m:e>
                                <m:r>
                                  <a:rPr lang="en-US" sz="2800" b="0" i="1" dirty="0" smtClean="0">
                                    <a:latin typeface="Cambria Math" panose="02040503050406030204" pitchFamily="18" charset="0"/>
                                    <a:cs typeface="Times New Roman" panose="02020603050405020304" pitchFamily="18" charset="0"/>
                                  </a:rPr>
                                  <m:t>(</m:t>
                                </m:r>
                                <m:sSub>
                                  <m:sSubPr>
                                    <m:ctrlPr>
                                      <a:rPr lang="en-US" sz="2800" b="0" i="1" dirty="0" smtClean="0">
                                        <a:latin typeface="Cambria Math" panose="02040503050406030204" pitchFamily="18" charset="0"/>
                                        <a:cs typeface="Times New Roman" panose="02020603050405020304" pitchFamily="18" charset="0"/>
                                      </a:rPr>
                                    </m:ctrlPr>
                                  </m:sSubPr>
                                  <m:e>
                                    <m:r>
                                      <a:rPr lang="en-US" sz="2800" b="0" i="1" dirty="0" smtClean="0">
                                        <a:latin typeface="Cambria Math" panose="02040503050406030204" pitchFamily="18" charset="0"/>
                                        <a:cs typeface="Times New Roman" panose="02020603050405020304" pitchFamily="18" charset="0"/>
                                      </a:rPr>
                                      <m:t>𝑛</m:t>
                                    </m:r>
                                  </m:e>
                                  <m:sub>
                                    <m:r>
                                      <a:rPr lang="en-US" sz="2800" b="0" i="1" dirty="0" smtClean="0">
                                        <a:latin typeface="Cambria Math" panose="02040503050406030204" pitchFamily="18" charset="0"/>
                                        <a:cs typeface="Times New Roman" panose="02020603050405020304" pitchFamily="18" charset="0"/>
                                      </a:rPr>
                                      <m:t>𝑗</m:t>
                                    </m:r>
                                  </m:sub>
                                </m:sSub>
                                <m:r>
                                  <a:rPr lang="en-US" sz="2800" b="0" i="1" dirty="0" smtClean="0">
                                    <a:latin typeface="Cambria Math" panose="02040503050406030204" pitchFamily="18" charset="0"/>
                                    <a:cs typeface="Times New Roman" panose="02020603050405020304" pitchFamily="18" charset="0"/>
                                  </a:rPr>
                                  <m:t>−1)</m:t>
                                </m:r>
                              </m:e>
                            </m:nary>
                          </m:den>
                        </m:f>
                      </m:e>
                    </m:nary>
                    <m:sSub>
                      <m:sSubPr>
                        <m:ctrlPr>
                          <a:rPr lang="en-US" sz="2800" b="0" i="1" dirty="0" smtClean="0">
                            <a:latin typeface="Cambria Math" panose="02040503050406030204" pitchFamily="18" charset="0"/>
                            <a:cs typeface="Times New Roman" panose="02020603050405020304" pitchFamily="18" charset="0"/>
                          </a:rPr>
                        </m:ctrlPr>
                      </m:sSubPr>
                      <m:e>
                        <m:r>
                          <m:rPr>
                            <m:sty m:val="p"/>
                          </m:rPr>
                          <a:rPr lang="en-US" sz="2800" b="0" i="0" dirty="0" smtClean="0">
                            <a:latin typeface="Cambria Math" panose="02040503050406030204" pitchFamily="18" charset="0"/>
                            <a:cs typeface="Times New Roman" panose="02020603050405020304" pitchFamily="18" charset="0"/>
                          </a:rPr>
                          <m:t>S</m:t>
                        </m:r>
                      </m:e>
                      <m:sub>
                        <m:r>
                          <a:rPr lang="en-US" sz="2800" b="0" i="1" dirty="0" smtClean="0">
                            <a:latin typeface="Cambria Math" panose="02040503050406030204" pitchFamily="18" charset="0"/>
                            <a:cs typeface="Times New Roman" panose="02020603050405020304" pitchFamily="18" charset="0"/>
                          </a:rPr>
                          <m:t>𝑙</m:t>
                        </m:r>
                      </m:sub>
                    </m:sSub>
                  </m:oMath>
                </a14:m>
                <a:r>
                  <a:rPr lang="en-US" sz="2800" b="0" dirty="0" smtClean="0">
                    <a:latin typeface="Times New Roman" panose="02020603050405020304" pitchFamily="18" charset="0"/>
                    <a:cs typeface="Times New Roman" panose="02020603050405020304" pitchFamily="18" charset="0"/>
                  </a:rPr>
                  <a:t>      textbook: </a:t>
                </a:r>
                <a14:m>
                  <m:oMath xmlns:m="http://schemas.openxmlformats.org/officeDocument/2006/math">
                    <m:sSub>
                      <m:sSubPr>
                        <m:ctrlPr>
                          <a:rPr lang="en-US" sz="2800" i="1">
                            <a:latin typeface="Cambria Math" panose="02040503050406030204" pitchFamily="18" charset="0"/>
                            <a:cs typeface="Times New Roman" panose="02020603050405020304" pitchFamily="18" charset="0"/>
                          </a:rPr>
                        </m:ctrlPr>
                      </m:sSubPr>
                      <m:e>
                        <m:r>
                          <a:rPr lang="en-US" sz="2800" i="1">
                            <a:latin typeface="Cambria Math" panose="02040503050406030204" pitchFamily="18" charset="0"/>
                            <a:cs typeface="Times New Roman" panose="02020603050405020304" pitchFamily="18" charset="0"/>
                          </a:rPr>
                          <m:t>𝑆</m:t>
                        </m:r>
                      </m:e>
                      <m:sub>
                        <m:r>
                          <a:rPr lang="en-US" sz="2800" i="1">
                            <a:latin typeface="Cambria Math" panose="02040503050406030204" pitchFamily="18" charset="0"/>
                            <a:cs typeface="Times New Roman" panose="02020603050405020304" pitchFamily="18" charset="0"/>
                          </a:rPr>
                          <m:t>𝑝𝑜𝑜𝑙</m:t>
                        </m:r>
                      </m:sub>
                    </m:sSub>
                  </m:oMath>
                </a14:m>
                <a:r>
                  <a:rPr lang="en-US" sz="2800" dirty="0">
                    <a:latin typeface="Times New Roman" panose="02020603050405020304" pitchFamily="18" charset="0"/>
                    <a:cs typeface="Times New Roman" panose="02020603050405020304" pitchFamily="18" charset="0"/>
                  </a:rPr>
                  <a:t>=</a:t>
                </a:r>
                <a14:m>
                  <m:oMath xmlns:m="http://schemas.openxmlformats.org/officeDocument/2006/math">
                    <m:nary>
                      <m:naryPr>
                        <m:chr m:val="∑"/>
                        <m:ctrlPr>
                          <a:rPr lang="en-US" sz="2800" i="1" dirty="0">
                            <a:latin typeface="Cambria Math" panose="02040503050406030204" pitchFamily="18" charset="0"/>
                            <a:cs typeface="Times New Roman" panose="02020603050405020304" pitchFamily="18" charset="0"/>
                          </a:rPr>
                        </m:ctrlPr>
                      </m:naryPr>
                      <m:sub>
                        <m:r>
                          <m:rPr>
                            <m:brk m:alnAt="23"/>
                          </m:rPr>
                          <a:rPr lang="en-US" sz="2800" i="1" dirty="0">
                            <a:latin typeface="Cambria Math" panose="02040503050406030204" pitchFamily="18" charset="0"/>
                            <a:cs typeface="Times New Roman" panose="02020603050405020304" pitchFamily="18" charset="0"/>
                          </a:rPr>
                          <m:t>𝑙</m:t>
                        </m:r>
                        <m:r>
                          <a:rPr lang="en-US" sz="2800" i="1" dirty="0">
                            <a:latin typeface="Cambria Math" panose="02040503050406030204" pitchFamily="18" charset="0"/>
                            <a:cs typeface="Times New Roman" panose="02020603050405020304" pitchFamily="18" charset="0"/>
                          </a:rPr>
                          <m:t>=1</m:t>
                        </m:r>
                      </m:sub>
                      <m:sup>
                        <m:r>
                          <a:rPr lang="en-US" sz="2800" i="1" dirty="0">
                            <a:latin typeface="Cambria Math" panose="02040503050406030204" pitchFamily="18" charset="0"/>
                            <a:cs typeface="Times New Roman" panose="02020603050405020304" pitchFamily="18" charset="0"/>
                          </a:rPr>
                          <m:t>𝑔</m:t>
                        </m:r>
                      </m:sup>
                      <m:e>
                        <m:f>
                          <m:fPr>
                            <m:ctrlPr>
                              <a:rPr lang="en-US" sz="2800" i="1" dirty="0">
                                <a:latin typeface="Cambria Math" panose="02040503050406030204" pitchFamily="18" charset="0"/>
                                <a:cs typeface="Times New Roman" panose="02020603050405020304" pitchFamily="18" charset="0"/>
                              </a:rPr>
                            </m:ctrlPr>
                          </m:fPr>
                          <m:num>
                            <m:sSub>
                              <m:sSubPr>
                                <m:ctrlPr>
                                  <a:rPr lang="en-US" sz="2800" i="1" dirty="0">
                                    <a:latin typeface="Cambria Math" panose="02040503050406030204" pitchFamily="18" charset="0"/>
                                    <a:cs typeface="Times New Roman" panose="02020603050405020304" pitchFamily="18" charset="0"/>
                                  </a:rPr>
                                </m:ctrlPr>
                              </m:sSubPr>
                              <m:e>
                                <m:r>
                                  <a:rPr lang="en-US" sz="2800" i="1" dirty="0">
                                    <a:latin typeface="Cambria Math" panose="02040503050406030204" pitchFamily="18" charset="0"/>
                                    <a:cs typeface="Times New Roman" panose="02020603050405020304" pitchFamily="18" charset="0"/>
                                  </a:rPr>
                                  <m:t>𝑛</m:t>
                                </m:r>
                              </m:e>
                              <m:sub>
                                <m:r>
                                  <a:rPr lang="en-US" sz="2800" i="1" dirty="0">
                                    <a:latin typeface="Cambria Math" panose="02040503050406030204" pitchFamily="18" charset="0"/>
                                    <a:cs typeface="Times New Roman" panose="02020603050405020304" pitchFamily="18" charset="0"/>
                                  </a:rPr>
                                  <m:t>𝑗</m:t>
                                </m:r>
                              </m:sub>
                            </m:sSub>
                            <m:r>
                              <a:rPr lang="en-US" sz="2800" i="1" dirty="0">
                                <a:latin typeface="Cambria Math" panose="02040503050406030204" pitchFamily="18" charset="0"/>
                                <a:cs typeface="Times New Roman" panose="02020603050405020304" pitchFamily="18" charset="0"/>
                              </a:rPr>
                              <m:t>−1</m:t>
                            </m:r>
                          </m:num>
                          <m:den>
                            <m:nary>
                              <m:naryPr>
                                <m:chr m:val="∑"/>
                                <m:ctrlPr>
                                  <a:rPr lang="en-US" sz="2800" i="1" dirty="0">
                                    <a:latin typeface="Cambria Math" panose="02040503050406030204" pitchFamily="18" charset="0"/>
                                    <a:cs typeface="Times New Roman" panose="02020603050405020304" pitchFamily="18" charset="0"/>
                                  </a:rPr>
                                </m:ctrlPr>
                              </m:naryPr>
                              <m:sub>
                                <m:r>
                                  <m:rPr>
                                    <m:brk m:alnAt="23"/>
                                  </m:rPr>
                                  <a:rPr lang="en-US" sz="2800" i="1" dirty="0">
                                    <a:latin typeface="Cambria Math" panose="02040503050406030204" pitchFamily="18" charset="0"/>
                                    <a:cs typeface="Times New Roman" panose="02020603050405020304" pitchFamily="18" charset="0"/>
                                  </a:rPr>
                                  <m:t>𝑗</m:t>
                                </m:r>
                                <m:r>
                                  <a:rPr lang="en-US" sz="2800" i="1" dirty="0">
                                    <a:latin typeface="Cambria Math" panose="02040503050406030204" pitchFamily="18" charset="0"/>
                                    <a:cs typeface="Times New Roman" panose="02020603050405020304" pitchFamily="18" charset="0"/>
                                  </a:rPr>
                                  <m:t>=1</m:t>
                                </m:r>
                              </m:sub>
                              <m:sup>
                                <m:r>
                                  <a:rPr lang="en-US" sz="2800" i="1" dirty="0">
                                    <a:latin typeface="Cambria Math" panose="02040503050406030204" pitchFamily="18" charset="0"/>
                                    <a:cs typeface="Times New Roman" panose="02020603050405020304" pitchFamily="18" charset="0"/>
                                  </a:rPr>
                                  <m:t>𝑔</m:t>
                                </m:r>
                              </m:sup>
                              <m:e>
                                <m:sSub>
                                  <m:sSubPr>
                                    <m:ctrlPr>
                                      <a:rPr lang="en-US" sz="2800" i="1" dirty="0">
                                        <a:latin typeface="Cambria Math" panose="02040503050406030204" pitchFamily="18" charset="0"/>
                                        <a:cs typeface="Times New Roman" panose="02020603050405020304" pitchFamily="18" charset="0"/>
                                      </a:rPr>
                                    </m:ctrlPr>
                                  </m:sSubPr>
                                  <m:e>
                                    <m:r>
                                      <a:rPr lang="en-US" sz="2800" i="1" dirty="0">
                                        <a:latin typeface="Cambria Math" panose="02040503050406030204" pitchFamily="18" charset="0"/>
                                        <a:cs typeface="Times New Roman" panose="02020603050405020304" pitchFamily="18" charset="0"/>
                                      </a:rPr>
                                      <m:t>𝑛</m:t>
                                    </m:r>
                                  </m:e>
                                  <m:sub>
                                    <m:r>
                                      <a:rPr lang="en-US" sz="2800" i="1" dirty="0">
                                        <a:latin typeface="Cambria Math" panose="02040503050406030204" pitchFamily="18" charset="0"/>
                                        <a:cs typeface="Times New Roman" panose="02020603050405020304" pitchFamily="18" charset="0"/>
                                      </a:rPr>
                                      <m:t>𝑗</m:t>
                                    </m:r>
                                  </m:sub>
                                </m:sSub>
                                <m:r>
                                  <a:rPr lang="en-US" sz="2800" i="1" dirty="0">
                                    <a:latin typeface="Cambria Math" panose="02040503050406030204" pitchFamily="18" charset="0"/>
                                    <a:cs typeface="Times New Roman" panose="02020603050405020304" pitchFamily="18" charset="0"/>
                                  </a:rPr>
                                  <m:t>−1</m:t>
                                </m:r>
                              </m:e>
                            </m:nary>
                          </m:den>
                        </m:f>
                      </m:e>
                    </m:nary>
                    <m:sSub>
                      <m:sSubPr>
                        <m:ctrlPr>
                          <a:rPr lang="en-US" sz="2800" i="1" dirty="0">
                            <a:latin typeface="Cambria Math" panose="02040503050406030204" pitchFamily="18" charset="0"/>
                            <a:cs typeface="Times New Roman" panose="02020603050405020304" pitchFamily="18" charset="0"/>
                          </a:rPr>
                        </m:ctrlPr>
                      </m:sSubPr>
                      <m:e>
                        <m:r>
                          <m:rPr>
                            <m:sty m:val="p"/>
                          </m:rPr>
                          <a:rPr lang="en-US" sz="2800" dirty="0">
                            <a:latin typeface="Cambria Math" panose="02040503050406030204" pitchFamily="18" charset="0"/>
                            <a:cs typeface="Times New Roman" panose="02020603050405020304" pitchFamily="18" charset="0"/>
                          </a:rPr>
                          <m:t>S</m:t>
                        </m:r>
                      </m:e>
                      <m:sub>
                        <m:r>
                          <a:rPr lang="en-US" sz="2800" i="1" dirty="0">
                            <a:latin typeface="Cambria Math" panose="02040503050406030204" pitchFamily="18" charset="0"/>
                            <a:cs typeface="Times New Roman" panose="02020603050405020304" pitchFamily="18" charset="0"/>
                          </a:rPr>
                          <m:t>𝑙</m:t>
                        </m:r>
                      </m:sub>
                    </m:sSub>
                  </m:oMath>
                </a14:m>
                <a:endParaRPr lang="en-US" sz="2800" b="0"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0" y="82734"/>
                <a:ext cx="12192000" cy="5629554"/>
              </a:xfrm>
              <a:prstGeom prst="rect">
                <a:avLst/>
              </a:prstGeom>
              <a:blipFill rotWithShape="0">
                <a:blip r:embed="rId2"/>
                <a:stretch>
                  <a:fillRect l="-1000" t="-1192" r="-950"/>
                </a:stretch>
              </a:blipFill>
            </p:spPr>
            <p:txBody>
              <a:bodyPr/>
              <a:lstStyle/>
              <a:p>
                <a:r>
                  <a:rPr lang="en-US">
                    <a:noFill/>
                  </a:rPr>
                  <a:t> </a:t>
                </a:r>
              </a:p>
            </p:txBody>
          </p:sp>
        </mc:Fallback>
      </mc:AlternateContent>
    </p:spTree>
    <p:extLst>
      <p:ext uri="{BB962C8B-B14F-4D97-AF65-F5344CB8AC3E}">
        <p14:creationId xmlns:p14="http://schemas.microsoft.com/office/powerpoint/2010/main" val="26802004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7725" y="108521"/>
            <a:ext cx="11097348" cy="2893100"/>
          </a:xfrm>
          <a:prstGeom prst="rect">
            <a:avLst/>
          </a:prstGeom>
        </p:spPr>
        <p:txBody>
          <a:bodyPr wrap="square">
            <a:spAutoFit/>
          </a:bodyPr>
          <a:lstStyle/>
          <a:p>
            <a:r>
              <a:rPr lang="en-US" sz="2600" dirty="0">
                <a:latin typeface="Times New Roman" panose="02020603050405020304" pitchFamily="18" charset="0"/>
                <a:cs typeface="Times New Roman" panose="02020603050405020304" pitchFamily="18" charset="0"/>
              </a:rPr>
              <a:t>These data show four measurements </a:t>
            </a:r>
            <a:r>
              <a:rPr lang="en-US" sz="2600" dirty="0" smtClean="0">
                <a:solidFill>
                  <a:srgbClr val="0070C0"/>
                </a:solidFill>
                <a:latin typeface="Times New Roman" panose="02020603050405020304" pitchFamily="18" charset="0"/>
                <a:cs typeface="Times New Roman" panose="02020603050405020304" pitchFamily="18" charset="0"/>
              </a:rPr>
              <a:t>on male </a:t>
            </a:r>
            <a:r>
              <a:rPr lang="en-US" sz="2600" dirty="0">
                <a:solidFill>
                  <a:srgbClr val="0070C0"/>
                </a:solidFill>
                <a:latin typeface="Times New Roman" panose="02020603050405020304" pitchFamily="18" charset="0"/>
                <a:cs typeface="Times New Roman" panose="02020603050405020304" pitchFamily="18" charset="0"/>
              </a:rPr>
              <a:t>Egyptian skulls </a:t>
            </a:r>
            <a:r>
              <a:rPr lang="en-US" sz="2600" dirty="0">
                <a:latin typeface="Times New Roman" panose="02020603050405020304" pitchFamily="18" charset="0"/>
                <a:cs typeface="Times New Roman" panose="02020603050405020304" pitchFamily="18" charset="0"/>
              </a:rPr>
              <a:t>from </a:t>
            </a:r>
            <a:r>
              <a:rPr lang="en-US" sz="2600" dirty="0" smtClean="0">
                <a:solidFill>
                  <a:srgbClr val="C00000"/>
                </a:solidFill>
                <a:latin typeface="Times New Roman" panose="02020603050405020304" pitchFamily="18" charset="0"/>
                <a:cs typeface="Times New Roman" panose="02020603050405020304" pitchFamily="18" charset="0"/>
              </a:rPr>
              <a:t>five </a:t>
            </a:r>
            <a:r>
              <a:rPr lang="en-US" sz="2600" dirty="0">
                <a:solidFill>
                  <a:srgbClr val="C00000"/>
                </a:solidFill>
                <a:latin typeface="Times New Roman" panose="02020603050405020304" pitchFamily="18" charset="0"/>
                <a:cs typeface="Times New Roman" panose="02020603050405020304" pitchFamily="18" charset="0"/>
              </a:rPr>
              <a:t>epochs</a:t>
            </a:r>
            <a:r>
              <a:rPr lang="en-US" sz="2600" dirty="0">
                <a:latin typeface="Times New Roman" panose="02020603050405020304" pitchFamily="18" charset="0"/>
                <a:cs typeface="Times New Roman" panose="02020603050405020304" pitchFamily="18" charset="0"/>
              </a:rPr>
              <a:t>. The measurements are</a:t>
            </a:r>
            <a:r>
              <a:rPr lang="en-US" sz="2600" dirty="0" smtClean="0">
                <a:latin typeface="Times New Roman" panose="02020603050405020304" pitchFamily="18" charset="0"/>
                <a:cs typeface="Times New Roman" panose="02020603050405020304" pitchFamily="18" charset="0"/>
              </a:rPr>
              <a:t>:</a:t>
            </a:r>
          </a:p>
          <a:p>
            <a:endParaRPr lang="en-US" sz="2600" dirty="0">
              <a:latin typeface="Times New Roman" panose="02020603050405020304" pitchFamily="18" charset="0"/>
              <a:cs typeface="Times New Roman" panose="02020603050405020304" pitchFamily="18" charset="0"/>
            </a:endParaRPr>
          </a:p>
          <a:p>
            <a:r>
              <a:rPr lang="en-US" sz="2600" dirty="0" err="1">
                <a:latin typeface="Times New Roman" panose="02020603050405020304" pitchFamily="18" charset="0"/>
                <a:cs typeface="Times New Roman" panose="02020603050405020304" pitchFamily="18" charset="0"/>
              </a:rPr>
              <a:t>mb</a:t>
            </a:r>
            <a:r>
              <a:rPr lang="en-US" sz="2600" dirty="0">
                <a:latin typeface="Times New Roman" panose="02020603050405020304" pitchFamily="18" charset="0"/>
                <a:cs typeface="Times New Roman" panose="02020603050405020304" pitchFamily="18" charset="0"/>
              </a:rPr>
              <a:t>: maximum breadth of the skull;</a:t>
            </a:r>
          </a:p>
          <a:p>
            <a:r>
              <a:rPr lang="en-US" sz="2600" dirty="0" err="1">
                <a:latin typeface="Times New Roman" panose="02020603050405020304" pitchFamily="18" charset="0"/>
                <a:cs typeface="Times New Roman" panose="02020603050405020304" pitchFamily="18" charset="0"/>
              </a:rPr>
              <a:t>bh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basibregmatic</a:t>
            </a:r>
            <a:r>
              <a:rPr lang="en-US" sz="2600" dirty="0">
                <a:latin typeface="Times New Roman" panose="02020603050405020304" pitchFamily="18" charset="0"/>
                <a:cs typeface="Times New Roman" panose="02020603050405020304" pitchFamily="18" charset="0"/>
              </a:rPr>
              <a:t> height of the skull;</a:t>
            </a:r>
          </a:p>
          <a:p>
            <a:r>
              <a:rPr lang="en-US" sz="2600" dirty="0" err="1">
                <a:latin typeface="Times New Roman" panose="02020603050405020304" pitchFamily="18" charset="0"/>
                <a:cs typeface="Times New Roman" panose="02020603050405020304" pitchFamily="18" charset="0"/>
              </a:rPr>
              <a:t>bl</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basialiveolar</a:t>
            </a:r>
            <a:r>
              <a:rPr lang="en-US" sz="2600" dirty="0">
                <a:latin typeface="Times New Roman" panose="02020603050405020304" pitchFamily="18" charset="0"/>
                <a:cs typeface="Times New Roman" panose="02020603050405020304" pitchFamily="18" charset="0"/>
              </a:rPr>
              <a:t> length of the skull; and</a:t>
            </a:r>
          </a:p>
          <a:p>
            <a:r>
              <a:rPr lang="en-US" sz="2600" dirty="0" err="1">
                <a:latin typeface="Times New Roman" panose="02020603050405020304" pitchFamily="18" charset="0"/>
                <a:cs typeface="Times New Roman" panose="02020603050405020304" pitchFamily="18" charset="0"/>
              </a:rPr>
              <a:t>nh</a:t>
            </a:r>
            <a:r>
              <a:rPr lang="en-US" sz="2600" dirty="0">
                <a:latin typeface="Times New Roman" panose="02020603050405020304" pitchFamily="18" charset="0"/>
                <a:cs typeface="Times New Roman" panose="02020603050405020304" pitchFamily="18" charset="0"/>
              </a:rPr>
              <a:t>: </a:t>
            </a:r>
            <a:r>
              <a:rPr lang="en-US" sz="2600" dirty="0" smtClean="0">
                <a:latin typeface="Times New Roman" panose="02020603050405020304" pitchFamily="18" charset="0"/>
                <a:cs typeface="Times New Roman" panose="02020603050405020304" pitchFamily="18" charset="0"/>
              </a:rPr>
              <a:t>nasal height of the skull.</a:t>
            </a:r>
            <a:endParaRPr lang="en-US" sz="26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6942846" y="1160386"/>
            <a:ext cx="5002227" cy="3911399"/>
          </a:xfrm>
          <a:prstGeom prst="rect">
            <a:avLst/>
          </a:prstGeom>
        </p:spPr>
      </p:pic>
      <p:sp>
        <p:nvSpPr>
          <p:cNvPr id="3" name="Rectangle 2"/>
          <p:cNvSpPr/>
          <p:nvPr/>
        </p:nvSpPr>
        <p:spPr>
          <a:xfrm>
            <a:off x="1367199" y="3249600"/>
            <a:ext cx="4300176" cy="954107"/>
          </a:xfrm>
          <a:prstGeom prst="rect">
            <a:avLst/>
          </a:prstGeom>
        </p:spPr>
        <p:txBody>
          <a:bodyPr wrap="square">
            <a:spAutoFit/>
          </a:bodyPr>
          <a:lstStyle/>
          <a:p>
            <a:pPr marL="285750" indent="-285750">
              <a:buFont typeface="Arial" panose="020B0604020202020204" pitchFamily="34" charset="0"/>
              <a:buChar char="•"/>
            </a:pPr>
            <a:r>
              <a:rPr lang="en-US" sz="2800" dirty="0" smtClean="0">
                <a:solidFill>
                  <a:srgbClr val="C00000"/>
                </a:solidFill>
                <a:latin typeface="Times New Roman" panose="02020603050405020304" pitchFamily="18" charset="0"/>
                <a:cs typeface="Times New Roman" panose="02020603050405020304" pitchFamily="18" charset="0"/>
              </a:rPr>
              <a:t>Look closely at data</a:t>
            </a:r>
          </a:p>
          <a:p>
            <a:endParaRPr lang="en-US" sz="28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3224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87116" y="25294"/>
            <a:ext cx="2964273" cy="523220"/>
          </a:xfrm>
          <a:prstGeom prst="rect">
            <a:avLst/>
          </a:prstGeom>
        </p:spPr>
        <p:txBody>
          <a:bodyPr wrap="none">
            <a:spAutoFit/>
          </a:bodyPr>
          <a:lstStyle/>
          <a:p>
            <a:r>
              <a:rPr lang="en-US" sz="2800" b="0" i="0" u="none" strike="noStrike" baseline="0" dirty="0" smtClean="0">
                <a:solidFill>
                  <a:srgbClr val="0070C0"/>
                </a:solidFill>
                <a:latin typeface="Times New Roman" panose="02020603050405020304" pitchFamily="18" charset="0"/>
                <a:cs typeface="Times New Roman" panose="02020603050405020304" pitchFamily="18" charset="0"/>
              </a:rPr>
              <a:t>Proximity Matrices</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5" name="Rectangle 4"/>
          <p:cNvSpPr/>
          <p:nvPr/>
        </p:nvSpPr>
        <p:spPr>
          <a:xfrm>
            <a:off x="154224" y="513457"/>
            <a:ext cx="12037776" cy="492443"/>
          </a:xfrm>
          <a:prstGeom prst="rect">
            <a:avLst/>
          </a:prstGeom>
        </p:spPr>
        <p:txBody>
          <a:bodyPr wrap="square">
            <a:spAutoFit/>
          </a:bodyPr>
          <a:lstStyle/>
          <a:p>
            <a:r>
              <a:rPr lang="en-US" sz="2600" dirty="0" smtClean="0">
                <a:latin typeface="Times New Roman" panose="02020603050405020304" pitchFamily="18" charset="0"/>
                <a:cs typeface="Times New Roman" panose="02020603050405020304" pitchFamily="18" charset="0"/>
              </a:rPr>
              <a:t>A proximity can </a:t>
            </a:r>
            <a:r>
              <a:rPr lang="en-US" sz="2600" dirty="0">
                <a:latin typeface="Times New Roman" panose="02020603050405020304" pitchFamily="18" charset="0"/>
                <a:cs typeface="Times New Roman" panose="02020603050405020304" pitchFamily="18" charset="0"/>
              </a:rPr>
              <a:t>be a </a:t>
            </a:r>
            <a:r>
              <a:rPr lang="en-US" sz="2600" dirty="0" smtClean="0">
                <a:solidFill>
                  <a:srgbClr val="0070C0"/>
                </a:solidFill>
                <a:latin typeface="Times New Roman" panose="02020603050405020304" pitchFamily="18" charset="0"/>
                <a:cs typeface="Times New Roman" panose="02020603050405020304" pitchFamily="18" charset="0"/>
              </a:rPr>
              <a:t>discrete </a:t>
            </a:r>
            <a:r>
              <a:rPr lang="en-US" sz="2600" dirty="0">
                <a:solidFill>
                  <a:srgbClr val="0070C0"/>
                </a:solidFill>
                <a:latin typeface="Times New Roman" panose="02020603050405020304" pitchFamily="18" charset="0"/>
                <a:cs typeface="Times New Roman" panose="02020603050405020304" pitchFamily="18" charset="0"/>
              </a:rPr>
              <a:t>measure </a:t>
            </a:r>
            <a:r>
              <a:rPr lang="en-US" sz="2600" dirty="0">
                <a:latin typeface="Times New Roman" panose="02020603050405020304" pitchFamily="18" charset="0"/>
                <a:cs typeface="Times New Roman" panose="02020603050405020304" pitchFamily="18" charset="0"/>
              </a:rPr>
              <a:t>of how physically close one entity is to </a:t>
            </a:r>
            <a:r>
              <a:rPr lang="en-US" sz="2600" dirty="0" smtClean="0">
                <a:latin typeface="Times New Roman" panose="02020603050405020304" pitchFamily="18" charset="0"/>
                <a:cs typeface="Times New Roman" panose="02020603050405020304" pitchFamily="18" charset="0"/>
              </a:rPr>
              <a:t>another.</a:t>
            </a:r>
            <a:endParaRPr lang="en-US" sz="26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3553425" y="1161641"/>
            <a:ext cx="5856791" cy="2918856"/>
          </a:xfrm>
          <a:prstGeom prst="rect">
            <a:avLst/>
          </a:prstGeom>
        </p:spPr>
      </p:pic>
      <p:sp>
        <p:nvSpPr>
          <p:cNvPr id="7" name="Rectangle 6"/>
          <p:cNvSpPr/>
          <p:nvPr/>
        </p:nvSpPr>
        <p:spPr>
          <a:xfrm>
            <a:off x="471441" y="3694676"/>
            <a:ext cx="2744662" cy="461665"/>
          </a:xfrm>
          <a:prstGeom prst="rect">
            <a:avLst/>
          </a:prstGeom>
        </p:spPr>
        <p:txBody>
          <a:bodyPr wrap="none">
            <a:spAutoFit/>
          </a:bodyPr>
          <a:lstStyle/>
          <a:p>
            <a:r>
              <a:rPr lang="en-US" sz="2400" dirty="0" smtClean="0">
                <a:solidFill>
                  <a:srgbClr val="FF0000"/>
                </a:solidFill>
                <a:latin typeface="Times New Roman" panose="02020603050405020304" pitchFamily="18" charset="0"/>
                <a:cs typeface="Times New Roman" panose="02020603050405020304" pitchFamily="18" charset="0"/>
              </a:rPr>
              <a:t>Dissimilarity </a:t>
            </a:r>
            <a:r>
              <a:rPr lang="en-US" sz="2400" dirty="0">
                <a:solidFill>
                  <a:srgbClr val="FF0000"/>
                </a:solidFill>
                <a:latin typeface="Times New Roman" panose="02020603050405020304" pitchFamily="18" charset="0"/>
                <a:cs typeface="Times New Roman" panose="02020603050405020304" pitchFamily="18" charset="0"/>
              </a:rPr>
              <a:t>matrix </a:t>
            </a:r>
            <a:endParaRPr lang="en-US" dirty="0"/>
          </a:p>
        </p:txBody>
      </p:sp>
      <p:sp>
        <p:nvSpPr>
          <p:cNvPr id="8" name="Rectangle 7"/>
          <p:cNvSpPr/>
          <p:nvPr/>
        </p:nvSpPr>
        <p:spPr>
          <a:xfrm>
            <a:off x="1558217" y="4307866"/>
            <a:ext cx="11786344" cy="646331"/>
          </a:xfrm>
          <a:prstGeom prst="rect">
            <a:avLst/>
          </a:prstGeom>
        </p:spPr>
        <p:txBody>
          <a:bodyPr wrap="square">
            <a:spAutoFit/>
          </a:bodyPr>
          <a:lstStyle/>
          <a:p>
            <a:r>
              <a:rPr lang="en-US" sz="3600" dirty="0" smtClean="0">
                <a:solidFill>
                  <a:srgbClr val="000000"/>
                </a:solidFill>
                <a:latin typeface="Times New Roman" panose="02020603050405020304" pitchFamily="18" charset="0"/>
                <a:cs typeface="Times New Roman" panose="02020603050405020304" pitchFamily="18" charset="0"/>
              </a:rPr>
              <a:t>0, 	1, 	2, 	3, 	4, …,			 9</a:t>
            </a:r>
            <a:endParaRPr lang="en-US" sz="3600" dirty="0">
              <a:solidFill>
                <a:srgbClr val="0070C0"/>
              </a:solidFill>
              <a:latin typeface="Times New Roman" panose="02020603050405020304" pitchFamily="18" charset="0"/>
              <a:cs typeface="Times New Roman" panose="02020603050405020304" pitchFamily="18" charset="0"/>
            </a:endParaRPr>
          </a:p>
        </p:txBody>
      </p:sp>
      <p:cxnSp>
        <p:nvCxnSpPr>
          <p:cNvPr id="10" name="Straight Arrow Connector 9"/>
          <p:cNvCxnSpPr/>
          <p:nvPr/>
        </p:nvCxnSpPr>
        <p:spPr>
          <a:xfrm>
            <a:off x="6803425" y="4726827"/>
            <a:ext cx="1896589"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311396" y="5166146"/>
            <a:ext cx="838380" cy="923330"/>
          </a:xfrm>
          <a:prstGeom prst="rect">
            <a:avLst/>
          </a:prstGeom>
          <a:ln w="25400">
            <a:solidFill>
              <a:schemeClr val="accent1"/>
            </a:solidFill>
          </a:ln>
        </p:spPr>
        <p:txBody>
          <a:bodyPr wrap="square">
            <a:spAutoFit/>
          </a:bodyPr>
          <a:lstStyle/>
          <a:p>
            <a:r>
              <a:rPr lang="en-US" dirty="0" smtClean="0">
                <a:solidFill>
                  <a:srgbClr val="0070C0"/>
                </a:solidFill>
                <a:latin typeface="Times New Roman" panose="02020603050405020304" pitchFamily="18" charset="0"/>
                <a:cs typeface="Times New Roman" panose="02020603050405020304" pitchFamily="18" charset="0"/>
              </a:rPr>
              <a:t>regard</a:t>
            </a:r>
            <a:endParaRPr lang="en-US" dirty="0">
              <a:solidFill>
                <a:srgbClr val="0070C0"/>
              </a:solidFill>
              <a:latin typeface="Times New Roman" panose="02020603050405020304" pitchFamily="18" charset="0"/>
              <a:cs typeface="Times New Roman" panose="02020603050405020304" pitchFamily="18" charset="0"/>
            </a:endParaRPr>
          </a:p>
          <a:p>
            <a:r>
              <a:rPr lang="en-US" dirty="0">
                <a:solidFill>
                  <a:srgbClr val="0070C0"/>
                </a:solidFill>
                <a:latin typeface="Times New Roman" panose="02020603050405020304" pitchFamily="18" charset="0"/>
                <a:cs typeface="Times New Roman" panose="02020603050405020304" pitchFamily="18" charset="0"/>
              </a:rPr>
              <a:t>as very similar</a:t>
            </a:r>
            <a:endParaRPr lang="en-US" dirty="0"/>
          </a:p>
        </p:txBody>
      </p:sp>
      <p:sp>
        <p:nvSpPr>
          <p:cNvPr id="12" name="Rectangle 11"/>
          <p:cNvSpPr/>
          <p:nvPr/>
        </p:nvSpPr>
        <p:spPr>
          <a:xfrm>
            <a:off x="8785183" y="5027646"/>
            <a:ext cx="1250067" cy="923330"/>
          </a:xfrm>
          <a:prstGeom prst="rect">
            <a:avLst/>
          </a:prstGeom>
          <a:ln w="25400">
            <a:solidFill>
              <a:schemeClr val="accent1"/>
            </a:solidFill>
          </a:ln>
        </p:spPr>
        <p:txBody>
          <a:bodyPr wrap="square">
            <a:spAutoFit/>
          </a:bodyPr>
          <a:lstStyle/>
          <a:p>
            <a:r>
              <a:rPr lang="en-US" dirty="0" smtClean="0">
                <a:solidFill>
                  <a:srgbClr val="0070C0"/>
                </a:solidFill>
                <a:latin typeface="Times New Roman" panose="02020603050405020304" pitchFamily="18" charset="0"/>
                <a:cs typeface="Times New Roman" panose="02020603050405020304" pitchFamily="18" charset="0"/>
              </a:rPr>
              <a:t>regard </a:t>
            </a:r>
            <a:r>
              <a:rPr lang="en-US" dirty="0">
                <a:solidFill>
                  <a:srgbClr val="0070C0"/>
                </a:solidFill>
                <a:latin typeface="Times New Roman" panose="02020603050405020304" pitchFamily="18" charset="0"/>
                <a:cs typeface="Times New Roman" panose="02020603050405020304" pitchFamily="18" charset="0"/>
              </a:rPr>
              <a:t>as very dissimilar.</a:t>
            </a:r>
          </a:p>
        </p:txBody>
      </p:sp>
      <p:sp>
        <p:nvSpPr>
          <p:cNvPr id="13" name="Rectangle 12"/>
          <p:cNvSpPr/>
          <p:nvPr/>
        </p:nvSpPr>
        <p:spPr>
          <a:xfrm>
            <a:off x="1358255" y="5166146"/>
            <a:ext cx="838380" cy="646331"/>
          </a:xfrm>
          <a:prstGeom prst="rect">
            <a:avLst/>
          </a:prstGeom>
          <a:ln w="25400">
            <a:solidFill>
              <a:schemeClr val="accent1"/>
            </a:solidFill>
          </a:ln>
        </p:spPr>
        <p:txBody>
          <a:bodyPr wrap="square">
            <a:spAutoFit/>
          </a:bodyPr>
          <a:lstStyle/>
          <a:p>
            <a:r>
              <a:rPr lang="en-US" dirty="0" smtClean="0">
                <a:solidFill>
                  <a:srgbClr val="0070C0"/>
                </a:solidFill>
                <a:latin typeface="Times New Roman" panose="02020603050405020304" pitchFamily="18" charset="0"/>
                <a:cs typeface="Times New Roman" panose="02020603050405020304" pitchFamily="18" charset="0"/>
              </a:rPr>
              <a:t>exact same</a:t>
            </a:r>
            <a:endParaRPr lang="en-US" dirty="0"/>
          </a:p>
        </p:txBody>
      </p:sp>
      <p:sp>
        <p:nvSpPr>
          <p:cNvPr id="14" name="Rectangle 13"/>
          <p:cNvSpPr/>
          <p:nvPr/>
        </p:nvSpPr>
        <p:spPr>
          <a:xfrm>
            <a:off x="3850815" y="5304645"/>
            <a:ext cx="3514232" cy="523220"/>
          </a:xfrm>
          <a:prstGeom prst="rect">
            <a:avLst/>
          </a:prstGeom>
        </p:spPr>
        <p:txBody>
          <a:bodyPr wrap="none">
            <a:spAutoFit/>
          </a:bodyPr>
          <a:lstStyle/>
          <a:p>
            <a:r>
              <a:rPr lang="en-US" sz="2800" dirty="0">
                <a:latin typeface="Times New Roman" panose="02020603050405020304" pitchFamily="18" charset="0"/>
                <a:cs typeface="Times New Roman" panose="02020603050405020304" pitchFamily="18" charset="0"/>
              </a:rPr>
              <a:t>anchor points of scales</a:t>
            </a:r>
          </a:p>
        </p:txBody>
      </p:sp>
    </p:spTree>
    <p:extLst>
      <p:ext uri="{BB962C8B-B14F-4D97-AF65-F5344CB8AC3E}">
        <p14:creationId xmlns:p14="http://schemas.microsoft.com/office/powerpoint/2010/main" val="92134169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08521"/>
            <a:ext cx="11716473" cy="2092881"/>
          </a:xfrm>
          <a:prstGeom prst="rect">
            <a:avLst/>
          </a:prstGeom>
        </p:spPr>
        <p:txBody>
          <a:bodyPr wrap="square">
            <a:spAutoFit/>
          </a:bodyPr>
          <a:lstStyle/>
          <a:p>
            <a:r>
              <a:rPr lang="en-US" sz="2600" dirty="0" smtClean="0">
                <a:latin typeface="Times New Roman" panose="02020603050405020304" pitchFamily="18" charset="0"/>
                <a:cs typeface="Times New Roman" panose="02020603050405020304" pitchFamily="18" charset="0"/>
              </a:rPr>
              <a:t>Four </a:t>
            </a:r>
            <a:r>
              <a:rPr lang="en-US" sz="2600" dirty="0">
                <a:latin typeface="Times New Roman" panose="02020603050405020304" pitchFamily="18" charset="0"/>
                <a:cs typeface="Times New Roman" panose="02020603050405020304" pitchFamily="18" charset="0"/>
              </a:rPr>
              <a:t>measurements </a:t>
            </a:r>
            <a:r>
              <a:rPr lang="en-US" sz="2600" dirty="0" smtClean="0">
                <a:latin typeface="Times New Roman" panose="02020603050405020304" pitchFamily="18" charset="0"/>
                <a:cs typeface="Times New Roman" panose="02020603050405020304" pitchFamily="18" charset="0"/>
              </a:rPr>
              <a:t>on male </a:t>
            </a:r>
            <a:r>
              <a:rPr lang="en-US" sz="2600" dirty="0">
                <a:latin typeface="Times New Roman" panose="02020603050405020304" pitchFamily="18" charset="0"/>
                <a:cs typeface="Times New Roman" panose="02020603050405020304" pitchFamily="18" charset="0"/>
              </a:rPr>
              <a:t>Egyptian skulls from </a:t>
            </a:r>
            <a:r>
              <a:rPr lang="en-US" sz="2600" dirty="0" smtClean="0">
                <a:solidFill>
                  <a:srgbClr val="C00000"/>
                </a:solidFill>
                <a:latin typeface="Times New Roman" panose="02020603050405020304" pitchFamily="18" charset="0"/>
                <a:cs typeface="Times New Roman" panose="02020603050405020304" pitchFamily="18" charset="0"/>
              </a:rPr>
              <a:t>five </a:t>
            </a:r>
            <a:r>
              <a:rPr lang="en-US" sz="2600" dirty="0">
                <a:solidFill>
                  <a:srgbClr val="C00000"/>
                </a:solidFill>
                <a:latin typeface="Times New Roman" panose="02020603050405020304" pitchFamily="18" charset="0"/>
                <a:cs typeface="Times New Roman" panose="02020603050405020304" pitchFamily="18" charset="0"/>
              </a:rPr>
              <a:t>epochs</a:t>
            </a:r>
            <a:r>
              <a:rPr lang="en-US" sz="2600" dirty="0">
                <a:latin typeface="Times New Roman" panose="02020603050405020304" pitchFamily="18" charset="0"/>
                <a:cs typeface="Times New Roman" panose="02020603050405020304" pitchFamily="18" charset="0"/>
              </a:rPr>
              <a:t>. </a:t>
            </a:r>
          </a:p>
          <a:p>
            <a:r>
              <a:rPr lang="en-US" sz="2600" dirty="0" err="1">
                <a:latin typeface="Times New Roman" panose="02020603050405020304" pitchFamily="18" charset="0"/>
                <a:cs typeface="Times New Roman" panose="02020603050405020304" pitchFamily="18" charset="0"/>
              </a:rPr>
              <a:t>mb</a:t>
            </a:r>
            <a:r>
              <a:rPr lang="en-US" sz="2600" dirty="0">
                <a:latin typeface="Times New Roman" panose="02020603050405020304" pitchFamily="18" charset="0"/>
                <a:cs typeface="Times New Roman" panose="02020603050405020304" pitchFamily="18" charset="0"/>
              </a:rPr>
              <a:t>: maximum breadth of the skull;</a:t>
            </a:r>
          </a:p>
          <a:p>
            <a:r>
              <a:rPr lang="en-US" sz="2600" dirty="0" err="1">
                <a:latin typeface="Times New Roman" panose="02020603050405020304" pitchFamily="18" charset="0"/>
                <a:cs typeface="Times New Roman" panose="02020603050405020304" pitchFamily="18" charset="0"/>
              </a:rPr>
              <a:t>bh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basibregmatic</a:t>
            </a:r>
            <a:r>
              <a:rPr lang="en-US" sz="2600" dirty="0">
                <a:latin typeface="Times New Roman" panose="02020603050405020304" pitchFamily="18" charset="0"/>
                <a:cs typeface="Times New Roman" panose="02020603050405020304" pitchFamily="18" charset="0"/>
              </a:rPr>
              <a:t> height of the skull;</a:t>
            </a:r>
          </a:p>
          <a:p>
            <a:r>
              <a:rPr lang="en-US" sz="2600" dirty="0" err="1">
                <a:latin typeface="Times New Roman" panose="02020603050405020304" pitchFamily="18" charset="0"/>
                <a:cs typeface="Times New Roman" panose="02020603050405020304" pitchFamily="18" charset="0"/>
              </a:rPr>
              <a:t>bl</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basialiveolar</a:t>
            </a:r>
            <a:r>
              <a:rPr lang="en-US" sz="2600" dirty="0">
                <a:latin typeface="Times New Roman" panose="02020603050405020304" pitchFamily="18" charset="0"/>
                <a:cs typeface="Times New Roman" panose="02020603050405020304" pitchFamily="18" charset="0"/>
              </a:rPr>
              <a:t> length of the skull; and</a:t>
            </a:r>
          </a:p>
          <a:p>
            <a:r>
              <a:rPr lang="en-US" sz="2600" dirty="0" err="1">
                <a:latin typeface="Times New Roman" panose="02020603050405020304" pitchFamily="18" charset="0"/>
                <a:cs typeface="Times New Roman" panose="02020603050405020304" pitchFamily="18" charset="0"/>
              </a:rPr>
              <a:t>nh</a:t>
            </a:r>
            <a:r>
              <a:rPr lang="en-US" sz="2600" dirty="0">
                <a:latin typeface="Times New Roman" panose="02020603050405020304" pitchFamily="18" charset="0"/>
                <a:cs typeface="Times New Roman" panose="02020603050405020304" pitchFamily="18" charset="0"/>
              </a:rPr>
              <a:t>: </a:t>
            </a:r>
            <a:r>
              <a:rPr lang="en-US" sz="2600" dirty="0" smtClean="0">
                <a:latin typeface="Times New Roman" panose="02020603050405020304" pitchFamily="18" charset="0"/>
                <a:cs typeface="Times New Roman" panose="02020603050405020304" pitchFamily="18" charset="0"/>
              </a:rPr>
              <a:t>nasal height of the skull.</a:t>
            </a:r>
            <a:endParaRPr lang="en-US" sz="26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8118205" y="828533"/>
            <a:ext cx="3826868" cy="2992349"/>
          </a:xfrm>
          <a:prstGeom prst="rect">
            <a:avLst/>
          </a:prstGeom>
        </p:spPr>
      </p:pic>
      <p:sp>
        <p:nvSpPr>
          <p:cNvPr id="3" name="Rectangle 2"/>
          <p:cNvSpPr/>
          <p:nvPr/>
        </p:nvSpPr>
        <p:spPr>
          <a:xfrm>
            <a:off x="0" y="3144435"/>
            <a:ext cx="10058400" cy="1815882"/>
          </a:xfrm>
          <a:prstGeom prst="rect">
            <a:avLst/>
          </a:prstGeom>
        </p:spPr>
        <p:txBody>
          <a:bodyPr wrap="square">
            <a:spAutoFit/>
          </a:bodyPr>
          <a:lstStyle/>
          <a:p>
            <a:pPr marL="285750" indent="-285750">
              <a:buFont typeface="Arial" panose="020B0604020202020204" pitchFamily="34" charset="0"/>
              <a:buChar char="•"/>
            </a:pPr>
            <a:r>
              <a:rPr lang="en-US" sz="2800" dirty="0" smtClean="0">
                <a:solidFill>
                  <a:srgbClr val="C00000"/>
                </a:solidFill>
                <a:latin typeface="Times New Roman" panose="02020603050405020304" pitchFamily="18" charset="0"/>
                <a:cs typeface="Times New Roman" panose="02020603050405020304" pitchFamily="18" charset="0"/>
              </a:rPr>
              <a:t>Look closely at data</a:t>
            </a:r>
          </a:p>
          <a:p>
            <a:pPr marL="285750" indent="-285750">
              <a:buFont typeface="Arial" panose="020B0604020202020204" pitchFamily="34" charset="0"/>
              <a:buChar char="•"/>
            </a:pPr>
            <a:endParaRPr lang="en-US" sz="2800" dirty="0">
              <a:solidFill>
                <a:srgbClr val="C00000"/>
              </a:solidFill>
              <a:latin typeface="Times New Roman" panose="02020603050405020304" pitchFamily="18" charset="0"/>
              <a:cs typeface="Times New Roman" panose="02020603050405020304" pitchFamily="18" charset="0"/>
            </a:endParaRPr>
          </a:p>
          <a:p>
            <a:pPr marL="514350" indent="-514350">
              <a:buFontTx/>
              <a:buAutoNum type="arabicParenR"/>
            </a:pPr>
            <a:r>
              <a:rPr lang="en-US" sz="2800" dirty="0">
                <a:solidFill>
                  <a:srgbClr val="0070C0"/>
                </a:solidFill>
                <a:latin typeface="Times New Roman" panose="02020603050405020304" pitchFamily="18" charset="0"/>
                <a:cs typeface="Times New Roman" panose="02020603050405020304" pitchFamily="18" charset="0"/>
              </a:rPr>
              <a:t>Data are collected in </a:t>
            </a:r>
            <a:r>
              <a:rPr lang="en-US" sz="2800" dirty="0">
                <a:solidFill>
                  <a:srgbClr val="C00000"/>
                </a:solidFill>
                <a:latin typeface="Times New Roman" panose="02020603050405020304" pitchFamily="18" charset="0"/>
                <a:cs typeface="Times New Roman" panose="02020603050405020304" pitchFamily="18" charset="0"/>
              </a:rPr>
              <a:t>five epochs </a:t>
            </a:r>
            <a:r>
              <a:rPr lang="en-US" sz="2800" dirty="0">
                <a:solidFill>
                  <a:srgbClr val="0070C0"/>
                </a:solidFill>
                <a:latin typeface="Times New Roman" panose="02020603050405020304" pitchFamily="18" charset="0"/>
                <a:cs typeface="Times New Roman" panose="02020603050405020304" pitchFamily="18" charset="0"/>
              </a:rPr>
              <a:t>with size of 30 in each epoch.</a:t>
            </a:r>
          </a:p>
          <a:p>
            <a:r>
              <a:rPr lang="en-US" sz="2800" dirty="0" smtClean="0">
                <a:solidFill>
                  <a:srgbClr val="0070C0"/>
                </a:solidFill>
                <a:latin typeface="Times New Roman" panose="02020603050405020304" pitchFamily="18" charset="0"/>
                <a:cs typeface="Times New Roman" panose="02020603050405020304" pitchFamily="18" charset="0"/>
              </a:rPr>
              <a:t>2)  The covariance can be assumed the same for all five groups</a:t>
            </a:r>
            <a:r>
              <a:rPr lang="en-US" sz="2800" dirty="0" smtClean="0">
                <a:latin typeface="Times New Roman" panose="02020603050405020304" pitchFamily="18" charset="0"/>
                <a:cs typeface="Times New Roman" panose="02020603050405020304" pitchFamily="18" charset="0"/>
              </a:rPr>
              <a:t> </a:t>
            </a:r>
            <a:endParaRPr lang="en-US" sz="2800"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07977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08521"/>
            <a:ext cx="11945073" cy="2492990"/>
          </a:xfrm>
          <a:prstGeom prst="rect">
            <a:avLst/>
          </a:prstGeom>
        </p:spPr>
        <p:txBody>
          <a:bodyPr wrap="square">
            <a:spAutoFit/>
          </a:bodyPr>
          <a:lstStyle/>
          <a:p>
            <a:r>
              <a:rPr lang="en-US" sz="2600" dirty="0" smtClean="0">
                <a:latin typeface="Times New Roman" panose="02020603050405020304" pitchFamily="18" charset="0"/>
                <a:cs typeface="Times New Roman" panose="02020603050405020304" pitchFamily="18" charset="0"/>
              </a:rPr>
              <a:t>Four </a:t>
            </a:r>
            <a:r>
              <a:rPr lang="en-US" sz="2600" dirty="0">
                <a:latin typeface="Times New Roman" panose="02020603050405020304" pitchFamily="18" charset="0"/>
                <a:cs typeface="Times New Roman" panose="02020603050405020304" pitchFamily="18" charset="0"/>
              </a:rPr>
              <a:t>measurements </a:t>
            </a:r>
            <a:r>
              <a:rPr lang="en-US" sz="2600" dirty="0" smtClean="0">
                <a:latin typeface="Times New Roman" panose="02020603050405020304" pitchFamily="18" charset="0"/>
                <a:cs typeface="Times New Roman" panose="02020603050405020304" pitchFamily="18" charset="0"/>
              </a:rPr>
              <a:t>on male </a:t>
            </a:r>
            <a:r>
              <a:rPr lang="en-US" sz="2600" dirty="0">
                <a:latin typeface="Times New Roman" panose="02020603050405020304" pitchFamily="18" charset="0"/>
                <a:cs typeface="Times New Roman" panose="02020603050405020304" pitchFamily="18" charset="0"/>
              </a:rPr>
              <a:t>Egyptian skulls from </a:t>
            </a:r>
            <a:r>
              <a:rPr lang="en-US" sz="2600" dirty="0" smtClean="0">
                <a:latin typeface="Times New Roman" panose="02020603050405020304" pitchFamily="18" charset="0"/>
                <a:cs typeface="Times New Roman" panose="02020603050405020304" pitchFamily="18" charset="0"/>
              </a:rPr>
              <a:t>five </a:t>
            </a:r>
            <a:r>
              <a:rPr lang="en-US" sz="2600" dirty="0">
                <a:latin typeface="Times New Roman" panose="02020603050405020304" pitchFamily="18" charset="0"/>
                <a:cs typeface="Times New Roman" panose="02020603050405020304" pitchFamily="18" charset="0"/>
              </a:rPr>
              <a:t>epochs. </a:t>
            </a:r>
            <a:endParaRPr lang="en-US" sz="2600" dirty="0" smtClean="0">
              <a:latin typeface="Times New Roman" panose="02020603050405020304" pitchFamily="18" charset="0"/>
              <a:cs typeface="Times New Roman" panose="02020603050405020304" pitchFamily="18" charset="0"/>
            </a:endParaRPr>
          </a:p>
          <a:p>
            <a:endParaRPr lang="en-US" sz="2600" dirty="0">
              <a:latin typeface="Times New Roman" panose="02020603050405020304" pitchFamily="18" charset="0"/>
              <a:cs typeface="Times New Roman" panose="02020603050405020304" pitchFamily="18" charset="0"/>
            </a:endParaRPr>
          </a:p>
          <a:p>
            <a:r>
              <a:rPr lang="en-US" sz="2600" dirty="0" smtClean="0">
                <a:latin typeface="Times New Roman" panose="02020603050405020304" pitchFamily="18" charset="0"/>
                <a:cs typeface="Times New Roman" panose="02020603050405020304" pitchFamily="18" charset="0"/>
              </a:rPr>
              <a:t>Question: How do we compute </a:t>
            </a:r>
            <a:r>
              <a:rPr lang="en-US" sz="2600" dirty="0" smtClean="0">
                <a:solidFill>
                  <a:srgbClr val="0070C0"/>
                </a:solidFill>
                <a:latin typeface="Times New Roman" panose="02020603050405020304" pitchFamily="18" charset="0"/>
                <a:cs typeface="Times New Roman" panose="02020603050405020304" pitchFamily="18" charset="0"/>
              </a:rPr>
              <a:t>Proximity matrix?</a:t>
            </a:r>
          </a:p>
          <a:p>
            <a:endParaRPr lang="en-US" sz="2600" dirty="0">
              <a:solidFill>
                <a:srgbClr val="0070C0"/>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600" dirty="0" smtClean="0">
              <a:solidFill>
                <a:srgbClr val="0070C0"/>
              </a:solidFill>
              <a:latin typeface="Times New Roman" panose="02020603050405020304" pitchFamily="18" charset="0"/>
              <a:cs typeface="Times New Roman" panose="02020603050405020304" pitchFamily="18" charset="0"/>
            </a:endParaRPr>
          </a:p>
          <a:p>
            <a:endParaRPr lang="en-US" sz="2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Rectangle 5"/>
              <p:cNvSpPr/>
              <p:nvPr/>
            </p:nvSpPr>
            <p:spPr>
              <a:xfrm>
                <a:off x="676506" y="2314783"/>
                <a:ext cx="3782382" cy="889795"/>
              </a:xfrm>
              <a:prstGeom prst="rect">
                <a:avLst/>
              </a:prstGeom>
            </p:spPr>
            <p:txBody>
              <a:bodyPr wrap="none">
                <a:spAutoFit/>
              </a:bodyPr>
              <a:lstStyle/>
              <a:p>
                <a14:m>
                  <m:oMath xmlns:m="http://schemas.openxmlformats.org/officeDocument/2006/math">
                    <m:sSub>
                      <m:sSubPr>
                        <m:ctrlPr>
                          <a:rPr lang="en-US" sz="2800" i="1">
                            <a:solidFill>
                              <a:prstClr val="black"/>
                            </a:solidFill>
                            <a:latin typeface="Cambria Math" panose="02040503050406030204" pitchFamily="18" charset="0"/>
                            <a:cs typeface="Times New Roman" panose="02020603050405020304" pitchFamily="18" charset="0"/>
                          </a:rPr>
                        </m:ctrlPr>
                      </m:sSubPr>
                      <m:e>
                        <m:r>
                          <a:rPr lang="en-US" sz="2800" i="1">
                            <a:solidFill>
                              <a:prstClr val="black"/>
                            </a:solidFill>
                            <a:latin typeface="Cambria Math" panose="02040503050406030204" pitchFamily="18" charset="0"/>
                            <a:cs typeface="Times New Roman" panose="02020603050405020304" pitchFamily="18" charset="0"/>
                          </a:rPr>
                          <m:t>𝑆</m:t>
                        </m:r>
                      </m:e>
                      <m:sub>
                        <m:r>
                          <a:rPr lang="en-US" sz="2800" i="1">
                            <a:solidFill>
                              <a:prstClr val="black"/>
                            </a:solidFill>
                            <a:latin typeface="Cambria Math" panose="02040503050406030204" pitchFamily="18" charset="0"/>
                            <a:cs typeface="Times New Roman" panose="02020603050405020304" pitchFamily="18" charset="0"/>
                          </a:rPr>
                          <m:t>𝑝𝑜𝑜𝑙</m:t>
                        </m:r>
                      </m:sub>
                    </m:sSub>
                  </m:oMath>
                </a14:m>
                <a:r>
                  <a:rPr lang="en-US" sz="2800" dirty="0">
                    <a:solidFill>
                      <a:prstClr val="black"/>
                    </a:solidFill>
                    <a:latin typeface="Times New Roman" panose="02020603050405020304" pitchFamily="18" charset="0"/>
                    <a:cs typeface="Times New Roman" panose="02020603050405020304" pitchFamily="18" charset="0"/>
                  </a:rPr>
                  <a:t>=</a:t>
                </a:r>
                <a14:m>
                  <m:oMath xmlns:m="http://schemas.openxmlformats.org/officeDocument/2006/math">
                    <m:nary>
                      <m:naryPr>
                        <m:chr m:val="∑"/>
                        <m:ctrlPr>
                          <a:rPr lang="en-US" sz="2800" i="1" dirty="0">
                            <a:solidFill>
                              <a:prstClr val="black"/>
                            </a:solidFill>
                            <a:latin typeface="Cambria Math" panose="02040503050406030204" pitchFamily="18" charset="0"/>
                            <a:cs typeface="Times New Roman" panose="02020603050405020304" pitchFamily="18" charset="0"/>
                          </a:rPr>
                        </m:ctrlPr>
                      </m:naryPr>
                      <m:sub>
                        <m:r>
                          <m:rPr>
                            <m:brk m:alnAt="23"/>
                          </m:rPr>
                          <a:rPr lang="en-US" sz="2800" i="1" dirty="0">
                            <a:solidFill>
                              <a:prstClr val="black"/>
                            </a:solidFill>
                            <a:latin typeface="Cambria Math" panose="02040503050406030204" pitchFamily="18" charset="0"/>
                            <a:cs typeface="Times New Roman" panose="02020603050405020304" pitchFamily="18" charset="0"/>
                          </a:rPr>
                          <m:t>𝑙</m:t>
                        </m:r>
                        <m:r>
                          <a:rPr lang="en-US" sz="2800" i="1" dirty="0">
                            <a:solidFill>
                              <a:prstClr val="black"/>
                            </a:solidFill>
                            <a:latin typeface="Cambria Math" panose="02040503050406030204" pitchFamily="18" charset="0"/>
                            <a:cs typeface="Times New Roman" panose="02020603050405020304" pitchFamily="18" charset="0"/>
                          </a:rPr>
                          <m:t>=1</m:t>
                        </m:r>
                      </m:sub>
                      <m:sup>
                        <m:r>
                          <a:rPr lang="en-US" sz="2800" i="1" dirty="0">
                            <a:solidFill>
                              <a:prstClr val="black"/>
                            </a:solidFill>
                            <a:latin typeface="Cambria Math" panose="02040503050406030204" pitchFamily="18" charset="0"/>
                            <a:cs typeface="Times New Roman" panose="02020603050405020304" pitchFamily="18" charset="0"/>
                          </a:rPr>
                          <m:t>𝑔</m:t>
                        </m:r>
                      </m:sup>
                      <m:e>
                        <m:f>
                          <m:fPr>
                            <m:ctrlPr>
                              <a:rPr lang="en-US" sz="2800" i="1" dirty="0">
                                <a:solidFill>
                                  <a:prstClr val="black"/>
                                </a:solidFill>
                                <a:latin typeface="Cambria Math" panose="02040503050406030204" pitchFamily="18" charset="0"/>
                                <a:cs typeface="Times New Roman" panose="02020603050405020304" pitchFamily="18" charset="0"/>
                              </a:rPr>
                            </m:ctrlPr>
                          </m:fPr>
                          <m:num>
                            <m:sSub>
                              <m:sSubPr>
                                <m:ctrlPr>
                                  <a:rPr lang="en-US" sz="2800" i="1" dirty="0">
                                    <a:solidFill>
                                      <a:prstClr val="black"/>
                                    </a:solidFill>
                                    <a:latin typeface="Cambria Math" panose="02040503050406030204" pitchFamily="18" charset="0"/>
                                    <a:cs typeface="Times New Roman" panose="02020603050405020304" pitchFamily="18" charset="0"/>
                                  </a:rPr>
                                </m:ctrlPr>
                              </m:sSubPr>
                              <m:e>
                                <m:r>
                                  <a:rPr lang="en-US" sz="2800" i="1" dirty="0">
                                    <a:solidFill>
                                      <a:prstClr val="black"/>
                                    </a:solidFill>
                                    <a:latin typeface="Cambria Math" panose="02040503050406030204" pitchFamily="18" charset="0"/>
                                    <a:cs typeface="Times New Roman" panose="02020603050405020304" pitchFamily="18" charset="0"/>
                                  </a:rPr>
                                  <m:t>𝑛</m:t>
                                </m:r>
                              </m:e>
                              <m:sub>
                                <m:r>
                                  <a:rPr lang="en-US" sz="2800" i="1" dirty="0">
                                    <a:solidFill>
                                      <a:prstClr val="black"/>
                                    </a:solidFill>
                                    <a:latin typeface="Cambria Math" panose="02040503050406030204" pitchFamily="18" charset="0"/>
                                    <a:cs typeface="Times New Roman" panose="02020603050405020304" pitchFamily="18" charset="0"/>
                                  </a:rPr>
                                  <m:t>𝑗</m:t>
                                </m:r>
                              </m:sub>
                            </m:sSub>
                            <m:r>
                              <a:rPr lang="en-US" sz="2800" i="1" dirty="0">
                                <a:solidFill>
                                  <a:prstClr val="black"/>
                                </a:solidFill>
                                <a:latin typeface="Cambria Math" panose="02040503050406030204" pitchFamily="18" charset="0"/>
                                <a:cs typeface="Times New Roman" panose="02020603050405020304" pitchFamily="18" charset="0"/>
                              </a:rPr>
                              <m:t>−1</m:t>
                            </m:r>
                          </m:num>
                          <m:den>
                            <m:nary>
                              <m:naryPr>
                                <m:chr m:val="∑"/>
                                <m:ctrlPr>
                                  <a:rPr lang="en-US" sz="2800" i="1" dirty="0">
                                    <a:solidFill>
                                      <a:prstClr val="black"/>
                                    </a:solidFill>
                                    <a:latin typeface="Cambria Math" panose="02040503050406030204" pitchFamily="18" charset="0"/>
                                    <a:cs typeface="Times New Roman" panose="02020603050405020304" pitchFamily="18" charset="0"/>
                                  </a:rPr>
                                </m:ctrlPr>
                              </m:naryPr>
                              <m:sub>
                                <m:r>
                                  <m:rPr>
                                    <m:brk m:alnAt="23"/>
                                  </m:rPr>
                                  <a:rPr lang="en-US" sz="2800" i="1" dirty="0">
                                    <a:solidFill>
                                      <a:prstClr val="black"/>
                                    </a:solidFill>
                                    <a:latin typeface="Cambria Math" panose="02040503050406030204" pitchFamily="18" charset="0"/>
                                    <a:cs typeface="Times New Roman" panose="02020603050405020304" pitchFamily="18" charset="0"/>
                                  </a:rPr>
                                  <m:t>𝑗</m:t>
                                </m:r>
                                <m:r>
                                  <a:rPr lang="en-US" sz="2800" i="1" dirty="0">
                                    <a:solidFill>
                                      <a:prstClr val="black"/>
                                    </a:solidFill>
                                    <a:latin typeface="Cambria Math" panose="02040503050406030204" pitchFamily="18" charset="0"/>
                                    <a:cs typeface="Times New Roman" panose="02020603050405020304" pitchFamily="18" charset="0"/>
                                  </a:rPr>
                                  <m:t>=1</m:t>
                                </m:r>
                              </m:sub>
                              <m:sup>
                                <m:r>
                                  <a:rPr lang="en-US" sz="2800" i="1" dirty="0">
                                    <a:solidFill>
                                      <a:prstClr val="black"/>
                                    </a:solidFill>
                                    <a:latin typeface="Cambria Math" panose="02040503050406030204" pitchFamily="18" charset="0"/>
                                    <a:cs typeface="Times New Roman" panose="02020603050405020304" pitchFamily="18" charset="0"/>
                                  </a:rPr>
                                  <m:t>𝑔</m:t>
                                </m:r>
                              </m:sup>
                              <m:e>
                                <m:r>
                                  <a:rPr lang="en-US" sz="2800" i="1" dirty="0">
                                    <a:solidFill>
                                      <a:prstClr val="black"/>
                                    </a:solidFill>
                                    <a:latin typeface="Cambria Math" panose="02040503050406030204" pitchFamily="18" charset="0"/>
                                    <a:cs typeface="Times New Roman" panose="02020603050405020304" pitchFamily="18" charset="0"/>
                                  </a:rPr>
                                  <m:t>(</m:t>
                                </m:r>
                                <m:sSub>
                                  <m:sSubPr>
                                    <m:ctrlPr>
                                      <a:rPr lang="en-US" sz="2800" i="1" dirty="0">
                                        <a:solidFill>
                                          <a:prstClr val="black"/>
                                        </a:solidFill>
                                        <a:latin typeface="Cambria Math" panose="02040503050406030204" pitchFamily="18" charset="0"/>
                                        <a:cs typeface="Times New Roman" panose="02020603050405020304" pitchFamily="18" charset="0"/>
                                      </a:rPr>
                                    </m:ctrlPr>
                                  </m:sSubPr>
                                  <m:e>
                                    <m:r>
                                      <a:rPr lang="en-US" sz="2800" i="1" dirty="0">
                                        <a:solidFill>
                                          <a:prstClr val="black"/>
                                        </a:solidFill>
                                        <a:latin typeface="Cambria Math" panose="02040503050406030204" pitchFamily="18" charset="0"/>
                                        <a:cs typeface="Times New Roman" panose="02020603050405020304" pitchFamily="18" charset="0"/>
                                      </a:rPr>
                                      <m:t>𝑛</m:t>
                                    </m:r>
                                  </m:e>
                                  <m:sub>
                                    <m:r>
                                      <a:rPr lang="en-US" sz="2800" i="1" dirty="0">
                                        <a:solidFill>
                                          <a:prstClr val="black"/>
                                        </a:solidFill>
                                        <a:latin typeface="Cambria Math" panose="02040503050406030204" pitchFamily="18" charset="0"/>
                                        <a:cs typeface="Times New Roman" panose="02020603050405020304" pitchFamily="18" charset="0"/>
                                      </a:rPr>
                                      <m:t>𝑗</m:t>
                                    </m:r>
                                  </m:sub>
                                </m:sSub>
                                <m:r>
                                  <a:rPr lang="en-US" sz="2800" i="1" dirty="0">
                                    <a:solidFill>
                                      <a:prstClr val="black"/>
                                    </a:solidFill>
                                    <a:latin typeface="Cambria Math" panose="02040503050406030204" pitchFamily="18" charset="0"/>
                                    <a:cs typeface="Times New Roman" panose="02020603050405020304" pitchFamily="18" charset="0"/>
                                  </a:rPr>
                                  <m:t>−1)</m:t>
                                </m:r>
                              </m:e>
                            </m:nary>
                          </m:den>
                        </m:f>
                      </m:e>
                    </m:nary>
                    <m:sSub>
                      <m:sSubPr>
                        <m:ctrlPr>
                          <a:rPr lang="en-US" sz="2800" i="1" dirty="0">
                            <a:solidFill>
                              <a:prstClr val="black"/>
                            </a:solidFill>
                            <a:latin typeface="Cambria Math" panose="02040503050406030204" pitchFamily="18" charset="0"/>
                            <a:cs typeface="Times New Roman" panose="02020603050405020304" pitchFamily="18" charset="0"/>
                          </a:rPr>
                        </m:ctrlPr>
                      </m:sSubPr>
                      <m:e>
                        <m:r>
                          <m:rPr>
                            <m:sty m:val="p"/>
                          </m:rPr>
                          <a:rPr lang="en-US" sz="2800" dirty="0">
                            <a:solidFill>
                              <a:prstClr val="black"/>
                            </a:solidFill>
                            <a:latin typeface="Cambria Math" panose="02040503050406030204" pitchFamily="18" charset="0"/>
                            <a:cs typeface="Times New Roman" panose="02020603050405020304" pitchFamily="18" charset="0"/>
                          </a:rPr>
                          <m:t>S</m:t>
                        </m:r>
                      </m:e>
                      <m:sub>
                        <m:r>
                          <a:rPr lang="en-US" sz="2800" i="1" dirty="0">
                            <a:solidFill>
                              <a:prstClr val="black"/>
                            </a:solidFill>
                            <a:latin typeface="Cambria Math" panose="02040503050406030204" pitchFamily="18" charset="0"/>
                            <a:cs typeface="Times New Roman" panose="02020603050405020304" pitchFamily="18" charset="0"/>
                          </a:rPr>
                          <m:t>𝑙</m:t>
                        </m:r>
                      </m:sub>
                    </m:sSub>
                  </m:oMath>
                </a14:m>
                <a:r>
                  <a:rPr lang="en-US" sz="2800" dirty="0">
                    <a:solidFill>
                      <a:prstClr val="black"/>
                    </a:solidFill>
                    <a:latin typeface="Times New Roman" panose="02020603050405020304" pitchFamily="18" charset="0"/>
                    <a:cs typeface="Times New Roman" panose="02020603050405020304" pitchFamily="18" charset="0"/>
                  </a:rPr>
                  <a:t> </a:t>
                </a:r>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676506" y="2314783"/>
                <a:ext cx="3782382" cy="889795"/>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573331" y="1553272"/>
                <a:ext cx="4391395" cy="546496"/>
              </a:xfrm>
              <a:prstGeom prst="rect">
                <a:avLst/>
              </a:prstGeom>
            </p:spPr>
            <p:txBody>
              <a:bodyPr wrap="none">
                <a:spAutoFit/>
              </a:bodyPr>
              <a:lstStyle/>
              <a:p>
                <a14:m>
                  <m:oMath xmlns:m="http://schemas.openxmlformats.org/officeDocument/2006/math">
                    <m:sSup>
                      <m:sSupPr>
                        <m:ctrlPr>
                          <a:rPr lang="en-US" altLang="en-US" sz="2800" i="1" dirty="0">
                            <a:solidFill>
                              <a:srgbClr val="000000"/>
                            </a:solidFill>
                            <a:latin typeface="Cambria Math" panose="02040503050406030204" pitchFamily="18" charset="0"/>
                            <a:ea typeface="MathJax_Main-bold"/>
                            <a:cs typeface="Times New Roman" pitchFamily="18" charset="0"/>
                          </a:rPr>
                        </m:ctrlPr>
                      </m:sSupPr>
                      <m:e>
                        <m:sSubSup>
                          <m:sSubSupPr>
                            <m:ctrlPr>
                              <a:rPr lang="en-US" altLang="en-US" sz="2800" i="1" dirty="0">
                                <a:solidFill>
                                  <a:srgbClr val="000000"/>
                                </a:solidFill>
                                <a:latin typeface="Cambria Math" panose="02040503050406030204" pitchFamily="18" charset="0"/>
                                <a:ea typeface="MathJax_Main-bold"/>
                                <a:cs typeface="Times New Roman" pitchFamily="18" charset="0"/>
                              </a:rPr>
                            </m:ctrlPr>
                          </m:sSubSupPr>
                          <m:e>
                            <m:r>
                              <a:rPr lang="en-US" altLang="en-US" sz="2800" i="1" dirty="0">
                                <a:solidFill>
                                  <a:srgbClr val="000000"/>
                                </a:solidFill>
                                <a:latin typeface="Cambria Math" panose="02040503050406030204" pitchFamily="18" charset="0"/>
                                <a:ea typeface="MathJax_Main-bold"/>
                                <a:cs typeface="Times New Roman" pitchFamily="18" charset="0"/>
                              </a:rPr>
                              <m:t>𝑑</m:t>
                            </m:r>
                          </m:e>
                          <m:sub>
                            <m:r>
                              <a:rPr lang="en-US" altLang="en-US" sz="2800" i="1" dirty="0">
                                <a:solidFill>
                                  <a:srgbClr val="000000"/>
                                </a:solidFill>
                                <a:latin typeface="Cambria Math" panose="02040503050406030204" pitchFamily="18" charset="0"/>
                                <a:ea typeface="MathJax_Main-bold"/>
                                <a:cs typeface="Times New Roman" pitchFamily="18" charset="0"/>
                              </a:rPr>
                              <m:t>𝑖</m:t>
                            </m:r>
                          </m:sub>
                          <m:sup>
                            <m:r>
                              <a:rPr lang="en-US" altLang="en-US" sz="2800" i="1" dirty="0">
                                <a:solidFill>
                                  <a:srgbClr val="000000"/>
                                </a:solidFill>
                                <a:latin typeface="Cambria Math" panose="02040503050406030204" pitchFamily="18" charset="0"/>
                                <a:ea typeface="MathJax_Main-bold"/>
                                <a:cs typeface="Times New Roman" pitchFamily="18" charset="0"/>
                              </a:rPr>
                              <m:t>2</m:t>
                            </m:r>
                          </m:sup>
                        </m:sSubSup>
                        <m:r>
                          <a:rPr lang="en-US" altLang="en-US" sz="2800" i="1" dirty="0">
                            <a:solidFill>
                              <a:srgbClr val="000000"/>
                            </a:solidFill>
                            <a:latin typeface="Cambria Math" panose="02040503050406030204" pitchFamily="18" charset="0"/>
                            <a:ea typeface="MathJax_Main-bold"/>
                            <a:cs typeface="Times New Roman" pitchFamily="18" charset="0"/>
                          </a:rPr>
                          <m:t>=</m:t>
                        </m:r>
                        <m:d>
                          <m:dPr>
                            <m:ctrlPr>
                              <a:rPr lang="en-US" altLang="en-US" sz="2800" i="1" dirty="0">
                                <a:solidFill>
                                  <a:srgbClr val="000000"/>
                                </a:solidFill>
                                <a:latin typeface="Cambria Math" panose="02040503050406030204" pitchFamily="18" charset="0"/>
                                <a:ea typeface="MathJax_Main-bold"/>
                                <a:cs typeface="Times New Roman" pitchFamily="18" charset="0"/>
                              </a:rPr>
                            </m:ctrlPr>
                          </m:dPr>
                          <m:e>
                            <m:sSub>
                              <m:sSubPr>
                                <m:ctrlPr>
                                  <a:rPr lang="en-US" altLang="en-US" sz="2800" b="1" i="1" dirty="0">
                                    <a:solidFill>
                                      <a:srgbClr val="000000"/>
                                    </a:solidFill>
                                    <a:latin typeface="Cambria Math" panose="02040503050406030204" pitchFamily="18" charset="0"/>
                                    <a:ea typeface="MathJax_Main-bold"/>
                                    <a:cs typeface="Times New Roman" pitchFamily="18" charset="0"/>
                                  </a:rPr>
                                </m:ctrlPr>
                              </m:sSubPr>
                              <m:e>
                                <m:r>
                                  <a:rPr lang="en-US" altLang="en-US" sz="2800" b="1" dirty="0">
                                    <a:solidFill>
                                      <a:srgbClr val="000000"/>
                                    </a:solidFill>
                                    <a:latin typeface="Cambria Math" panose="02040503050406030204" pitchFamily="18" charset="0"/>
                                    <a:ea typeface="MathJax_Main-bold"/>
                                    <a:cs typeface="Times New Roman" pitchFamily="18" charset="0"/>
                                  </a:rPr>
                                  <m:t>𝐱</m:t>
                                </m:r>
                              </m:e>
                              <m:sub>
                                <m:r>
                                  <a:rPr lang="en-US" altLang="en-US" sz="2800" b="1" dirty="0">
                                    <a:solidFill>
                                      <a:srgbClr val="000000"/>
                                    </a:solidFill>
                                    <a:latin typeface="Cambria Math" panose="02040503050406030204" pitchFamily="18" charset="0"/>
                                    <a:ea typeface="MathJax_Main-bold"/>
                                    <a:cs typeface="Times New Roman" pitchFamily="18" charset="0"/>
                                  </a:rPr>
                                  <m:t>𝐢</m:t>
                                </m:r>
                              </m:sub>
                            </m:sSub>
                            <m:r>
                              <a:rPr lang="en-US" altLang="en-US" sz="2800" b="1" dirty="0">
                                <a:solidFill>
                                  <a:srgbClr val="000000"/>
                                </a:solidFill>
                                <a:latin typeface="Cambria Math" panose="02040503050406030204" pitchFamily="18" charset="0"/>
                                <a:ea typeface="MathJax_Main"/>
                                <a:cs typeface="Times New Roman" pitchFamily="18" charset="0"/>
                              </a:rPr>
                              <m:t>−</m:t>
                            </m:r>
                            <m:acc>
                              <m:accPr>
                                <m:chr m:val="̅"/>
                                <m:ctrlPr>
                                  <a:rPr lang="en-US" altLang="en-US" sz="2800" b="1" i="1" dirty="0">
                                    <a:solidFill>
                                      <a:srgbClr val="000000"/>
                                    </a:solidFill>
                                    <a:latin typeface="Cambria Math" panose="02040503050406030204" pitchFamily="18" charset="0"/>
                                    <a:cs typeface="Times New Roman" pitchFamily="18" charset="0"/>
                                  </a:rPr>
                                </m:ctrlPr>
                              </m:accPr>
                              <m:e>
                                <m:r>
                                  <a:rPr lang="en-US" altLang="en-US" sz="2800" b="1" dirty="0">
                                    <a:solidFill>
                                      <a:srgbClr val="000000"/>
                                    </a:solidFill>
                                    <a:latin typeface="Cambria Math" panose="02040503050406030204" pitchFamily="18" charset="0"/>
                                    <a:cs typeface="Times New Roman" pitchFamily="18" charset="0"/>
                                  </a:rPr>
                                  <m:t>𝐱</m:t>
                                </m:r>
                              </m:e>
                            </m:acc>
                          </m:e>
                        </m:d>
                      </m:e>
                      <m:sup>
                        <m:r>
                          <a:rPr lang="en-US" altLang="en-US" sz="2800" i="1" dirty="0">
                            <a:solidFill>
                              <a:srgbClr val="000000"/>
                            </a:solidFill>
                            <a:latin typeface="Cambria Math" panose="02040503050406030204" pitchFamily="18" charset="0"/>
                            <a:ea typeface="MathJax_Math-italic"/>
                            <a:cs typeface="Times New Roman" pitchFamily="18" charset="0"/>
                          </a:rPr>
                          <m:t>𝑇</m:t>
                        </m:r>
                      </m:sup>
                    </m:sSup>
                    <m:sSup>
                      <m:sSupPr>
                        <m:ctrlPr>
                          <a:rPr lang="en-US" altLang="en-US" sz="2800" i="1" dirty="0">
                            <a:solidFill>
                              <a:srgbClr val="000000"/>
                            </a:solidFill>
                            <a:latin typeface="Cambria Math" panose="02040503050406030204" pitchFamily="18" charset="0"/>
                            <a:ea typeface="MathJax_Math-italic"/>
                            <a:cs typeface="Times New Roman" pitchFamily="18" charset="0"/>
                          </a:rPr>
                        </m:ctrlPr>
                      </m:sSupPr>
                      <m:e>
                        <m:r>
                          <a:rPr lang="en-US" altLang="en-US" sz="2800" b="1" dirty="0">
                            <a:solidFill>
                              <a:srgbClr val="000000"/>
                            </a:solidFill>
                            <a:latin typeface="Cambria Math" panose="02040503050406030204" pitchFamily="18" charset="0"/>
                            <a:ea typeface="MathJax_Main"/>
                            <a:cs typeface="Times New Roman" pitchFamily="18" charset="0"/>
                          </a:rPr>
                          <m:t>𝐒</m:t>
                        </m:r>
                      </m:e>
                      <m:sup>
                        <m:r>
                          <a:rPr lang="en-US" altLang="en-US" sz="2800" i="1" dirty="0">
                            <a:solidFill>
                              <a:srgbClr val="000000"/>
                            </a:solidFill>
                            <a:latin typeface="Cambria Math" panose="02040503050406030204" pitchFamily="18" charset="0"/>
                            <a:ea typeface="MathJax_Main"/>
                            <a:cs typeface="Times New Roman" pitchFamily="18" charset="0"/>
                          </a:rPr>
                          <m:t>−1</m:t>
                        </m:r>
                      </m:sup>
                    </m:sSup>
                    <m:r>
                      <a:rPr lang="en-US" altLang="en-US" sz="2800" i="1" dirty="0">
                        <a:solidFill>
                          <a:srgbClr val="000000"/>
                        </a:solidFill>
                        <a:latin typeface="Cambria Math" panose="02040503050406030204" pitchFamily="18" charset="0"/>
                        <a:ea typeface="MathJax_Main"/>
                        <a:cs typeface="Times New Roman" pitchFamily="18" charset="0"/>
                      </a:rPr>
                      <m:t>(</m:t>
                    </m:r>
                    <m:sSub>
                      <m:sSubPr>
                        <m:ctrlPr>
                          <a:rPr lang="en-US" altLang="en-US" sz="2800" b="1" i="1" dirty="0">
                            <a:solidFill>
                              <a:srgbClr val="000000"/>
                            </a:solidFill>
                            <a:latin typeface="Cambria Math" panose="02040503050406030204" pitchFamily="18" charset="0"/>
                            <a:ea typeface="MathJax_Main-bold"/>
                            <a:cs typeface="Times New Roman" pitchFamily="18" charset="0"/>
                          </a:rPr>
                        </m:ctrlPr>
                      </m:sSubPr>
                      <m:e>
                        <m:r>
                          <a:rPr lang="en-US" altLang="en-US" sz="2800" b="1" dirty="0">
                            <a:solidFill>
                              <a:srgbClr val="000000"/>
                            </a:solidFill>
                            <a:latin typeface="Cambria Math" panose="02040503050406030204" pitchFamily="18" charset="0"/>
                            <a:ea typeface="MathJax_Main-bold"/>
                            <a:cs typeface="Times New Roman" pitchFamily="18" charset="0"/>
                          </a:rPr>
                          <m:t>𝐱</m:t>
                        </m:r>
                      </m:e>
                      <m:sub>
                        <m:r>
                          <a:rPr lang="en-US" altLang="en-US" sz="2800" b="1" dirty="0">
                            <a:solidFill>
                              <a:srgbClr val="000000"/>
                            </a:solidFill>
                            <a:latin typeface="Cambria Math" panose="02040503050406030204" pitchFamily="18" charset="0"/>
                            <a:ea typeface="MathJax_Main-bold"/>
                            <a:cs typeface="Times New Roman" pitchFamily="18" charset="0"/>
                          </a:rPr>
                          <m:t>𝐢</m:t>
                        </m:r>
                      </m:sub>
                    </m:sSub>
                    <m:r>
                      <a:rPr lang="en-US" altLang="en-US" sz="2800" b="1" dirty="0">
                        <a:solidFill>
                          <a:srgbClr val="000000"/>
                        </a:solidFill>
                        <a:latin typeface="Cambria Math" panose="02040503050406030204" pitchFamily="18" charset="0"/>
                        <a:ea typeface="MathJax_Main"/>
                        <a:cs typeface="Times New Roman" pitchFamily="18" charset="0"/>
                      </a:rPr>
                      <m:t>−</m:t>
                    </m:r>
                    <m:acc>
                      <m:accPr>
                        <m:chr m:val="̅"/>
                        <m:ctrlPr>
                          <a:rPr lang="en-US" altLang="en-US" sz="2800" b="1" i="1" dirty="0">
                            <a:solidFill>
                              <a:srgbClr val="000000"/>
                            </a:solidFill>
                            <a:latin typeface="Cambria Math" panose="02040503050406030204" pitchFamily="18" charset="0"/>
                            <a:cs typeface="Times New Roman" pitchFamily="18" charset="0"/>
                          </a:rPr>
                        </m:ctrlPr>
                      </m:accPr>
                      <m:e>
                        <m:r>
                          <a:rPr lang="en-US" altLang="en-US" sz="2800" b="1" dirty="0">
                            <a:solidFill>
                              <a:srgbClr val="000000"/>
                            </a:solidFill>
                            <a:latin typeface="Cambria Math" panose="02040503050406030204" pitchFamily="18" charset="0"/>
                            <a:cs typeface="Times New Roman" pitchFamily="18" charset="0"/>
                          </a:rPr>
                          <m:t>𝐱</m:t>
                        </m:r>
                      </m:e>
                    </m:acc>
                    <m:r>
                      <a:rPr lang="en-US" altLang="en-US" sz="2800" i="1" dirty="0">
                        <a:solidFill>
                          <a:srgbClr val="000000"/>
                        </a:solidFill>
                        <a:latin typeface="Cambria Math" panose="02040503050406030204" pitchFamily="18" charset="0"/>
                        <a:ea typeface="MathJax_Main"/>
                        <a:cs typeface="Times New Roman" pitchFamily="18" charset="0"/>
                      </a:rPr>
                      <m:t>) </m:t>
                    </m:r>
                  </m:oMath>
                </a14:m>
                <a:r>
                  <a:rPr lang="en-US" sz="2800" dirty="0">
                    <a:solidFill>
                      <a:prstClr val="black"/>
                    </a:solidFill>
                    <a:latin typeface="Mathematica1"/>
                  </a:rPr>
                  <a:t> </a:t>
                </a:r>
              </a:p>
            </p:txBody>
          </p:sp>
        </mc:Choice>
        <mc:Fallback xmlns="">
          <p:sp>
            <p:nvSpPr>
              <p:cNvPr id="5" name="Rectangle 4"/>
              <p:cNvSpPr>
                <a:spLocks noRot="1" noChangeAspect="1" noMove="1" noResize="1" noEditPoints="1" noAdjustHandles="1" noChangeArrowheads="1" noChangeShapeType="1" noTextEdit="1"/>
              </p:cNvSpPr>
              <p:nvPr/>
            </p:nvSpPr>
            <p:spPr>
              <a:xfrm>
                <a:off x="573331" y="1553272"/>
                <a:ext cx="4391395" cy="546496"/>
              </a:xfrm>
              <a:prstGeom prst="rect">
                <a:avLst/>
              </a:prstGeom>
              <a:blipFill rotWithShape="0">
                <a:blip r:embed="rId3"/>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4693643" y="1972435"/>
            <a:ext cx="2095500" cy="4333875"/>
          </a:xfrm>
          <a:prstGeom prst="rect">
            <a:avLst/>
          </a:prstGeom>
        </p:spPr>
      </p:pic>
      <p:pic>
        <p:nvPicPr>
          <p:cNvPr id="7" name="Picture 6"/>
          <p:cNvPicPr>
            <a:picLocks noChangeAspect="1"/>
          </p:cNvPicPr>
          <p:nvPr/>
        </p:nvPicPr>
        <p:blipFill>
          <a:blip r:embed="rId5"/>
          <a:stretch>
            <a:fillRect/>
          </a:stretch>
        </p:blipFill>
        <p:spPr>
          <a:xfrm>
            <a:off x="6012221" y="1883670"/>
            <a:ext cx="1838325" cy="4276725"/>
          </a:xfrm>
          <a:prstGeom prst="rect">
            <a:avLst/>
          </a:prstGeom>
        </p:spPr>
      </p:pic>
      <p:pic>
        <p:nvPicPr>
          <p:cNvPr id="8" name="Picture 7"/>
          <p:cNvPicPr>
            <a:picLocks noChangeAspect="1"/>
          </p:cNvPicPr>
          <p:nvPr/>
        </p:nvPicPr>
        <p:blipFill>
          <a:blip r:embed="rId6"/>
          <a:stretch>
            <a:fillRect/>
          </a:stretch>
        </p:blipFill>
        <p:spPr>
          <a:xfrm>
            <a:off x="7198487" y="1902719"/>
            <a:ext cx="1933575" cy="4181475"/>
          </a:xfrm>
          <a:prstGeom prst="rect">
            <a:avLst/>
          </a:prstGeom>
        </p:spPr>
      </p:pic>
      <p:pic>
        <p:nvPicPr>
          <p:cNvPr id="9" name="Picture 8"/>
          <p:cNvPicPr>
            <a:picLocks noChangeAspect="1"/>
          </p:cNvPicPr>
          <p:nvPr/>
        </p:nvPicPr>
        <p:blipFill>
          <a:blip r:embed="rId7"/>
          <a:stretch>
            <a:fillRect/>
          </a:stretch>
        </p:blipFill>
        <p:spPr>
          <a:xfrm>
            <a:off x="8344573" y="1874144"/>
            <a:ext cx="1762125" cy="4295775"/>
          </a:xfrm>
          <a:prstGeom prst="rect">
            <a:avLst/>
          </a:prstGeom>
        </p:spPr>
      </p:pic>
      <p:pic>
        <p:nvPicPr>
          <p:cNvPr id="10" name="Picture 9"/>
          <p:cNvPicPr>
            <a:picLocks noChangeAspect="1"/>
          </p:cNvPicPr>
          <p:nvPr/>
        </p:nvPicPr>
        <p:blipFill>
          <a:blip r:embed="rId8"/>
          <a:stretch>
            <a:fillRect/>
          </a:stretch>
        </p:blipFill>
        <p:spPr>
          <a:xfrm>
            <a:off x="9910936" y="1883416"/>
            <a:ext cx="2002224" cy="4181729"/>
          </a:xfrm>
          <a:prstGeom prst="rect">
            <a:avLst/>
          </a:prstGeom>
        </p:spPr>
      </p:pic>
    </p:spTree>
    <p:extLst>
      <p:ext uri="{BB962C8B-B14F-4D97-AF65-F5344CB8AC3E}">
        <p14:creationId xmlns:p14="http://schemas.microsoft.com/office/powerpoint/2010/main" val="40664492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8150" y="2147887"/>
            <a:ext cx="5791200" cy="2463800"/>
          </a:xfrm>
        </p:spPr>
        <p:txBody>
          <a:bodyPr>
            <a:normAutofit fontScale="90000"/>
          </a:bodyPr>
          <a:lstStyle/>
          <a:p>
            <a:r>
              <a:rPr lang="en-US" dirty="0" err="1"/>
              <a:t>tapply</a:t>
            </a:r>
            <a:r>
              <a:rPr lang="en-US" dirty="0"/>
              <a:t>(1:nrow(skulls), </a:t>
            </a:r>
            <a:r>
              <a:rPr lang="en-US" dirty="0" err="1"/>
              <a:t>skulls$epoch</a:t>
            </a:r>
            <a:r>
              <a:rPr lang="en-US" dirty="0"/>
              <a:t>, function(</a:t>
            </a:r>
            <a:r>
              <a:rPr lang="en-US" dirty="0" err="1"/>
              <a:t>i</a:t>
            </a:r>
            <a:r>
              <a:rPr lang="en-US" dirty="0"/>
              <a:t>) apply(skulls[i,-1], 2, mean))</a:t>
            </a:r>
          </a:p>
        </p:txBody>
      </p:sp>
      <p:pic>
        <p:nvPicPr>
          <p:cNvPr id="4" name="Picture 3"/>
          <p:cNvPicPr>
            <a:picLocks noChangeAspect="1"/>
          </p:cNvPicPr>
          <p:nvPr/>
        </p:nvPicPr>
        <p:blipFill>
          <a:blip r:embed="rId2"/>
          <a:stretch>
            <a:fillRect/>
          </a:stretch>
        </p:blipFill>
        <p:spPr>
          <a:xfrm>
            <a:off x="595312" y="2033587"/>
            <a:ext cx="3057525" cy="3914775"/>
          </a:xfrm>
          <a:prstGeom prst="rect">
            <a:avLst/>
          </a:prstGeom>
        </p:spPr>
      </p:pic>
      <p:sp>
        <p:nvSpPr>
          <p:cNvPr id="5" name="Rectangle 4"/>
          <p:cNvSpPr/>
          <p:nvPr/>
        </p:nvSpPr>
        <p:spPr>
          <a:xfrm>
            <a:off x="595312" y="1377434"/>
            <a:ext cx="1128713" cy="369332"/>
          </a:xfrm>
          <a:prstGeom prst="rect">
            <a:avLst/>
          </a:prstGeom>
        </p:spPr>
        <p:txBody>
          <a:bodyPr wrap="square">
            <a:spAutoFit/>
          </a:bodyPr>
          <a:lstStyle/>
          <a:p>
            <a:r>
              <a:rPr lang="en-US" dirty="0" smtClean="0"/>
              <a:t>Skulls.csv:</a:t>
            </a:r>
            <a:endParaRPr lang="en-US" dirty="0"/>
          </a:p>
        </p:txBody>
      </p:sp>
      <p:sp>
        <p:nvSpPr>
          <p:cNvPr id="6" name="Rectangle 5"/>
          <p:cNvSpPr/>
          <p:nvPr/>
        </p:nvSpPr>
        <p:spPr>
          <a:xfrm>
            <a:off x="4120251" y="920234"/>
            <a:ext cx="5271399" cy="1077218"/>
          </a:xfrm>
          <a:prstGeom prst="rect">
            <a:avLst/>
          </a:prstGeom>
        </p:spPr>
        <p:txBody>
          <a:bodyPr wrap="square">
            <a:spAutoFit/>
          </a:bodyPr>
          <a:lstStyle/>
          <a:p>
            <a:r>
              <a:rPr lang="en-US" sz="3200" dirty="0" err="1" smtClean="0"/>
              <a:t>Tapply</a:t>
            </a:r>
            <a:r>
              <a:rPr lang="en-US" sz="3200" dirty="0" smtClean="0"/>
              <a:t>: apply a function to a data frame by group:</a:t>
            </a:r>
            <a:endParaRPr lang="en-US" sz="3200" dirty="0"/>
          </a:p>
        </p:txBody>
      </p:sp>
      <p:sp>
        <p:nvSpPr>
          <p:cNvPr id="8" name="Minus 7"/>
          <p:cNvSpPr/>
          <p:nvPr/>
        </p:nvSpPr>
        <p:spPr>
          <a:xfrm>
            <a:off x="5358958" y="2801073"/>
            <a:ext cx="3569584" cy="474562"/>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inus 8"/>
          <p:cNvSpPr/>
          <p:nvPr/>
        </p:nvSpPr>
        <p:spPr>
          <a:xfrm>
            <a:off x="3900548" y="3350850"/>
            <a:ext cx="3569584" cy="474562"/>
          </a:xfrm>
          <a:prstGeom prst="mathMinu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3652837" y="2650638"/>
            <a:ext cx="132085" cy="31640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inus 10"/>
          <p:cNvSpPr/>
          <p:nvPr/>
        </p:nvSpPr>
        <p:spPr>
          <a:xfrm>
            <a:off x="463227" y="2303341"/>
            <a:ext cx="1481320" cy="497732"/>
          </a:xfrm>
          <a:prstGeom prst="mathMinu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ine Callout 2 11"/>
          <p:cNvSpPr/>
          <p:nvPr/>
        </p:nvSpPr>
        <p:spPr>
          <a:xfrm>
            <a:off x="8928542" y="4762122"/>
            <a:ext cx="1659943" cy="752355"/>
          </a:xfrm>
          <a:prstGeom prst="borderCallout2">
            <a:avLst>
              <a:gd name="adj1" fmla="val 18750"/>
              <a:gd name="adj2" fmla="val -8333"/>
              <a:gd name="adj3" fmla="val 34134"/>
              <a:gd name="adj4" fmla="val -96856"/>
              <a:gd name="adj5" fmla="val -85960"/>
              <a:gd name="adj6" fmla="val -898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Don’t include Column 1</a:t>
            </a:r>
            <a:endParaRPr lang="en-US" dirty="0"/>
          </a:p>
        </p:txBody>
      </p:sp>
    </p:spTree>
    <p:extLst>
      <p:ext uri="{BB962C8B-B14F-4D97-AF65-F5344CB8AC3E}">
        <p14:creationId xmlns:p14="http://schemas.microsoft.com/office/powerpoint/2010/main" val="267783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7320" y="104173"/>
            <a:ext cx="11937358" cy="2754775"/>
          </a:xfrm>
          <a:prstGeom prst="rect">
            <a:avLst/>
          </a:prstGeom>
        </p:spPr>
      </p:pic>
      <p:pic>
        <p:nvPicPr>
          <p:cNvPr id="5" name="Picture 4"/>
          <p:cNvPicPr>
            <a:picLocks noChangeAspect="1"/>
          </p:cNvPicPr>
          <p:nvPr/>
        </p:nvPicPr>
        <p:blipFill>
          <a:blip r:embed="rId3"/>
          <a:stretch>
            <a:fillRect/>
          </a:stretch>
        </p:blipFill>
        <p:spPr>
          <a:xfrm>
            <a:off x="947278" y="2858948"/>
            <a:ext cx="7428238" cy="3920373"/>
          </a:xfrm>
          <a:prstGeom prst="rect">
            <a:avLst/>
          </a:prstGeom>
        </p:spPr>
      </p:pic>
    </p:spTree>
    <p:extLst>
      <p:ext uri="{BB962C8B-B14F-4D97-AF65-F5344CB8AC3E}">
        <p14:creationId xmlns:p14="http://schemas.microsoft.com/office/powerpoint/2010/main" val="9927426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2811" y="105740"/>
            <a:ext cx="11470512" cy="1655180"/>
          </a:xfrm>
          <a:prstGeom prst="rect">
            <a:avLst/>
          </a:prstGeom>
        </p:spPr>
      </p:pic>
      <p:pic>
        <p:nvPicPr>
          <p:cNvPr id="5" name="Picture 4"/>
          <p:cNvPicPr>
            <a:picLocks noChangeAspect="1"/>
          </p:cNvPicPr>
          <p:nvPr/>
        </p:nvPicPr>
        <p:blipFill>
          <a:blip r:embed="rId3"/>
          <a:stretch>
            <a:fillRect/>
          </a:stretch>
        </p:blipFill>
        <p:spPr>
          <a:xfrm>
            <a:off x="6597570" y="1326417"/>
            <a:ext cx="5438775" cy="869005"/>
          </a:xfrm>
          <a:prstGeom prst="rect">
            <a:avLst/>
          </a:prstGeom>
        </p:spPr>
      </p:pic>
      <p:sp>
        <p:nvSpPr>
          <p:cNvPr id="6" name="TextBox 5"/>
          <p:cNvSpPr txBox="1"/>
          <p:nvPr/>
        </p:nvSpPr>
        <p:spPr>
          <a:xfrm>
            <a:off x="8139655" y="2545225"/>
            <a:ext cx="3321934" cy="523220"/>
          </a:xfrm>
          <a:prstGeom prst="rect">
            <a:avLst/>
          </a:prstGeom>
          <a:noFill/>
        </p:spPr>
        <p:txBody>
          <a:bodyPr wrap="square" rtlCol="0">
            <a:spAutoFit/>
          </a:bodyPr>
          <a:lstStyle/>
          <a:p>
            <a:r>
              <a:rPr lang="en-US" sz="2800" dirty="0" smtClean="0">
                <a:solidFill>
                  <a:srgbClr val="C00000"/>
                </a:solidFill>
              </a:rPr>
              <a:t>Correct: 150-5=145</a:t>
            </a:r>
            <a:endParaRPr lang="en-US" sz="2800" dirty="0">
              <a:solidFill>
                <a:srgbClr val="C00000"/>
              </a:solidFill>
            </a:endParaRPr>
          </a:p>
        </p:txBody>
      </p:sp>
      <p:cxnSp>
        <p:nvCxnSpPr>
          <p:cNvPr id="8" name="Straight Arrow Connector 7"/>
          <p:cNvCxnSpPr/>
          <p:nvPr/>
        </p:nvCxnSpPr>
        <p:spPr>
          <a:xfrm flipV="1">
            <a:off x="8496903" y="1778733"/>
            <a:ext cx="300942" cy="833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4"/>
          <a:stretch>
            <a:fillRect/>
          </a:stretch>
        </p:blipFill>
        <p:spPr>
          <a:xfrm>
            <a:off x="89461" y="2621786"/>
            <a:ext cx="7825449" cy="1588625"/>
          </a:xfrm>
          <a:prstGeom prst="rect">
            <a:avLst/>
          </a:prstGeom>
        </p:spPr>
      </p:pic>
    </p:spTree>
    <p:extLst>
      <p:ext uri="{BB962C8B-B14F-4D97-AF65-F5344CB8AC3E}">
        <p14:creationId xmlns:p14="http://schemas.microsoft.com/office/powerpoint/2010/main" val="35736653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217761" y="2384383"/>
            <a:ext cx="5162309" cy="523220"/>
          </a:xfrm>
          <a:prstGeom prst="rect">
            <a:avLst/>
          </a:prstGeom>
          <a:noFill/>
        </p:spPr>
        <p:txBody>
          <a:bodyPr wrap="square" rtlCol="0">
            <a:spAutoFit/>
          </a:bodyPr>
          <a:lstStyle/>
          <a:p>
            <a:r>
              <a:rPr lang="en-US" sz="2800" dirty="0" smtClean="0"/>
              <a:t>Mean data for each epoch</a:t>
            </a:r>
            <a:endParaRPr lang="en-US" sz="2800" dirty="0"/>
          </a:p>
        </p:txBody>
      </p:sp>
      <p:pic>
        <p:nvPicPr>
          <p:cNvPr id="2" name="Picture 1"/>
          <p:cNvPicPr>
            <a:picLocks noChangeAspect="1"/>
          </p:cNvPicPr>
          <p:nvPr/>
        </p:nvPicPr>
        <p:blipFill>
          <a:blip r:embed="rId2"/>
          <a:stretch>
            <a:fillRect/>
          </a:stretch>
        </p:blipFill>
        <p:spPr>
          <a:xfrm>
            <a:off x="278033" y="-1"/>
            <a:ext cx="11568339" cy="2349661"/>
          </a:xfrm>
          <a:prstGeom prst="rect">
            <a:avLst/>
          </a:prstGeom>
        </p:spPr>
      </p:pic>
      <p:pic>
        <p:nvPicPr>
          <p:cNvPr id="3" name="Picture 2"/>
          <p:cNvPicPr>
            <a:picLocks noChangeAspect="1"/>
          </p:cNvPicPr>
          <p:nvPr/>
        </p:nvPicPr>
        <p:blipFill>
          <a:blip r:embed="rId3"/>
          <a:stretch>
            <a:fillRect/>
          </a:stretch>
        </p:blipFill>
        <p:spPr>
          <a:xfrm>
            <a:off x="555463" y="3365398"/>
            <a:ext cx="11181265" cy="2421944"/>
          </a:xfrm>
          <a:prstGeom prst="rect">
            <a:avLst/>
          </a:prstGeom>
        </p:spPr>
      </p:pic>
    </p:spTree>
    <p:extLst>
      <p:ext uri="{BB962C8B-B14F-4D97-AF65-F5344CB8AC3E}">
        <p14:creationId xmlns:p14="http://schemas.microsoft.com/office/powerpoint/2010/main" val="27168146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255162" y="2316747"/>
                <a:ext cx="4391395" cy="546496"/>
              </a:xfrm>
              <a:prstGeom prst="rect">
                <a:avLst/>
              </a:prstGeom>
            </p:spPr>
            <p:txBody>
              <a:bodyPr wrap="none">
                <a:spAutoFit/>
              </a:bodyPr>
              <a:lstStyle/>
              <a:p>
                <a14:m>
                  <m:oMath xmlns:m="http://schemas.openxmlformats.org/officeDocument/2006/math">
                    <m:sSup>
                      <m:sSupPr>
                        <m:ctrlPr>
                          <a:rPr lang="en-US" altLang="en-US" sz="2800" i="1" dirty="0">
                            <a:solidFill>
                              <a:srgbClr val="000000"/>
                            </a:solidFill>
                            <a:latin typeface="Cambria Math" panose="02040503050406030204" pitchFamily="18" charset="0"/>
                            <a:ea typeface="MathJax_Main-bold"/>
                            <a:cs typeface="Times New Roman" pitchFamily="18" charset="0"/>
                          </a:rPr>
                        </m:ctrlPr>
                      </m:sSupPr>
                      <m:e>
                        <m:sSubSup>
                          <m:sSubSupPr>
                            <m:ctrlPr>
                              <a:rPr lang="en-US" altLang="en-US" sz="2800" i="1" dirty="0">
                                <a:solidFill>
                                  <a:srgbClr val="000000"/>
                                </a:solidFill>
                                <a:latin typeface="Cambria Math" panose="02040503050406030204" pitchFamily="18" charset="0"/>
                                <a:ea typeface="MathJax_Main-bold"/>
                                <a:cs typeface="Times New Roman" pitchFamily="18" charset="0"/>
                              </a:rPr>
                            </m:ctrlPr>
                          </m:sSubSupPr>
                          <m:e>
                            <m:r>
                              <a:rPr lang="en-US" altLang="en-US" sz="2800" i="1" dirty="0">
                                <a:solidFill>
                                  <a:srgbClr val="000000"/>
                                </a:solidFill>
                                <a:latin typeface="Cambria Math" panose="02040503050406030204" pitchFamily="18" charset="0"/>
                                <a:ea typeface="MathJax_Main-bold"/>
                                <a:cs typeface="Times New Roman" pitchFamily="18" charset="0"/>
                              </a:rPr>
                              <m:t>𝑑</m:t>
                            </m:r>
                          </m:e>
                          <m:sub>
                            <m:r>
                              <a:rPr lang="en-US" altLang="en-US" sz="2800" i="1" dirty="0">
                                <a:solidFill>
                                  <a:srgbClr val="000000"/>
                                </a:solidFill>
                                <a:latin typeface="Cambria Math" panose="02040503050406030204" pitchFamily="18" charset="0"/>
                                <a:ea typeface="MathJax_Main-bold"/>
                                <a:cs typeface="Times New Roman" pitchFamily="18" charset="0"/>
                              </a:rPr>
                              <m:t>𝑖</m:t>
                            </m:r>
                          </m:sub>
                          <m:sup>
                            <m:r>
                              <a:rPr lang="en-US" altLang="en-US" sz="2800" i="1" dirty="0">
                                <a:solidFill>
                                  <a:srgbClr val="000000"/>
                                </a:solidFill>
                                <a:latin typeface="Cambria Math" panose="02040503050406030204" pitchFamily="18" charset="0"/>
                                <a:ea typeface="MathJax_Main-bold"/>
                                <a:cs typeface="Times New Roman" pitchFamily="18" charset="0"/>
                              </a:rPr>
                              <m:t>2</m:t>
                            </m:r>
                          </m:sup>
                        </m:sSubSup>
                        <m:r>
                          <a:rPr lang="en-US" altLang="en-US" sz="2800" i="1" dirty="0">
                            <a:solidFill>
                              <a:srgbClr val="000000"/>
                            </a:solidFill>
                            <a:latin typeface="Cambria Math" panose="02040503050406030204" pitchFamily="18" charset="0"/>
                            <a:ea typeface="MathJax_Main-bold"/>
                            <a:cs typeface="Times New Roman" pitchFamily="18" charset="0"/>
                          </a:rPr>
                          <m:t>=</m:t>
                        </m:r>
                        <m:d>
                          <m:dPr>
                            <m:ctrlPr>
                              <a:rPr lang="en-US" altLang="en-US" sz="2800" i="1" dirty="0">
                                <a:solidFill>
                                  <a:srgbClr val="000000"/>
                                </a:solidFill>
                                <a:latin typeface="Cambria Math" panose="02040503050406030204" pitchFamily="18" charset="0"/>
                                <a:ea typeface="MathJax_Main-bold"/>
                                <a:cs typeface="Times New Roman" pitchFamily="18" charset="0"/>
                              </a:rPr>
                            </m:ctrlPr>
                          </m:dPr>
                          <m:e>
                            <m:sSub>
                              <m:sSubPr>
                                <m:ctrlPr>
                                  <a:rPr lang="en-US" altLang="en-US" sz="2800" b="1" i="1" dirty="0">
                                    <a:solidFill>
                                      <a:srgbClr val="000000"/>
                                    </a:solidFill>
                                    <a:latin typeface="Cambria Math" panose="02040503050406030204" pitchFamily="18" charset="0"/>
                                    <a:ea typeface="MathJax_Main-bold"/>
                                    <a:cs typeface="Times New Roman" pitchFamily="18" charset="0"/>
                                  </a:rPr>
                                </m:ctrlPr>
                              </m:sSubPr>
                              <m:e>
                                <m:r>
                                  <a:rPr lang="en-US" altLang="en-US" sz="2800" b="1" dirty="0">
                                    <a:solidFill>
                                      <a:srgbClr val="000000"/>
                                    </a:solidFill>
                                    <a:latin typeface="Cambria Math" panose="02040503050406030204" pitchFamily="18" charset="0"/>
                                    <a:ea typeface="MathJax_Main-bold"/>
                                    <a:cs typeface="Times New Roman" pitchFamily="18" charset="0"/>
                                  </a:rPr>
                                  <m:t>𝐱</m:t>
                                </m:r>
                              </m:e>
                              <m:sub>
                                <m:r>
                                  <a:rPr lang="en-US" altLang="en-US" sz="2800" b="1" dirty="0">
                                    <a:solidFill>
                                      <a:srgbClr val="000000"/>
                                    </a:solidFill>
                                    <a:latin typeface="Cambria Math" panose="02040503050406030204" pitchFamily="18" charset="0"/>
                                    <a:ea typeface="MathJax_Main-bold"/>
                                    <a:cs typeface="Times New Roman" pitchFamily="18" charset="0"/>
                                  </a:rPr>
                                  <m:t>𝐢</m:t>
                                </m:r>
                              </m:sub>
                            </m:sSub>
                            <m:r>
                              <a:rPr lang="en-US" altLang="en-US" sz="2800" b="1" dirty="0">
                                <a:solidFill>
                                  <a:srgbClr val="000000"/>
                                </a:solidFill>
                                <a:latin typeface="Cambria Math" panose="02040503050406030204" pitchFamily="18" charset="0"/>
                                <a:ea typeface="MathJax_Main"/>
                                <a:cs typeface="Times New Roman" pitchFamily="18" charset="0"/>
                              </a:rPr>
                              <m:t>−</m:t>
                            </m:r>
                            <m:acc>
                              <m:accPr>
                                <m:chr m:val="̅"/>
                                <m:ctrlPr>
                                  <a:rPr lang="en-US" altLang="en-US" sz="2800" b="1" i="1" dirty="0">
                                    <a:solidFill>
                                      <a:srgbClr val="000000"/>
                                    </a:solidFill>
                                    <a:latin typeface="Cambria Math" panose="02040503050406030204" pitchFamily="18" charset="0"/>
                                    <a:cs typeface="Times New Roman" pitchFamily="18" charset="0"/>
                                  </a:rPr>
                                </m:ctrlPr>
                              </m:accPr>
                              <m:e>
                                <m:r>
                                  <a:rPr lang="en-US" altLang="en-US" sz="2800" b="1" dirty="0">
                                    <a:solidFill>
                                      <a:srgbClr val="000000"/>
                                    </a:solidFill>
                                    <a:latin typeface="Cambria Math" panose="02040503050406030204" pitchFamily="18" charset="0"/>
                                    <a:cs typeface="Times New Roman" pitchFamily="18" charset="0"/>
                                  </a:rPr>
                                  <m:t>𝐱</m:t>
                                </m:r>
                              </m:e>
                            </m:acc>
                          </m:e>
                        </m:d>
                      </m:e>
                      <m:sup>
                        <m:r>
                          <a:rPr lang="en-US" altLang="en-US" sz="2800" i="1" dirty="0">
                            <a:solidFill>
                              <a:srgbClr val="000000"/>
                            </a:solidFill>
                            <a:latin typeface="Cambria Math" panose="02040503050406030204" pitchFamily="18" charset="0"/>
                            <a:ea typeface="MathJax_Math-italic"/>
                            <a:cs typeface="Times New Roman" pitchFamily="18" charset="0"/>
                          </a:rPr>
                          <m:t>𝑇</m:t>
                        </m:r>
                      </m:sup>
                    </m:sSup>
                    <m:sSup>
                      <m:sSupPr>
                        <m:ctrlPr>
                          <a:rPr lang="en-US" altLang="en-US" sz="2800" i="1" dirty="0">
                            <a:solidFill>
                              <a:srgbClr val="000000"/>
                            </a:solidFill>
                            <a:latin typeface="Cambria Math" panose="02040503050406030204" pitchFamily="18" charset="0"/>
                            <a:ea typeface="MathJax_Math-italic"/>
                            <a:cs typeface="Times New Roman" pitchFamily="18" charset="0"/>
                          </a:rPr>
                        </m:ctrlPr>
                      </m:sSupPr>
                      <m:e>
                        <m:r>
                          <a:rPr lang="en-US" altLang="en-US" sz="2800" b="1" dirty="0">
                            <a:solidFill>
                              <a:srgbClr val="000000"/>
                            </a:solidFill>
                            <a:latin typeface="Cambria Math" panose="02040503050406030204" pitchFamily="18" charset="0"/>
                            <a:ea typeface="MathJax_Main"/>
                            <a:cs typeface="Times New Roman" pitchFamily="18" charset="0"/>
                          </a:rPr>
                          <m:t>𝐒</m:t>
                        </m:r>
                      </m:e>
                      <m:sup>
                        <m:r>
                          <a:rPr lang="en-US" altLang="en-US" sz="2800" i="1" dirty="0">
                            <a:solidFill>
                              <a:srgbClr val="000000"/>
                            </a:solidFill>
                            <a:latin typeface="Cambria Math" panose="02040503050406030204" pitchFamily="18" charset="0"/>
                            <a:ea typeface="MathJax_Main"/>
                            <a:cs typeface="Times New Roman" pitchFamily="18" charset="0"/>
                          </a:rPr>
                          <m:t>−1</m:t>
                        </m:r>
                      </m:sup>
                    </m:sSup>
                    <m:r>
                      <a:rPr lang="en-US" altLang="en-US" sz="2800" i="1" dirty="0">
                        <a:solidFill>
                          <a:srgbClr val="000000"/>
                        </a:solidFill>
                        <a:latin typeface="Cambria Math" panose="02040503050406030204" pitchFamily="18" charset="0"/>
                        <a:ea typeface="MathJax_Main"/>
                        <a:cs typeface="Times New Roman" pitchFamily="18" charset="0"/>
                      </a:rPr>
                      <m:t>(</m:t>
                    </m:r>
                    <m:sSub>
                      <m:sSubPr>
                        <m:ctrlPr>
                          <a:rPr lang="en-US" altLang="en-US" sz="2800" b="1" i="1" dirty="0">
                            <a:solidFill>
                              <a:srgbClr val="000000"/>
                            </a:solidFill>
                            <a:latin typeface="Cambria Math" panose="02040503050406030204" pitchFamily="18" charset="0"/>
                            <a:ea typeface="MathJax_Main-bold"/>
                            <a:cs typeface="Times New Roman" pitchFamily="18" charset="0"/>
                          </a:rPr>
                        </m:ctrlPr>
                      </m:sSubPr>
                      <m:e>
                        <m:r>
                          <a:rPr lang="en-US" altLang="en-US" sz="2800" b="1" dirty="0">
                            <a:solidFill>
                              <a:srgbClr val="000000"/>
                            </a:solidFill>
                            <a:latin typeface="Cambria Math" panose="02040503050406030204" pitchFamily="18" charset="0"/>
                            <a:ea typeface="MathJax_Main-bold"/>
                            <a:cs typeface="Times New Roman" pitchFamily="18" charset="0"/>
                          </a:rPr>
                          <m:t>𝐱</m:t>
                        </m:r>
                      </m:e>
                      <m:sub>
                        <m:r>
                          <a:rPr lang="en-US" altLang="en-US" sz="2800" b="1" dirty="0">
                            <a:solidFill>
                              <a:srgbClr val="000000"/>
                            </a:solidFill>
                            <a:latin typeface="Cambria Math" panose="02040503050406030204" pitchFamily="18" charset="0"/>
                            <a:ea typeface="MathJax_Main-bold"/>
                            <a:cs typeface="Times New Roman" pitchFamily="18" charset="0"/>
                          </a:rPr>
                          <m:t>𝐢</m:t>
                        </m:r>
                      </m:sub>
                    </m:sSub>
                    <m:r>
                      <a:rPr lang="en-US" altLang="en-US" sz="2800" b="1" dirty="0">
                        <a:solidFill>
                          <a:srgbClr val="000000"/>
                        </a:solidFill>
                        <a:latin typeface="Cambria Math" panose="02040503050406030204" pitchFamily="18" charset="0"/>
                        <a:ea typeface="MathJax_Main"/>
                        <a:cs typeface="Times New Roman" pitchFamily="18" charset="0"/>
                      </a:rPr>
                      <m:t>−</m:t>
                    </m:r>
                    <m:acc>
                      <m:accPr>
                        <m:chr m:val="̅"/>
                        <m:ctrlPr>
                          <a:rPr lang="en-US" altLang="en-US" sz="2800" b="1" i="1" dirty="0">
                            <a:solidFill>
                              <a:srgbClr val="000000"/>
                            </a:solidFill>
                            <a:latin typeface="Cambria Math" panose="02040503050406030204" pitchFamily="18" charset="0"/>
                            <a:cs typeface="Times New Roman" pitchFamily="18" charset="0"/>
                          </a:rPr>
                        </m:ctrlPr>
                      </m:accPr>
                      <m:e>
                        <m:r>
                          <a:rPr lang="en-US" altLang="en-US" sz="2800" b="1" dirty="0">
                            <a:solidFill>
                              <a:srgbClr val="000000"/>
                            </a:solidFill>
                            <a:latin typeface="Cambria Math" panose="02040503050406030204" pitchFamily="18" charset="0"/>
                            <a:cs typeface="Times New Roman" pitchFamily="18" charset="0"/>
                          </a:rPr>
                          <m:t>𝐱</m:t>
                        </m:r>
                      </m:e>
                    </m:acc>
                    <m:r>
                      <a:rPr lang="en-US" altLang="en-US" sz="2800" i="1" dirty="0">
                        <a:solidFill>
                          <a:srgbClr val="000000"/>
                        </a:solidFill>
                        <a:latin typeface="Cambria Math" panose="02040503050406030204" pitchFamily="18" charset="0"/>
                        <a:ea typeface="MathJax_Main"/>
                        <a:cs typeface="Times New Roman" pitchFamily="18" charset="0"/>
                      </a:rPr>
                      <m:t>) </m:t>
                    </m:r>
                  </m:oMath>
                </a14:m>
                <a:r>
                  <a:rPr lang="en-US" sz="2800" dirty="0">
                    <a:solidFill>
                      <a:prstClr val="black"/>
                    </a:solidFill>
                    <a:latin typeface="Mathematica1"/>
                  </a:rPr>
                  <a:t> </a:t>
                </a:r>
              </a:p>
            </p:txBody>
          </p:sp>
        </mc:Choice>
        <mc:Fallback xmlns="">
          <p:sp>
            <p:nvSpPr>
              <p:cNvPr id="4" name="Rectangle 3"/>
              <p:cNvSpPr>
                <a:spLocks noRot="1" noChangeAspect="1" noMove="1" noResize="1" noEditPoints="1" noAdjustHandles="1" noChangeArrowheads="1" noChangeShapeType="1" noTextEdit="1"/>
              </p:cNvSpPr>
              <p:nvPr/>
            </p:nvSpPr>
            <p:spPr>
              <a:xfrm>
                <a:off x="3255162" y="2316747"/>
                <a:ext cx="4391395" cy="546496"/>
              </a:xfrm>
              <a:prstGeom prst="rect">
                <a:avLst/>
              </a:prstGeom>
              <a:blipFill rotWithShape="0">
                <a:blip r:embed="rId2"/>
                <a:stretch>
                  <a:fillRect/>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270076" y="0"/>
            <a:ext cx="11921924" cy="1987049"/>
          </a:xfrm>
          <a:prstGeom prst="rect">
            <a:avLst/>
          </a:prstGeom>
        </p:spPr>
      </p:pic>
      <p:sp>
        <p:nvSpPr>
          <p:cNvPr id="6" name="Rectangle 1"/>
          <p:cNvSpPr>
            <a:spLocks noChangeArrowheads="1"/>
          </p:cNvSpPr>
          <p:nvPr/>
        </p:nvSpPr>
        <p:spPr bwMode="auto">
          <a:xfrm>
            <a:off x="347215" y="3938827"/>
            <a:ext cx="11767645" cy="17235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0" i="0" u="none" strike="noStrike" cap="none" normalizeH="0" baseline="0" dirty="0" err="1" smtClean="0">
                <a:ln>
                  <a:noFill/>
                </a:ln>
                <a:solidFill>
                  <a:srgbClr val="0000FF"/>
                </a:solidFill>
                <a:effectLst/>
                <a:latin typeface="Lucida Console" panose="020B0609040504020204" pitchFamily="49" charset="0"/>
              </a:rPr>
              <a:t>skulls_mah</a:t>
            </a:r>
            <a:r>
              <a:rPr kumimoji="0" lang="en-US" altLang="en-US" sz="1600" b="0" i="0" u="none" strike="noStrike" cap="none" normalizeH="0" baseline="0" dirty="0" smtClean="0">
                <a:ln>
                  <a:noFill/>
                </a:ln>
                <a:solidFill>
                  <a:srgbClr val="0000FF"/>
                </a:solidFill>
                <a:effectLst/>
                <a:latin typeface="Lucida Console" panose="020B0609040504020204" pitchFamily="49" charset="0"/>
              </a:rPr>
              <a:t> &lt;- apply(</a:t>
            </a:r>
            <a:r>
              <a:rPr kumimoji="0" lang="en-US" altLang="en-US" sz="1600" b="0" i="0" u="none" strike="noStrike" cap="none" normalizeH="0" baseline="0" dirty="0" err="1" smtClean="0">
                <a:ln>
                  <a:noFill/>
                </a:ln>
                <a:solidFill>
                  <a:srgbClr val="0000FF"/>
                </a:solidFill>
                <a:effectLst/>
                <a:latin typeface="Lucida Console" panose="020B0609040504020204" pitchFamily="49" charset="0"/>
              </a:rPr>
              <a:t>skulls_cen</a:t>
            </a:r>
            <a:r>
              <a:rPr kumimoji="0" lang="en-US" altLang="en-US" sz="1600" b="0" i="0" u="none" strike="noStrike" cap="none" normalizeH="0" baseline="0" dirty="0" smtClean="0">
                <a:ln>
                  <a:noFill/>
                </a:ln>
                <a:solidFill>
                  <a:srgbClr val="0000FF"/>
                </a:solidFill>
                <a:effectLst/>
                <a:latin typeface="Lucida Console" panose="020B0609040504020204" pitchFamily="49" charset="0"/>
              </a:rPr>
              <a:t>, 1, function(</a:t>
            </a:r>
            <a:r>
              <a:rPr kumimoji="0" lang="en-US" altLang="en-US" sz="1600" b="0" i="0" u="none" strike="noStrike" cap="none" normalizeH="0" baseline="0" dirty="0" err="1" smtClean="0">
                <a:ln>
                  <a:noFill/>
                </a:ln>
                <a:solidFill>
                  <a:srgbClr val="0000FF"/>
                </a:solidFill>
                <a:effectLst/>
                <a:latin typeface="Lucida Console" panose="020B0609040504020204" pitchFamily="49" charset="0"/>
              </a:rPr>
              <a:t>cen</a:t>
            </a:r>
            <a:r>
              <a:rPr kumimoji="0" lang="en-US" altLang="en-US" sz="1600" b="0" i="0" u="none" strike="noStrike" cap="none" normalizeH="0" baseline="0" dirty="0" smtClean="0">
                <a:ln>
                  <a:noFill/>
                </a:ln>
                <a:solidFill>
                  <a:srgbClr val="0000FF"/>
                </a:solidFill>
                <a:effectLst/>
                <a:latin typeface="Lucida Console" panose="020B0609040504020204" pitchFamily="49" charset="0"/>
              </a:rPr>
              <a:t>) </a:t>
            </a:r>
            <a:r>
              <a:rPr kumimoji="0" lang="en-US" altLang="en-US" sz="1600" b="0" i="0" u="none" strike="noStrike" cap="none" normalizeH="0" baseline="0" dirty="0" err="1" smtClean="0">
                <a:ln>
                  <a:noFill/>
                </a:ln>
                <a:solidFill>
                  <a:srgbClr val="0000FF"/>
                </a:solidFill>
                <a:effectLst/>
                <a:latin typeface="Lucida Console" panose="020B0609040504020204" pitchFamily="49" charset="0"/>
              </a:rPr>
              <a:t>mahalanobis</a:t>
            </a:r>
            <a:r>
              <a:rPr kumimoji="0" lang="en-US" altLang="en-US" sz="1600" b="0" i="0" u="none" strike="noStrike" cap="none" normalizeH="0" baseline="0" dirty="0" smtClean="0">
                <a:ln>
                  <a:noFill/>
                </a:ln>
                <a:solidFill>
                  <a:srgbClr val="0000FF"/>
                </a:solidFill>
                <a:effectLst/>
                <a:latin typeface="Lucida Console" panose="020B0609040504020204" pitchFamily="49" charset="0"/>
              </a:rPr>
              <a:t>(</a:t>
            </a:r>
            <a:r>
              <a:rPr kumimoji="0" lang="en-US" altLang="en-US" sz="1600" b="0" i="0" u="none" strike="noStrike" cap="none" normalizeH="0" baseline="0" dirty="0" err="1" smtClean="0">
                <a:ln>
                  <a:noFill/>
                </a:ln>
                <a:solidFill>
                  <a:srgbClr val="0000FF"/>
                </a:solidFill>
                <a:effectLst/>
                <a:latin typeface="Lucida Console" panose="020B0609040504020204" pitchFamily="49" charset="0"/>
              </a:rPr>
              <a:t>skulls_cen</a:t>
            </a:r>
            <a:r>
              <a:rPr kumimoji="0" lang="en-US" altLang="en-US" sz="1600" b="0" i="0" u="none" strike="noStrike" cap="none" normalizeH="0" baseline="0" dirty="0" smtClean="0">
                <a:ln>
                  <a:noFill/>
                </a:ln>
                <a:solidFill>
                  <a:srgbClr val="0000FF"/>
                </a:solidFill>
                <a:effectLst/>
                <a:latin typeface="Lucida Console" panose="020B0609040504020204" pitchFamily="49" charset="0"/>
              </a:rPr>
              <a:t>, </a:t>
            </a:r>
            <a:r>
              <a:rPr kumimoji="0" lang="en-US" altLang="en-US" sz="1600" b="0" i="0" u="none" strike="noStrike" cap="none" normalizeH="0" baseline="0" dirty="0" err="1" smtClean="0">
                <a:ln>
                  <a:noFill/>
                </a:ln>
                <a:solidFill>
                  <a:srgbClr val="0000FF"/>
                </a:solidFill>
                <a:effectLst/>
                <a:latin typeface="Lucida Console" panose="020B0609040504020204" pitchFamily="49" charset="0"/>
              </a:rPr>
              <a:t>cen</a:t>
            </a:r>
            <a:r>
              <a:rPr kumimoji="0" lang="en-US" altLang="en-US" sz="1600" b="0" i="0" u="none" strike="noStrike" cap="none" normalizeH="0" baseline="0" dirty="0" smtClean="0">
                <a:ln>
                  <a:noFill/>
                </a:ln>
                <a:solidFill>
                  <a:srgbClr val="0000FF"/>
                </a:solidFill>
                <a:effectLst/>
                <a:latin typeface="Lucida Console" panose="020B0609040504020204" pitchFamily="49" charset="0"/>
              </a:rPr>
              <a:t>, S));</a:t>
            </a:r>
            <a:r>
              <a:rPr kumimoji="0" lang="en-US" altLang="en-US" sz="1600" b="0" i="0" u="none" strike="noStrike" cap="none" normalizeH="0" baseline="0" dirty="0" err="1" smtClean="0">
                <a:ln>
                  <a:noFill/>
                </a:ln>
                <a:solidFill>
                  <a:srgbClr val="0000FF"/>
                </a:solidFill>
                <a:effectLst/>
                <a:latin typeface="Lucida Console" panose="020B0609040504020204" pitchFamily="49" charset="0"/>
              </a:rPr>
              <a:t>skulls_mah</a:t>
            </a:r>
            <a:r>
              <a:rPr kumimoji="0" lang="en-US" altLang="en-US" sz="1600" b="0" i="0" u="none" strike="noStrike" cap="none" normalizeH="0" baseline="0" dirty="0" smtClean="0">
                <a:ln>
                  <a:noFill/>
                </a:ln>
                <a:solidFill>
                  <a:srgbClr val="0000FF"/>
                </a:solidFill>
                <a:effectLst/>
                <a:latin typeface="Lucida Console" panose="020B0609040504020204" pitchFamily="49" charset="0"/>
              </a:rPr>
              <a:t>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0" i="0" u="none" strike="noStrike" cap="none" normalizeH="0" baseline="0" dirty="0" smtClean="0">
                <a:ln>
                  <a:noFill/>
                </a:ln>
                <a:solidFill>
                  <a:srgbClr val="000000"/>
                </a:solidFill>
                <a:effectLst/>
                <a:latin typeface="Lucida Console" panose="020B0609040504020204" pitchFamily="49" charset="0"/>
              </a:rPr>
              <a:t>[,1] [,2] [,3] [,4] [,5]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0" i="0" u="none" strike="noStrike" cap="none" normalizeH="0" baseline="0" dirty="0" smtClean="0">
                <a:ln>
                  <a:noFill/>
                </a:ln>
                <a:solidFill>
                  <a:srgbClr val="000000"/>
                </a:solidFill>
                <a:effectLst/>
                <a:latin typeface="Lucida Console" panose="020B0609040504020204" pitchFamily="49" charset="0"/>
              </a:rPr>
              <a:t>[1,] 0.0000000 0.4553368 0.74904633 0.92798621 0.9359991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0" i="0" u="none" strike="noStrike" cap="none" normalizeH="0" baseline="0" dirty="0" smtClean="0">
                <a:ln>
                  <a:noFill/>
                </a:ln>
                <a:solidFill>
                  <a:srgbClr val="000000"/>
                </a:solidFill>
                <a:effectLst/>
                <a:latin typeface="Lucida Console" panose="020B0609040504020204" pitchFamily="49" charset="0"/>
              </a:rPr>
              <a:t>[2,] 0.4553368 0.0000000 1.63798631 1.93301928 0.2253343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0" i="0" u="none" strike="noStrike" cap="none" normalizeH="0" baseline="0" dirty="0" smtClean="0">
                <a:ln>
                  <a:noFill/>
                </a:ln>
                <a:solidFill>
                  <a:srgbClr val="000000"/>
                </a:solidFill>
                <a:effectLst/>
                <a:latin typeface="Lucida Console" panose="020B0609040504020204" pitchFamily="49" charset="0"/>
              </a:rPr>
              <a:t>[3,] 0.7490463 1.6379863 0.00000000 0.09354553 2.2357084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0" i="0" u="none" strike="noStrike" cap="none" normalizeH="0" baseline="0" dirty="0" smtClean="0">
                <a:ln>
                  <a:noFill/>
                </a:ln>
                <a:solidFill>
                  <a:srgbClr val="000000"/>
                </a:solidFill>
                <a:effectLst/>
                <a:latin typeface="Lucida Console" panose="020B0609040504020204" pitchFamily="49" charset="0"/>
              </a:rPr>
              <a:t>[4,] 0.9279862 1.9330193 0.09354553 0.00000000 2.7712116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0" i="0" u="none" strike="noStrike" cap="none" normalizeH="0" baseline="0" dirty="0" smtClean="0">
                <a:ln>
                  <a:noFill/>
                </a:ln>
                <a:solidFill>
                  <a:srgbClr val="000000"/>
                </a:solidFill>
                <a:effectLst/>
                <a:latin typeface="Lucida Console" panose="020B0609040504020204" pitchFamily="49" charset="0"/>
              </a:rPr>
              <a:t>[5,] 0.9359991 0.2253343 2.23570836 2.77121156 0.0000000</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545629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ChangeArrowheads="1"/>
          </p:cNvSpPr>
          <p:nvPr/>
        </p:nvSpPr>
        <p:spPr bwMode="auto">
          <a:xfrm>
            <a:off x="246925" y="2432552"/>
            <a:ext cx="13633540" cy="3323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err="1" smtClean="0">
                <a:ln>
                  <a:noFill/>
                </a:ln>
                <a:solidFill>
                  <a:srgbClr val="0000FF"/>
                </a:solidFill>
                <a:effectLst/>
                <a:latin typeface="Lucida Console" panose="020B0609040504020204" pitchFamily="49" charset="0"/>
              </a:rPr>
              <a:t>skulls_mds$points</a:t>
            </a:r>
            <a:r>
              <a:rPr kumimoji="0" lang="en-US" altLang="en-US" sz="2400" b="0" i="0" u="none" strike="noStrike" cap="none" normalizeH="0" baseline="0" dirty="0" smtClean="0">
                <a:ln>
                  <a:noFill/>
                </a:ln>
                <a:solidFill>
                  <a:srgbClr val="0000FF"/>
                </a:solidFill>
                <a:effectLst/>
                <a:latin typeface="Lucida Console" panose="020B0609040504020204" pitchFamily="49" charset="0"/>
              </a:rPr>
              <a:t> </a:t>
            </a:r>
          </a:p>
          <a:p>
            <a:pPr lvl="4" eaLnBrk="0" fontAlgn="base" hangingPunct="0">
              <a:spcBef>
                <a:spcPct val="0"/>
              </a:spcBef>
              <a:spcAft>
                <a:spcPct val="0"/>
              </a:spcAft>
            </a:pPr>
            <a:r>
              <a:rPr kumimoji="0" lang="en-US" altLang="en-US" sz="2400" b="0" i="0" u="none" strike="noStrike" cap="none" normalizeH="0" baseline="0" dirty="0" smtClean="0">
                <a:ln>
                  <a:noFill/>
                </a:ln>
                <a:solidFill>
                  <a:srgbClr val="000000"/>
                </a:solidFill>
                <a:effectLst/>
                <a:latin typeface="Lucida Console" panose="020B0609040504020204" pitchFamily="49" charset="0"/>
              </a:rPr>
              <a:t>[,1] 	[,2]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smtClean="0">
                <a:ln>
                  <a:noFill/>
                </a:ln>
                <a:solidFill>
                  <a:srgbClr val="000000"/>
                </a:solidFill>
                <a:effectLst/>
                <a:latin typeface="Lucida Console" panose="020B0609040504020204" pitchFamily="49" charset="0"/>
              </a:rPr>
              <a:t>[1,] 0.04073376 -0.009300239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smtClean="0">
                <a:ln>
                  <a:noFill/>
                </a:ln>
                <a:solidFill>
                  <a:srgbClr val="000000"/>
                </a:solidFill>
                <a:effectLst/>
                <a:latin typeface="Lucida Console" panose="020B0609040504020204" pitchFamily="49" charset="0"/>
              </a:rPr>
              <a:t>[2,] 0.72499547 -0.160637724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smtClean="0">
                <a:ln>
                  <a:noFill/>
                </a:ln>
                <a:solidFill>
                  <a:srgbClr val="000000"/>
                </a:solidFill>
                <a:effectLst/>
                <a:latin typeface="Lucida Console" panose="020B0609040504020204" pitchFamily="49" charset="0"/>
              </a:rPr>
              <a:t>[3,] -0.87427188 0.215462512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smtClean="0">
                <a:ln>
                  <a:noFill/>
                </a:ln>
                <a:solidFill>
                  <a:srgbClr val="000000"/>
                </a:solidFill>
                <a:effectLst/>
                <a:latin typeface="Lucida Console" panose="020B0609040504020204" pitchFamily="49" charset="0"/>
              </a:rPr>
              <a:t>[4,] -1.32692955 -0.134145042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smtClean="0">
                <a:ln>
                  <a:noFill/>
                </a:ln>
                <a:solidFill>
                  <a:srgbClr val="000000"/>
                </a:solidFill>
                <a:effectLst/>
                <a:latin typeface="Lucida Console" panose="020B0609040504020204" pitchFamily="49" charset="0"/>
              </a:rPr>
              <a:t>[5,] 1.43547219 0.088620493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smtClean="0">
                <a:ln>
                  <a:noFill/>
                </a:ln>
                <a:solidFill>
                  <a:srgbClr val="0000FF"/>
                </a:solidFill>
                <a:effectLst/>
                <a:latin typeface="Lucida Console" panose="020B0609040504020204" pitchFamily="49" charset="0"/>
              </a:rPr>
              <a:t>(lam&lt;-</a:t>
            </a:r>
            <a:r>
              <a:rPr kumimoji="0" lang="en-US" altLang="en-US" sz="2400" b="0" i="0" u="none" strike="noStrike" cap="none" normalizeH="0" baseline="0" dirty="0" err="1" smtClean="0">
                <a:ln>
                  <a:noFill/>
                </a:ln>
                <a:solidFill>
                  <a:srgbClr val="0000FF"/>
                </a:solidFill>
                <a:effectLst/>
                <a:latin typeface="Lucida Console" panose="020B0609040504020204" pitchFamily="49" charset="0"/>
              </a:rPr>
              <a:t>skulls_mds$eig</a:t>
            </a:r>
            <a:r>
              <a:rPr kumimoji="0" lang="en-US" altLang="en-US" sz="2400" b="0" i="0" u="none" strike="noStrike" cap="none" normalizeH="0" baseline="0" dirty="0" smtClean="0">
                <a:ln>
                  <a:noFill/>
                </a:ln>
                <a:solidFill>
                  <a:srgbClr val="0000FF"/>
                </a:solidFill>
                <a:effectLst/>
                <a:latin typeface="Lucida Console" panose="020B0609040504020204" pitchFamily="49" charset="0"/>
              </a:rPr>
              <a:t>)</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smtClean="0">
                <a:ln>
                  <a:noFill/>
                </a:ln>
                <a:solidFill>
                  <a:srgbClr val="0000FF"/>
                </a:solidFill>
                <a:effectLst/>
                <a:latin typeface="Lucida Console" panose="020B0609040504020204" pitchFamily="49" charset="0"/>
              </a:rPr>
              <a:t> </a:t>
            </a:r>
            <a:r>
              <a:rPr kumimoji="0" lang="en-US" altLang="en-US" sz="2400" b="0" i="0" u="none" strike="noStrike" cap="none" normalizeH="0" baseline="0" dirty="0" smtClean="0">
                <a:ln>
                  <a:noFill/>
                </a:ln>
                <a:solidFill>
                  <a:srgbClr val="000000"/>
                </a:solidFill>
                <a:effectLst/>
                <a:latin typeface="Lucida Console" panose="020B0609040504020204" pitchFamily="49" charset="0"/>
              </a:rPr>
              <a:t>[1] 5.112951e+00 9.816355e-02 -1.332268e-15 -1.008636e-01 -7.777015e-01</a:t>
            </a:r>
            <a:endParaRPr kumimoji="0" lang="en-US" altLang="en-US" sz="2400" b="0" i="0" u="none" strike="noStrike" cap="none" normalizeH="0" baseline="0" dirty="0" smtClean="0">
              <a:ln>
                <a:noFill/>
              </a:ln>
              <a:solidFill>
                <a:schemeClr val="tx1"/>
              </a:solidFill>
              <a:effectLst/>
              <a:latin typeface="Arial" panose="020B0604020202020204" pitchFamily="34" charset="0"/>
            </a:endParaRPr>
          </a:p>
        </p:txBody>
      </p:sp>
      <p:sp>
        <p:nvSpPr>
          <p:cNvPr id="7" name="Rectangle 6"/>
          <p:cNvSpPr/>
          <p:nvPr/>
        </p:nvSpPr>
        <p:spPr>
          <a:xfrm>
            <a:off x="428264" y="386578"/>
            <a:ext cx="11157994" cy="1200329"/>
          </a:xfrm>
          <a:prstGeom prst="rect">
            <a:avLst/>
          </a:prstGeom>
          <a:ln w="19050">
            <a:solidFill>
              <a:schemeClr val="accent1"/>
            </a:solidFill>
          </a:ln>
        </p:spPr>
        <p:txBody>
          <a:bodyPr wrap="square">
            <a:spAutoFit/>
          </a:bodyPr>
          <a:lstStyle/>
          <a:p>
            <a:r>
              <a:rPr lang="en-US" sz="2400" dirty="0" err="1"/>
              <a:t>skulls_mds</a:t>
            </a:r>
            <a:r>
              <a:rPr lang="en-US" sz="2400" dirty="0"/>
              <a:t>&lt;-</a:t>
            </a:r>
            <a:r>
              <a:rPr lang="en-US" sz="2400" dirty="0" err="1"/>
              <a:t>cmdscale</a:t>
            </a:r>
            <a:r>
              <a:rPr lang="en-US" sz="2400" dirty="0"/>
              <a:t>(</a:t>
            </a:r>
            <a:r>
              <a:rPr lang="en-US" sz="2400" dirty="0" err="1"/>
              <a:t>skulls_mah</a:t>
            </a:r>
            <a:r>
              <a:rPr lang="en-US" sz="2400" dirty="0"/>
              <a:t>, k = </a:t>
            </a:r>
            <a:r>
              <a:rPr lang="en-US" sz="2400" dirty="0" err="1"/>
              <a:t>nrow</a:t>
            </a:r>
            <a:r>
              <a:rPr lang="en-US" sz="2400" dirty="0"/>
              <a:t>(</a:t>
            </a:r>
            <a:r>
              <a:rPr lang="en-US" sz="2400" dirty="0" err="1"/>
              <a:t>skulls_mah</a:t>
            </a:r>
            <a:r>
              <a:rPr lang="en-US" sz="2400" dirty="0"/>
              <a:t>) - 1, </a:t>
            </a:r>
            <a:r>
              <a:rPr lang="en-US" sz="2400" dirty="0" err="1"/>
              <a:t>eig</a:t>
            </a:r>
            <a:r>
              <a:rPr lang="en-US" sz="2400" dirty="0"/>
              <a:t> = TRUE)</a:t>
            </a:r>
          </a:p>
          <a:p>
            <a:r>
              <a:rPr lang="en-US" sz="2400" dirty="0" err="1"/>
              <a:t>skulls_mds$points</a:t>
            </a:r>
            <a:endParaRPr lang="en-US" sz="2400" dirty="0"/>
          </a:p>
          <a:p>
            <a:r>
              <a:rPr lang="en-US" sz="2400" dirty="0"/>
              <a:t>(lam&lt;-</a:t>
            </a:r>
            <a:r>
              <a:rPr lang="en-US" sz="2400" dirty="0" err="1"/>
              <a:t>skulls_mds$eig</a:t>
            </a:r>
            <a:r>
              <a:rPr lang="en-US" sz="2400" dirty="0"/>
              <a:t>)</a:t>
            </a:r>
          </a:p>
        </p:txBody>
      </p:sp>
    </p:spTree>
    <p:extLst>
      <p:ext uri="{BB962C8B-B14F-4D97-AF65-F5344CB8AC3E}">
        <p14:creationId xmlns:p14="http://schemas.microsoft.com/office/powerpoint/2010/main" val="42692282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4964" y="123163"/>
            <a:ext cx="5642377" cy="3017570"/>
          </a:xfrm>
          <a:prstGeom prst="rect">
            <a:avLst/>
          </a:prstGeom>
        </p:spPr>
      </p:pic>
      <p:pic>
        <p:nvPicPr>
          <p:cNvPr id="5" name="Picture 4"/>
          <p:cNvPicPr>
            <a:picLocks noChangeAspect="1"/>
          </p:cNvPicPr>
          <p:nvPr/>
        </p:nvPicPr>
        <p:blipFill>
          <a:blip r:embed="rId3"/>
          <a:stretch>
            <a:fillRect/>
          </a:stretch>
        </p:blipFill>
        <p:spPr>
          <a:xfrm>
            <a:off x="6503437" y="-513851"/>
            <a:ext cx="5342857" cy="4066667"/>
          </a:xfrm>
          <a:prstGeom prst="rect">
            <a:avLst/>
          </a:prstGeom>
        </p:spPr>
      </p:pic>
      <p:sp>
        <p:nvSpPr>
          <p:cNvPr id="6" name="Rectangle 5"/>
          <p:cNvSpPr/>
          <p:nvPr/>
        </p:nvSpPr>
        <p:spPr>
          <a:xfrm>
            <a:off x="144964" y="3437069"/>
            <a:ext cx="12047036" cy="2554545"/>
          </a:xfrm>
          <a:prstGeom prst="rect">
            <a:avLst/>
          </a:prstGeom>
          <a:ln w="22225">
            <a:solidFill>
              <a:schemeClr val="accent1">
                <a:shade val="50000"/>
              </a:schemeClr>
            </a:solidFill>
          </a:ln>
        </p:spPr>
        <p:txBody>
          <a:bodyPr wrap="square">
            <a:spAutoFit/>
          </a:bodyPr>
          <a:lstStyle/>
          <a:p>
            <a:pPr algn="ctr"/>
            <a:r>
              <a:rPr lang="en-US" sz="2600" dirty="0" smtClean="0">
                <a:solidFill>
                  <a:srgbClr val="000000"/>
                </a:solidFill>
                <a:latin typeface="Times New Roman" panose="02020603050405020304" pitchFamily="18" charset="0"/>
                <a:cs typeface="Times New Roman" panose="02020603050405020304" pitchFamily="18" charset="0"/>
              </a:rPr>
              <a:t>Conclusion</a:t>
            </a:r>
          </a:p>
          <a:p>
            <a:r>
              <a:rPr lang="en-US" sz="2600" dirty="0" smtClean="0">
                <a:solidFill>
                  <a:srgbClr val="000000"/>
                </a:solidFill>
                <a:latin typeface="Times New Roman" panose="02020603050405020304" pitchFamily="18" charset="0"/>
                <a:cs typeface="Times New Roman" panose="02020603050405020304" pitchFamily="18" charset="0"/>
              </a:rPr>
              <a:t>The </a:t>
            </a:r>
            <a:r>
              <a:rPr lang="en-US" sz="2600" dirty="0">
                <a:solidFill>
                  <a:srgbClr val="000000"/>
                </a:solidFill>
                <a:latin typeface="Times New Roman" panose="02020603050405020304" pitchFamily="18" charset="0"/>
                <a:cs typeface="Times New Roman" panose="02020603050405020304" pitchFamily="18" charset="0"/>
              </a:rPr>
              <a:t>resulting plot </a:t>
            </a:r>
            <a:r>
              <a:rPr lang="en-US" sz="2600" dirty="0" smtClean="0">
                <a:solidFill>
                  <a:srgbClr val="000000"/>
                </a:solidFill>
                <a:latin typeface="Times New Roman" panose="02020603050405020304" pitchFamily="18" charset="0"/>
                <a:cs typeface="Times New Roman" panose="02020603050405020304" pitchFamily="18" charset="0"/>
              </a:rPr>
              <a:t>shows </a:t>
            </a:r>
            <a:r>
              <a:rPr lang="en-US" sz="2600" dirty="0">
                <a:solidFill>
                  <a:srgbClr val="000000"/>
                </a:solidFill>
                <a:latin typeface="Times New Roman" panose="02020603050405020304" pitchFamily="18" charset="0"/>
                <a:cs typeface="Times New Roman" panose="02020603050405020304" pitchFamily="18" charset="0"/>
              </a:rPr>
              <a:t>that the scaling </a:t>
            </a:r>
            <a:r>
              <a:rPr lang="en-US" sz="2600" dirty="0" smtClean="0">
                <a:solidFill>
                  <a:srgbClr val="000000"/>
                </a:solidFill>
                <a:latin typeface="Times New Roman" panose="02020603050405020304" pitchFamily="18" charset="0"/>
                <a:cs typeface="Times New Roman" panose="02020603050405020304" pitchFamily="18" charset="0"/>
              </a:rPr>
              <a:t>solution for </a:t>
            </a:r>
            <a:r>
              <a:rPr lang="en-US" sz="2600" dirty="0">
                <a:solidFill>
                  <a:srgbClr val="000000"/>
                </a:solidFill>
                <a:latin typeface="Times New Roman" panose="02020603050405020304" pitchFamily="18" charset="0"/>
                <a:cs typeface="Times New Roman" panose="02020603050405020304" pitchFamily="18" charset="0"/>
              </a:rPr>
              <a:t>the skulls data is essentially </a:t>
            </a:r>
            <a:r>
              <a:rPr lang="en-US" sz="2600" b="1" dirty="0">
                <a:solidFill>
                  <a:srgbClr val="0070C0"/>
                </a:solidFill>
                <a:latin typeface="Times New Roman" panose="02020603050405020304" pitchFamily="18" charset="0"/>
                <a:cs typeface="Times New Roman" panose="02020603050405020304" pitchFamily="18" charset="0"/>
              </a:rPr>
              <a:t>unidimensional</a:t>
            </a:r>
            <a:r>
              <a:rPr lang="en-US" sz="2600" dirty="0">
                <a:solidFill>
                  <a:srgbClr val="000000"/>
                </a:solidFill>
                <a:latin typeface="Times New Roman" panose="02020603050405020304" pitchFamily="18" charset="0"/>
                <a:cs typeface="Times New Roman" panose="02020603050405020304" pitchFamily="18" charset="0"/>
              </a:rPr>
              <a:t>, with this single </a:t>
            </a:r>
            <a:r>
              <a:rPr lang="en-US" sz="2600" dirty="0" smtClean="0">
                <a:solidFill>
                  <a:srgbClr val="000000"/>
                </a:solidFill>
                <a:latin typeface="Times New Roman" panose="02020603050405020304" pitchFamily="18" charset="0"/>
                <a:cs typeface="Times New Roman" panose="02020603050405020304" pitchFamily="18" charset="0"/>
              </a:rPr>
              <a:t>dimension time </a:t>
            </a:r>
            <a:r>
              <a:rPr lang="en-US" sz="2600" dirty="0">
                <a:solidFill>
                  <a:srgbClr val="000000"/>
                </a:solidFill>
                <a:latin typeface="Times New Roman" panose="02020603050405020304" pitchFamily="18" charset="0"/>
                <a:cs typeface="Times New Roman" panose="02020603050405020304" pitchFamily="18" charset="0"/>
              </a:rPr>
              <a:t>ordering the </a:t>
            </a:r>
            <a:r>
              <a:rPr lang="en-US" sz="2600" dirty="0" smtClean="0">
                <a:solidFill>
                  <a:srgbClr val="000000"/>
                </a:solidFill>
                <a:latin typeface="Times New Roman" panose="02020603050405020304" pitchFamily="18" charset="0"/>
                <a:cs typeface="Times New Roman" panose="02020603050405020304" pitchFamily="18" charset="0"/>
              </a:rPr>
              <a:t>five </a:t>
            </a:r>
            <a:r>
              <a:rPr lang="en-US" sz="2600" dirty="0">
                <a:solidFill>
                  <a:srgbClr val="000000"/>
                </a:solidFill>
                <a:latin typeface="Times New Roman" panose="02020603050405020304" pitchFamily="18" charset="0"/>
                <a:cs typeface="Times New Roman" panose="02020603050405020304" pitchFamily="18" charset="0"/>
              </a:rPr>
              <a:t>epochs. </a:t>
            </a:r>
            <a:endParaRPr lang="en-US" sz="2600" dirty="0" smtClean="0">
              <a:solidFill>
                <a:srgbClr val="000000"/>
              </a:solidFill>
              <a:latin typeface="Times New Roman" panose="02020603050405020304" pitchFamily="18" charset="0"/>
              <a:cs typeface="Times New Roman" panose="02020603050405020304" pitchFamily="18" charset="0"/>
            </a:endParaRPr>
          </a:p>
          <a:p>
            <a:endParaRPr lang="en-US" sz="2600" dirty="0">
              <a:solidFill>
                <a:srgbClr val="000000"/>
              </a:solidFill>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(Question?) There </a:t>
            </a:r>
            <a:r>
              <a:rPr lang="en-US" sz="2800" dirty="0">
                <a:latin typeface="Times New Roman" panose="02020603050405020304" pitchFamily="18" charset="0"/>
                <a:cs typeface="Times New Roman" panose="02020603050405020304" pitchFamily="18" charset="0"/>
              </a:rPr>
              <a:t>appears to be a change in the </a:t>
            </a:r>
            <a:r>
              <a:rPr lang="en-US" sz="2800" dirty="0" smtClean="0">
                <a:latin typeface="Times New Roman" panose="02020603050405020304" pitchFamily="18" charset="0"/>
                <a:cs typeface="Times New Roman" panose="02020603050405020304" pitchFamily="18" charset="0"/>
              </a:rPr>
              <a:t>“shape“ of </a:t>
            </a:r>
            <a:r>
              <a:rPr lang="en-US" sz="2800" dirty="0">
                <a:latin typeface="Times New Roman" panose="02020603050405020304" pitchFamily="18" charset="0"/>
                <a:cs typeface="Times New Roman" panose="02020603050405020304" pitchFamily="18" charset="0"/>
              </a:rPr>
              <a:t>the skulls over time, with maximum breadth increasing and </a:t>
            </a:r>
            <a:r>
              <a:rPr lang="en-US" sz="2800" dirty="0" err="1" smtClean="0">
                <a:latin typeface="Times New Roman" panose="02020603050405020304" pitchFamily="18" charset="0"/>
                <a:cs typeface="Times New Roman" panose="02020603050405020304" pitchFamily="18" charset="0"/>
              </a:rPr>
              <a:t>basialiveolar</a:t>
            </a:r>
            <a:r>
              <a:rPr lang="en-US" sz="2800" dirty="0" smtClean="0">
                <a:latin typeface="Times New Roman" panose="02020603050405020304" pitchFamily="18" charset="0"/>
                <a:cs typeface="Times New Roman" panose="02020603050405020304" pitchFamily="18" charset="0"/>
              </a:rPr>
              <a:t> length </a:t>
            </a:r>
            <a:r>
              <a:rPr lang="en-US" sz="2800" dirty="0">
                <a:latin typeface="Times New Roman" panose="02020603050405020304" pitchFamily="18" charset="0"/>
                <a:cs typeface="Times New Roman" panose="02020603050405020304" pitchFamily="18" charset="0"/>
              </a:rPr>
              <a:t>decreasing.</a:t>
            </a:r>
            <a:endParaRPr lang="en-US"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50174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4964" y="123163"/>
            <a:ext cx="5642377" cy="3017570"/>
          </a:xfrm>
          <a:prstGeom prst="rect">
            <a:avLst/>
          </a:prstGeom>
        </p:spPr>
      </p:pic>
      <p:pic>
        <p:nvPicPr>
          <p:cNvPr id="5" name="Picture 4"/>
          <p:cNvPicPr>
            <a:picLocks noChangeAspect="1"/>
          </p:cNvPicPr>
          <p:nvPr/>
        </p:nvPicPr>
        <p:blipFill>
          <a:blip r:embed="rId3"/>
          <a:stretch>
            <a:fillRect/>
          </a:stretch>
        </p:blipFill>
        <p:spPr>
          <a:xfrm>
            <a:off x="6503437" y="-513851"/>
            <a:ext cx="5342857" cy="4066667"/>
          </a:xfrm>
          <a:prstGeom prst="rect">
            <a:avLst/>
          </a:prstGeom>
        </p:spPr>
      </p:pic>
      <p:sp>
        <p:nvSpPr>
          <p:cNvPr id="6" name="Rectangle 5"/>
          <p:cNvSpPr/>
          <p:nvPr/>
        </p:nvSpPr>
        <p:spPr>
          <a:xfrm>
            <a:off x="144964" y="3552816"/>
            <a:ext cx="12192000" cy="2492990"/>
          </a:xfrm>
          <a:prstGeom prst="rect">
            <a:avLst/>
          </a:prstGeom>
        </p:spPr>
        <p:txBody>
          <a:bodyPr wrap="square">
            <a:spAutoFit/>
          </a:bodyPr>
          <a:lstStyle/>
          <a:p>
            <a:pPr algn="ctr"/>
            <a:r>
              <a:rPr lang="en-US" sz="2600" dirty="0" smtClean="0">
                <a:solidFill>
                  <a:srgbClr val="000000"/>
                </a:solidFill>
                <a:latin typeface="Times New Roman" panose="02020603050405020304" pitchFamily="18" charset="0"/>
                <a:cs typeface="Times New Roman" panose="02020603050405020304" pitchFamily="18" charset="0"/>
              </a:rPr>
              <a:t>Conclusion</a:t>
            </a:r>
          </a:p>
          <a:p>
            <a:r>
              <a:rPr lang="en-US" sz="2600" dirty="0" smtClean="0">
                <a:solidFill>
                  <a:srgbClr val="000000"/>
                </a:solidFill>
                <a:latin typeface="Times New Roman" panose="02020603050405020304" pitchFamily="18" charset="0"/>
                <a:cs typeface="Times New Roman" panose="02020603050405020304" pitchFamily="18" charset="0"/>
              </a:rPr>
              <a:t>The </a:t>
            </a:r>
            <a:r>
              <a:rPr lang="en-US" sz="2600" dirty="0">
                <a:solidFill>
                  <a:srgbClr val="000000"/>
                </a:solidFill>
                <a:latin typeface="Times New Roman" panose="02020603050405020304" pitchFamily="18" charset="0"/>
                <a:cs typeface="Times New Roman" panose="02020603050405020304" pitchFamily="18" charset="0"/>
              </a:rPr>
              <a:t>resulting plot </a:t>
            </a:r>
            <a:r>
              <a:rPr lang="en-US" sz="2600" dirty="0" smtClean="0">
                <a:solidFill>
                  <a:srgbClr val="000000"/>
                </a:solidFill>
                <a:latin typeface="Times New Roman" panose="02020603050405020304" pitchFamily="18" charset="0"/>
                <a:cs typeface="Times New Roman" panose="02020603050405020304" pitchFamily="18" charset="0"/>
              </a:rPr>
              <a:t>shows </a:t>
            </a:r>
            <a:r>
              <a:rPr lang="en-US" sz="2600" dirty="0">
                <a:solidFill>
                  <a:srgbClr val="000000"/>
                </a:solidFill>
                <a:latin typeface="Times New Roman" panose="02020603050405020304" pitchFamily="18" charset="0"/>
                <a:cs typeface="Times New Roman" panose="02020603050405020304" pitchFamily="18" charset="0"/>
              </a:rPr>
              <a:t>that the scaling </a:t>
            </a:r>
            <a:r>
              <a:rPr lang="en-US" sz="2600" dirty="0" smtClean="0">
                <a:solidFill>
                  <a:srgbClr val="000000"/>
                </a:solidFill>
                <a:latin typeface="Times New Roman" panose="02020603050405020304" pitchFamily="18" charset="0"/>
                <a:cs typeface="Times New Roman" panose="02020603050405020304" pitchFamily="18" charset="0"/>
              </a:rPr>
              <a:t>solution for </a:t>
            </a:r>
            <a:r>
              <a:rPr lang="en-US" sz="2600" dirty="0">
                <a:solidFill>
                  <a:srgbClr val="000000"/>
                </a:solidFill>
                <a:latin typeface="Times New Roman" panose="02020603050405020304" pitchFamily="18" charset="0"/>
                <a:cs typeface="Times New Roman" panose="02020603050405020304" pitchFamily="18" charset="0"/>
              </a:rPr>
              <a:t>the skulls data is essentially </a:t>
            </a:r>
            <a:r>
              <a:rPr lang="en-US" sz="2600" b="1" dirty="0">
                <a:solidFill>
                  <a:srgbClr val="0070C0"/>
                </a:solidFill>
                <a:latin typeface="Times New Roman" panose="02020603050405020304" pitchFamily="18" charset="0"/>
                <a:cs typeface="Times New Roman" panose="02020603050405020304" pitchFamily="18" charset="0"/>
              </a:rPr>
              <a:t>unidimensional</a:t>
            </a:r>
            <a:r>
              <a:rPr lang="en-US" sz="2600" dirty="0">
                <a:solidFill>
                  <a:srgbClr val="000000"/>
                </a:solidFill>
                <a:latin typeface="Times New Roman" panose="02020603050405020304" pitchFamily="18" charset="0"/>
                <a:cs typeface="Times New Roman" panose="02020603050405020304" pitchFamily="18" charset="0"/>
              </a:rPr>
              <a:t>, with this single </a:t>
            </a:r>
            <a:r>
              <a:rPr lang="en-US" sz="2600" dirty="0" smtClean="0">
                <a:solidFill>
                  <a:srgbClr val="000000"/>
                </a:solidFill>
                <a:latin typeface="Times New Roman" panose="02020603050405020304" pitchFamily="18" charset="0"/>
                <a:cs typeface="Times New Roman" panose="02020603050405020304" pitchFamily="18" charset="0"/>
              </a:rPr>
              <a:t>dimension time </a:t>
            </a:r>
            <a:r>
              <a:rPr lang="en-US" sz="2600" dirty="0">
                <a:solidFill>
                  <a:srgbClr val="000000"/>
                </a:solidFill>
                <a:latin typeface="Times New Roman" panose="02020603050405020304" pitchFamily="18" charset="0"/>
                <a:cs typeface="Times New Roman" panose="02020603050405020304" pitchFamily="18" charset="0"/>
              </a:rPr>
              <a:t>ordering the </a:t>
            </a:r>
            <a:r>
              <a:rPr lang="en-US" sz="2600" dirty="0" smtClean="0">
                <a:solidFill>
                  <a:srgbClr val="000000"/>
                </a:solidFill>
                <a:latin typeface="Times New Roman" panose="02020603050405020304" pitchFamily="18" charset="0"/>
                <a:cs typeface="Times New Roman" panose="02020603050405020304" pitchFamily="18" charset="0"/>
              </a:rPr>
              <a:t>five </a:t>
            </a:r>
            <a:r>
              <a:rPr lang="en-US" sz="2600" dirty="0">
                <a:solidFill>
                  <a:srgbClr val="000000"/>
                </a:solidFill>
                <a:latin typeface="Times New Roman" panose="02020603050405020304" pitchFamily="18" charset="0"/>
                <a:cs typeface="Times New Roman" panose="02020603050405020304" pitchFamily="18" charset="0"/>
              </a:rPr>
              <a:t>epochs. </a:t>
            </a:r>
            <a:endParaRPr lang="en-US" sz="2600" dirty="0" smtClean="0">
              <a:solidFill>
                <a:srgbClr val="000000"/>
              </a:solidFill>
              <a:latin typeface="Times New Roman" panose="02020603050405020304" pitchFamily="18" charset="0"/>
              <a:cs typeface="Times New Roman" panose="02020603050405020304" pitchFamily="18" charset="0"/>
            </a:endParaRPr>
          </a:p>
          <a:p>
            <a:endParaRPr lang="en-US" sz="2600" dirty="0">
              <a:solidFill>
                <a:srgbClr val="000000"/>
              </a:solidFill>
              <a:latin typeface="Times New Roman" panose="02020603050405020304" pitchFamily="18" charset="0"/>
              <a:cs typeface="Times New Roman" panose="02020603050405020304" pitchFamily="18" charset="0"/>
            </a:endParaRPr>
          </a:p>
          <a:p>
            <a:r>
              <a:rPr lang="en-US" sz="2600" dirty="0" smtClean="0">
                <a:solidFill>
                  <a:srgbClr val="000000"/>
                </a:solidFill>
                <a:latin typeface="Times New Roman" panose="02020603050405020304" pitchFamily="18" charset="0"/>
                <a:cs typeface="Times New Roman" panose="02020603050405020304" pitchFamily="18" charset="0"/>
              </a:rPr>
              <a:t>There </a:t>
            </a:r>
            <a:r>
              <a:rPr lang="en-US" sz="2600" dirty="0">
                <a:solidFill>
                  <a:srgbClr val="000000"/>
                </a:solidFill>
                <a:latin typeface="Times New Roman" panose="02020603050405020304" pitchFamily="18" charset="0"/>
                <a:cs typeface="Times New Roman" panose="02020603050405020304" pitchFamily="18" charset="0"/>
              </a:rPr>
              <a:t>appears to be a </a:t>
            </a:r>
            <a:r>
              <a:rPr lang="en-US" sz="2600" b="1" dirty="0" smtClean="0">
                <a:solidFill>
                  <a:srgbClr val="0070C0"/>
                </a:solidFill>
                <a:latin typeface="Times New Roman" panose="02020603050405020304" pitchFamily="18" charset="0"/>
                <a:cs typeface="Times New Roman" panose="02020603050405020304" pitchFamily="18" charset="0"/>
              </a:rPr>
              <a:t>increasing of the scores of the first principle components </a:t>
            </a:r>
            <a:r>
              <a:rPr lang="en-US" sz="2600" dirty="0" smtClean="0">
                <a:solidFill>
                  <a:srgbClr val="000000"/>
                </a:solidFill>
                <a:latin typeface="Times New Roman" panose="02020603050405020304" pitchFamily="18" charset="0"/>
                <a:cs typeface="Times New Roman" panose="02020603050405020304" pitchFamily="18" charset="0"/>
              </a:rPr>
              <a:t>over time. There is </a:t>
            </a:r>
            <a:r>
              <a:rPr lang="en-US" sz="2600" b="1" dirty="0" smtClean="0">
                <a:solidFill>
                  <a:srgbClr val="0070C0"/>
                </a:solidFill>
                <a:latin typeface="Times New Roman" panose="02020603050405020304" pitchFamily="18" charset="0"/>
                <a:cs typeface="Times New Roman" panose="02020603050405020304" pitchFamily="18" charset="0"/>
              </a:rPr>
              <a:t>slight change of the scores of the second components </a:t>
            </a:r>
            <a:r>
              <a:rPr lang="en-US" sz="2600" dirty="0" smtClean="0">
                <a:solidFill>
                  <a:srgbClr val="000000"/>
                </a:solidFill>
                <a:latin typeface="Times New Roman" panose="02020603050405020304" pitchFamily="18" charset="0"/>
                <a:cs typeface="Times New Roman" panose="02020603050405020304" pitchFamily="18" charset="0"/>
              </a:rPr>
              <a:t>over time.  </a:t>
            </a:r>
            <a:endParaRPr lang="en-US"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6564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4224" y="0"/>
            <a:ext cx="12037776" cy="523220"/>
          </a:xfrm>
          <a:prstGeom prst="rect">
            <a:avLst/>
          </a:prstGeom>
        </p:spPr>
        <p:txBody>
          <a:bodyPr wrap="square">
            <a:spAutoFit/>
          </a:bodyPr>
          <a:lstStyle/>
          <a:p>
            <a:pPr algn="ctr"/>
            <a:r>
              <a:rPr lang="en-US" sz="2800" dirty="0" smtClean="0">
                <a:latin typeface="Times New Roman" panose="02020603050405020304" pitchFamily="18" charset="0"/>
                <a:cs typeface="Times New Roman" panose="02020603050405020304" pitchFamily="18" charset="0"/>
              </a:rPr>
              <a:t>Examples of MDS </a:t>
            </a:r>
          </a:p>
        </p:txBody>
      </p:sp>
      <p:grpSp>
        <p:nvGrpSpPr>
          <p:cNvPr id="14" name="Group 13"/>
          <p:cNvGrpSpPr/>
          <p:nvPr/>
        </p:nvGrpSpPr>
        <p:grpSpPr>
          <a:xfrm>
            <a:off x="357586" y="3090441"/>
            <a:ext cx="11834413" cy="3622875"/>
            <a:chOff x="254522" y="1960821"/>
            <a:chExt cx="11289478" cy="2580433"/>
          </a:xfrm>
        </p:grpSpPr>
        <p:pic>
          <p:nvPicPr>
            <p:cNvPr id="3" name="Picture 2"/>
            <p:cNvPicPr>
              <a:picLocks noChangeAspect="1"/>
            </p:cNvPicPr>
            <p:nvPr/>
          </p:nvPicPr>
          <p:blipFill>
            <a:blip r:embed="rId2"/>
            <a:stretch>
              <a:fillRect/>
            </a:stretch>
          </p:blipFill>
          <p:spPr>
            <a:xfrm>
              <a:off x="254522" y="1969504"/>
              <a:ext cx="4560546" cy="2571750"/>
            </a:xfrm>
            <a:prstGeom prst="rect">
              <a:avLst/>
            </a:prstGeom>
          </p:spPr>
        </p:pic>
        <p:pic>
          <p:nvPicPr>
            <p:cNvPr id="7" name="Picture 6"/>
            <p:cNvPicPr>
              <a:picLocks noChangeAspect="1"/>
            </p:cNvPicPr>
            <p:nvPr/>
          </p:nvPicPr>
          <p:blipFill>
            <a:blip r:embed="rId3"/>
            <a:stretch>
              <a:fillRect/>
            </a:stretch>
          </p:blipFill>
          <p:spPr>
            <a:xfrm>
              <a:off x="4795897" y="1960821"/>
              <a:ext cx="3644620" cy="371475"/>
            </a:xfrm>
            <a:prstGeom prst="rect">
              <a:avLst/>
            </a:prstGeom>
          </p:spPr>
        </p:pic>
        <p:pic>
          <p:nvPicPr>
            <p:cNvPr id="10" name="Picture 9"/>
            <p:cNvPicPr>
              <a:picLocks noChangeAspect="1"/>
            </p:cNvPicPr>
            <p:nvPr/>
          </p:nvPicPr>
          <p:blipFill>
            <a:blip r:embed="rId4"/>
            <a:stretch>
              <a:fillRect/>
            </a:stretch>
          </p:blipFill>
          <p:spPr>
            <a:xfrm>
              <a:off x="4807471" y="3065242"/>
              <a:ext cx="3587375" cy="1352550"/>
            </a:xfrm>
            <a:prstGeom prst="rect">
              <a:avLst/>
            </a:prstGeom>
          </p:spPr>
        </p:pic>
        <p:pic>
          <p:nvPicPr>
            <p:cNvPr id="12" name="Picture 11"/>
            <p:cNvPicPr>
              <a:picLocks noChangeAspect="1"/>
            </p:cNvPicPr>
            <p:nvPr/>
          </p:nvPicPr>
          <p:blipFill>
            <a:blip r:embed="rId5"/>
            <a:stretch>
              <a:fillRect/>
            </a:stretch>
          </p:blipFill>
          <p:spPr>
            <a:xfrm>
              <a:off x="8538619" y="3741517"/>
              <a:ext cx="3005381" cy="676275"/>
            </a:xfrm>
            <a:prstGeom prst="rect">
              <a:avLst/>
            </a:prstGeom>
          </p:spPr>
        </p:pic>
        <p:pic>
          <p:nvPicPr>
            <p:cNvPr id="13" name="Picture 12"/>
            <p:cNvPicPr>
              <a:picLocks noChangeAspect="1"/>
            </p:cNvPicPr>
            <p:nvPr/>
          </p:nvPicPr>
          <p:blipFill>
            <a:blip r:embed="rId6"/>
            <a:stretch>
              <a:fillRect/>
            </a:stretch>
          </p:blipFill>
          <p:spPr>
            <a:xfrm>
              <a:off x="8434447" y="1984508"/>
              <a:ext cx="2929054" cy="323850"/>
            </a:xfrm>
            <a:prstGeom prst="rect">
              <a:avLst/>
            </a:prstGeom>
          </p:spPr>
        </p:pic>
      </p:grpSp>
      <p:sp>
        <p:nvSpPr>
          <p:cNvPr id="15" name="Rectangle 14"/>
          <p:cNvSpPr/>
          <p:nvPr/>
        </p:nvSpPr>
        <p:spPr>
          <a:xfrm>
            <a:off x="0" y="640715"/>
            <a:ext cx="12192000" cy="2677656"/>
          </a:xfrm>
          <a:prstGeom prst="rect">
            <a:avLst/>
          </a:prstGeom>
        </p:spPr>
        <p:txBody>
          <a:bodyPr wrap="square">
            <a:spAutoFit/>
          </a:bodyPr>
          <a:lstStyle/>
          <a:p>
            <a:pPr marL="342900" indent="-342900">
              <a:buFont typeface="Arial" panose="020B0604020202020204" pitchFamily="34" charset="0"/>
              <a:buChar char="•"/>
            </a:pPr>
            <a:r>
              <a:rPr lang="en-US" sz="2400" dirty="0" smtClean="0">
                <a:solidFill>
                  <a:srgbClr val="141314"/>
                </a:solidFill>
                <a:latin typeface="Times New Roman" panose="02020603050405020304" pitchFamily="18" charset="0"/>
                <a:cs typeface="Times New Roman" panose="02020603050405020304" pitchFamily="18" charset="0"/>
              </a:rPr>
              <a:t>Understand Proximity matrix</a:t>
            </a:r>
          </a:p>
          <a:p>
            <a:r>
              <a:rPr lang="en-US" sz="2400" dirty="0">
                <a:solidFill>
                  <a:srgbClr val="141314"/>
                </a:solidFill>
                <a:latin typeface="Times New Roman" panose="02020603050405020304" pitchFamily="18" charset="0"/>
                <a:cs typeface="Times New Roman" panose="02020603050405020304" pitchFamily="18" charset="0"/>
              </a:rPr>
              <a:t>	</a:t>
            </a:r>
            <a:r>
              <a:rPr lang="en-US" sz="2400" dirty="0" smtClean="0">
                <a:solidFill>
                  <a:srgbClr val="141314"/>
                </a:solidFill>
                <a:latin typeface="Times New Roman" panose="02020603050405020304" pitchFamily="18" charset="0"/>
                <a:cs typeface="Times New Roman" panose="02020603050405020304" pitchFamily="18" charset="0"/>
              </a:rPr>
              <a:t>a. The </a:t>
            </a:r>
            <a:r>
              <a:rPr lang="en-US" sz="2400" dirty="0">
                <a:solidFill>
                  <a:srgbClr val="141314"/>
                </a:solidFill>
                <a:latin typeface="Times New Roman" panose="02020603050405020304" pitchFamily="18" charset="0"/>
                <a:cs typeface="Times New Roman" panose="02020603050405020304" pitchFamily="18" charset="0"/>
              </a:rPr>
              <a:t>table lists the </a:t>
            </a:r>
            <a:r>
              <a:rPr lang="en-US" sz="2400" b="1" dirty="0">
                <a:solidFill>
                  <a:srgbClr val="0070C0"/>
                </a:solidFill>
                <a:latin typeface="Times New Roman" panose="02020603050405020304" pitchFamily="18" charset="0"/>
                <a:cs typeface="Times New Roman" panose="02020603050405020304" pitchFamily="18" charset="0"/>
              </a:rPr>
              <a:t>airline distances </a:t>
            </a:r>
            <a:r>
              <a:rPr lang="en-US" sz="2400" dirty="0">
                <a:solidFill>
                  <a:srgbClr val="141314"/>
                </a:solidFill>
                <a:latin typeface="Times New Roman" panose="02020603050405020304" pitchFamily="18" charset="0"/>
                <a:cs typeface="Times New Roman" panose="02020603050405020304" pitchFamily="18" charset="0"/>
              </a:rPr>
              <a:t>(</a:t>
            </a:r>
            <a:r>
              <a:rPr lang="en-US" sz="2400" dirty="0" smtClean="0">
                <a:solidFill>
                  <a:srgbClr val="141314"/>
                </a:solidFill>
                <a:latin typeface="Times New Roman" panose="02020603050405020304" pitchFamily="18" charset="0"/>
                <a:cs typeface="Times New Roman" panose="02020603050405020304" pitchFamily="18" charset="0"/>
              </a:rPr>
              <a:t>in </a:t>
            </a:r>
            <a:r>
              <a:rPr lang="en-US" sz="2400" dirty="0" err="1" smtClean="0">
                <a:solidFill>
                  <a:srgbClr val="141314"/>
                </a:solidFill>
                <a:latin typeface="Times New Roman" panose="02020603050405020304" pitchFamily="18" charset="0"/>
                <a:cs typeface="Times New Roman" panose="02020603050405020304" pitchFamily="18" charset="0"/>
              </a:rPr>
              <a:t>kms</a:t>
            </a:r>
            <a:r>
              <a:rPr lang="en-US" sz="2400" dirty="0">
                <a:solidFill>
                  <a:srgbClr val="141314"/>
                </a:solidFill>
                <a:latin typeface="Times New Roman" panose="02020603050405020304" pitchFamily="18" charset="0"/>
                <a:cs typeface="Times New Roman" panose="02020603050405020304" pitchFamily="18" charset="0"/>
              </a:rPr>
              <a:t>) between </a:t>
            </a:r>
            <a:r>
              <a:rPr lang="en-US" sz="2400" i="1" dirty="0">
                <a:solidFill>
                  <a:srgbClr val="141314"/>
                </a:solidFill>
                <a:latin typeface="Times New Roman" panose="02020603050405020304" pitchFamily="18" charset="0"/>
                <a:cs typeface="Times New Roman" panose="02020603050405020304" pitchFamily="18" charset="0"/>
              </a:rPr>
              <a:t>n </a:t>
            </a:r>
            <a:r>
              <a:rPr lang="en-US" sz="2400" dirty="0">
                <a:solidFill>
                  <a:srgbClr val="141314"/>
                </a:solidFill>
                <a:latin typeface="Times New Roman" panose="02020603050405020304" pitchFamily="18" charset="0"/>
                <a:cs typeface="Times New Roman" panose="02020603050405020304" pitchFamily="18" charset="0"/>
              </a:rPr>
              <a:t>= 18 </a:t>
            </a:r>
            <a:r>
              <a:rPr lang="en-US" sz="2400" dirty="0" smtClean="0">
                <a:solidFill>
                  <a:srgbClr val="141314"/>
                </a:solidFill>
                <a:latin typeface="Times New Roman" panose="02020603050405020304" pitchFamily="18" charset="0"/>
                <a:cs typeface="Times New Roman" panose="02020603050405020304" pitchFamily="18" charset="0"/>
              </a:rPr>
              <a:t>cities</a:t>
            </a:r>
          </a:p>
          <a:p>
            <a:r>
              <a:rPr lang="en-US" sz="2400" dirty="0" smtClean="0">
                <a:solidFill>
                  <a:srgbClr val="141314"/>
                </a:solidFill>
                <a:latin typeface="Times New Roman" panose="02020603050405020304" pitchFamily="18" charset="0"/>
                <a:cs typeface="Times New Roman" panose="02020603050405020304" pitchFamily="18" charset="0"/>
              </a:rPr>
              <a:t>	b. The </a:t>
            </a:r>
            <a:r>
              <a:rPr lang="en-US" sz="2400" dirty="0">
                <a:solidFill>
                  <a:srgbClr val="141314"/>
                </a:solidFill>
                <a:latin typeface="Times New Roman" panose="02020603050405020304" pitchFamily="18" charset="0"/>
                <a:cs typeface="Times New Roman" panose="02020603050405020304" pitchFamily="18" charset="0"/>
              </a:rPr>
              <a:t>cities are </a:t>
            </a:r>
            <a:r>
              <a:rPr lang="en-US" sz="2400" dirty="0" smtClean="0">
                <a:solidFill>
                  <a:srgbClr val="141314"/>
                </a:solidFill>
                <a:latin typeface="Times New Roman" panose="02020603050405020304" pitchFamily="18" charset="0"/>
                <a:cs typeface="Times New Roman" panose="02020603050405020304" pitchFamily="18" charset="0"/>
              </a:rPr>
              <a:t>scattered around </a:t>
            </a:r>
            <a:r>
              <a:rPr lang="en-US" sz="2400" dirty="0">
                <a:solidFill>
                  <a:srgbClr val="141314"/>
                </a:solidFill>
                <a:latin typeface="Times New Roman" panose="02020603050405020304" pitchFamily="18" charset="0"/>
                <a:cs typeface="Times New Roman" panose="02020603050405020304" pitchFamily="18" charset="0"/>
              </a:rPr>
              <a:t>the surface of a </a:t>
            </a:r>
            <a:r>
              <a:rPr lang="en-US" sz="2400" dirty="0" smtClean="0">
                <a:solidFill>
                  <a:srgbClr val="141314"/>
                </a:solidFill>
                <a:latin typeface="Times New Roman" panose="02020603050405020304" pitchFamily="18" charset="0"/>
                <a:cs typeface="Times New Roman" panose="02020603050405020304" pitchFamily="18" charset="0"/>
              </a:rPr>
              <a:t>sphere. The airplanes </a:t>
            </a:r>
            <a:r>
              <a:rPr lang="en-US" sz="2400" dirty="0">
                <a:solidFill>
                  <a:srgbClr val="141314"/>
                </a:solidFill>
                <a:latin typeface="Times New Roman" panose="02020603050405020304" pitchFamily="18" charset="0"/>
                <a:cs typeface="Times New Roman" panose="02020603050405020304" pitchFamily="18" charset="0"/>
              </a:rPr>
              <a:t>do not fly through </a:t>
            </a:r>
            <a:r>
              <a:rPr lang="en-US" sz="2400" dirty="0" smtClean="0">
                <a:solidFill>
                  <a:srgbClr val="141314"/>
                </a:solidFill>
                <a:latin typeface="Times New Roman" panose="02020603050405020304" pitchFamily="18" charset="0"/>
                <a:cs typeface="Times New Roman" panose="02020603050405020304" pitchFamily="18" charset="0"/>
              </a:rPr>
              <a:t>the earth </a:t>
            </a:r>
            <a:r>
              <a:rPr lang="en-US" sz="2400" dirty="0">
                <a:solidFill>
                  <a:srgbClr val="141314"/>
                </a:solidFill>
                <a:latin typeface="Times New Roman" panose="02020603050405020304" pitchFamily="18" charset="0"/>
                <a:cs typeface="Times New Roman" panose="02020603050405020304" pitchFamily="18" charset="0"/>
              </a:rPr>
              <a:t>but over its surface, airline distances between cities do not </a:t>
            </a:r>
            <a:r>
              <a:rPr lang="en-US" sz="2400" dirty="0" smtClean="0">
                <a:solidFill>
                  <a:srgbClr val="141314"/>
                </a:solidFill>
                <a:latin typeface="Times New Roman" panose="02020603050405020304" pitchFamily="18" charset="0"/>
                <a:cs typeface="Times New Roman" panose="02020603050405020304" pitchFamily="18" charset="0"/>
              </a:rPr>
              <a:t>always obey </a:t>
            </a:r>
            <a:r>
              <a:rPr lang="en-US" sz="2400" dirty="0">
                <a:solidFill>
                  <a:srgbClr val="141314"/>
                </a:solidFill>
                <a:latin typeface="Times New Roman" panose="02020603050405020304" pitchFamily="18" charset="0"/>
                <a:cs typeface="Times New Roman" panose="02020603050405020304" pitchFamily="18" charset="0"/>
              </a:rPr>
              <a:t>the triangle inequality and so may </a:t>
            </a:r>
            <a:r>
              <a:rPr lang="en-US" sz="2400" dirty="0">
                <a:solidFill>
                  <a:srgbClr val="0070C0"/>
                </a:solidFill>
                <a:latin typeface="Times New Roman" panose="02020603050405020304" pitchFamily="18" charset="0"/>
                <a:cs typeface="Times New Roman" panose="02020603050405020304" pitchFamily="18" charset="0"/>
              </a:rPr>
              <a:t>not be Euclidean</a:t>
            </a:r>
            <a:r>
              <a:rPr lang="en-US" sz="2400" dirty="0" smtClean="0">
                <a:solidFill>
                  <a:srgbClr val="141314"/>
                </a:solidFill>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400" dirty="0">
                <a:solidFill>
                  <a:srgbClr val="141314"/>
                </a:solidFill>
                <a:latin typeface="Times New Roman" panose="02020603050405020304" pitchFamily="18" charset="0"/>
                <a:cs typeface="Times New Roman" panose="02020603050405020304" pitchFamily="18" charset="0"/>
              </a:rPr>
              <a:t>The problem is to </a:t>
            </a:r>
            <a:r>
              <a:rPr lang="en-US" sz="2400" dirty="0">
                <a:solidFill>
                  <a:srgbClr val="0070C0"/>
                </a:solidFill>
                <a:latin typeface="Times New Roman" panose="02020603050405020304" pitchFamily="18" charset="0"/>
                <a:cs typeface="Times New Roman" panose="02020603050405020304" pitchFamily="18" charset="0"/>
              </a:rPr>
              <a:t>re-create the map </a:t>
            </a:r>
            <a:r>
              <a:rPr lang="en-US" sz="2400" dirty="0">
                <a:solidFill>
                  <a:srgbClr val="141314"/>
                </a:solidFill>
                <a:latin typeface="Times New Roman" panose="02020603050405020304" pitchFamily="18" charset="0"/>
                <a:cs typeface="Times New Roman" panose="02020603050405020304" pitchFamily="18" charset="0"/>
              </a:rPr>
              <a:t>that yielded the table of airline distances.</a:t>
            </a: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615637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284414" y="324512"/>
            <a:ext cx="4223945" cy="6370667"/>
          </a:xfrm>
          <a:prstGeom prst="rect">
            <a:avLst/>
          </a:prstGeom>
        </p:spPr>
      </p:pic>
      <p:pic>
        <p:nvPicPr>
          <p:cNvPr id="5" name="Picture 4"/>
          <p:cNvPicPr>
            <a:picLocks noChangeAspect="1"/>
          </p:cNvPicPr>
          <p:nvPr/>
        </p:nvPicPr>
        <p:blipFill>
          <a:blip r:embed="rId3"/>
          <a:stretch>
            <a:fillRect/>
          </a:stretch>
        </p:blipFill>
        <p:spPr>
          <a:xfrm>
            <a:off x="7620000" y="214312"/>
            <a:ext cx="4429246" cy="6635960"/>
          </a:xfrm>
          <a:prstGeom prst="rect">
            <a:avLst/>
          </a:prstGeom>
        </p:spPr>
      </p:pic>
      <p:pic>
        <p:nvPicPr>
          <p:cNvPr id="6" name="Picture 5"/>
          <p:cNvPicPr>
            <a:picLocks noChangeAspect="1"/>
          </p:cNvPicPr>
          <p:nvPr/>
        </p:nvPicPr>
        <p:blipFill>
          <a:blip r:embed="rId4"/>
          <a:stretch>
            <a:fillRect/>
          </a:stretch>
        </p:blipFill>
        <p:spPr>
          <a:xfrm>
            <a:off x="84496" y="572765"/>
            <a:ext cx="3735150" cy="1575766"/>
          </a:xfrm>
          <a:prstGeom prst="rect">
            <a:avLst/>
          </a:prstGeom>
        </p:spPr>
      </p:pic>
    </p:spTree>
    <p:extLst>
      <p:ext uri="{BB962C8B-B14F-4D97-AF65-F5344CB8AC3E}">
        <p14:creationId xmlns:p14="http://schemas.microsoft.com/office/powerpoint/2010/main" val="13334782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2492990"/>
          </a:xfrm>
          <a:prstGeom prst="rect">
            <a:avLst/>
          </a:prstGeom>
        </p:spPr>
        <p:txBody>
          <a:bodyPr wrap="square">
            <a:spAutoFit/>
          </a:bodyPr>
          <a:lstStyle/>
          <a:p>
            <a:r>
              <a:rPr lang="en-US" sz="2600" dirty="0" smtClean="0">
                <a:solidFill>
                  <a:srgbClr val="000000"/>
                </a:solidFill>
                <a:latin typeface="Times New Roman" panose="02020603050405020304" pitchFamily="18" charset="0"/>
                <a:cs typeface="Times New Roman" panose="02020603050405020304" pitchFamily="18" charset="0"/>
              </a:rPr>
              <a:t>A </a:t>
            </a:r>
            <a:r>
              <a:rPr lang="en-US" sz="2600" dirty="0">
                <a:solidFill>
                  <a:srgbClr val="000000"/>
                </a:solidFill>
                <a:latin typeface="Times New Roman" panose="02020603050405020304" pitchFamily="18" charset="0"/>
                <a:cs typeface="Times New Roman" panose="02020603050405020304" pitchFamily="18" charset="0"/>
              </a:rPr>
              <a:t>study of water voles (genus </a:t>
            </a:r>
            <a:r>
              <a:rPr lang="en-US" sz="2600" dirty="0" err="1">
                <a:solidFill>
                  <a:srgbClr val="000000"/>
                </a:solidFill>
                <a:latin typeface="Times New Roman" panose="02020603050405020304" pitchFamily="18" charset="0"/>
                <a:cs typeface="Times New Roman" panose="02020603050405020304" pitchFamily="18" charset="0"/>
              </a:rPr>
              <a:t>Arvicola</a:t>
            </a:r>
            <a:r>
              <a:rPr lang="en-US" sz="2600" dirty="0">
                <a:solidFill>
                  <a:srgbClr val="000000"/>
                </a:solidFill>
                <a:latin typeface="Times New Roman" panose="02020603050405020304" pitchFamily="18" charset="0"/>
                <a:cs typeface="Times New Roman" panose="02020603050405020304" pitchFamily="18" charset="0"/>
              </a:rPr>
              <a:t>) was to compare British populations of these animals with those in </a:t>
            </a:r>
            <a:r>
              <a:rPr lang="en-US" sz="2600" dirty="0" smtClean="0">
                <a:solidFill>
                  <a:srgbClr val="000000"/>
                </a:solidFill>
                <a:latin typeface="Times New Roman" panose="02020603050405020304" pitchFamily="18" charset="0"/>
                <a:cs typeface="Times New Roman" panose="02020603050405020304" pitchFamily="18" charset="0"/>
              </a:rPr>
              <a:t>Europe. To investigate </a:t>
            </a:r>
            <a:r>
              <a:rPr lang="en-US" sz="2600" dirty="0">
                <a:solidFill>
                  <a:srgbClr val="000000"/>
                </a:solidFill>
                <a:latin typeface="Times New Roman" panose="02020603050405020304" pitchFamily="18" charset="0"/>
                <a:cs typeface="Times New Roman" panose="02020603050405020304" pitchFamily="18" charset="0"/>
              </a:rPr>
              <a:t>whether more than one species might be present in </a:t>
            </a:r>
            <a:r>
              <a:rPr lang="en-US" sz="2600" dirty="0" smtClean="0">
                <a:solidFill>
                  <a:srgbClr val="000000"/>
                </a:solidFill>
                <a:latin typeface="Times New Roman" panose="02020603050405020304" pitchFamily="18" charset="0"/>
                <a:cs typeface="Times New Roman" panose="02020603050405020304" pitchFamily="18" charset="0"/>
              </a:rPr>
              <a:t>Britain, the original data consisted of observations of the </a:t>
            </a:r>
            <a:r>
              <a:rPr lang="en-US" sz="2600" dirty="0" smtClean="0">
                <a:solidFill>
                  <a:srgbClr val="0070C0"/>
                </a:solidFill>
                <a:latin typeface="Times New Roman" panose="02020603050405020304" pitchFamily="18" charset="0"/>
                <a:cs typeface="Times New Roman" panose="02020603050405020304" pitchFamily="18" charset="0"/>
              </a:rPr>
              <a:t>presence or absence </a:t>
            </a:r>
            <a:r>
              <a:rPr lang="en-US" sz="2600" dirty="0" smtClean="0">
                <a:solidFill>
                  <a:srgbClr val="000000"/>
                </a:solidFill>
                <a:latin typeface="Times New Roman" panose="02020603050405020304" pitchFamily="18" charset="0"/>
                <a:cs typeface="Times New Roman" panose="02020603050405020304" pitchFamily="18" charset="0"/>
              </a:rPr>
              <a:t>of 14 characteristics in </a:t>
            </a:r>
            <a:r>
              <a:rPr lang="en-US" sz="2600" dirty="0">
                <a:solidFill>
                  <a:srgbClr val="000000"/>
                </a:solidFill>
                <a:latin typeface="Times New Roman" panose="02020603050405020304" pitchFamily="18" charset="0"/>
                <a:cs typeface="Times New Roman" panose="02020603050405020304" pitchFamily="18" charset="0"/>
              </a:rPr>
              <a:t>about 300 water vole skulls arising from six British populations </a:t>
            </a:r>
            <a:r>
              <a:rPr lang="en-US" sz="2600" dirty="0" smtClean="0">
                <a:solidFill>
                  <a:srgbClr val="000000"/>
                </a:solidFill>
                <a:latin typeface="Times New Roman" panose="02020603050405020304" pitchFamily="18" charset="0"/>
                <a:cs typeface="Times New Roman" panose="02020603050405020304" pitchFamily="18" charset="0"/>
              </a:rPr>
              <a:t>and eight </a:t>
            </a:r>
            <a:r>
              <a:rPr lang="en-US" sz="2600" dirty="0">
                <a:solidFill>
                  <a:srgbClr val="000000"/>
                </a:solidFill>
                <a:latin typeface="Times New Roman" panose="02020603050405020304" pitchFamily="18" charset="0"/>
                <a:cs typeface="Times New Roman" panose="02020603050405020304" pitchFamily="18" charset="0"/>
              </a:rPr>
              <a:t>populations from the rest of Europe. Table </a:t>
            </a:r>
            <a:r>
              <a:rPr lang="en-US" sz="2600" dirty="0" smtClean="0">
                <a:solidFill>
                  <a:srgbClr val="000000"/>
                </a:solidFill>
                <a:latin typeface="Times New Roman" panose="02020603050405020304" pitchFamily="18" charset="0"/>
                <a:cs typeface="Times New Roman" panose="02020603050405020304" pitchFamily="18" charset="0"/>
              </a:rPr>
              <a:t>gives </a:t>
            </a:r>
            <a:r>
              <a:rPr lang="en-US" sz="2600" dirty="0">
                <a:solidFill>
                  <a:srgbClr val="000000"/>
                </a:solidFill>
                <a:latin typeface="Times New Roman" panose="02020603050405020304" pitchFamily="18" charset="0"/>
                <a:cs typeface="Times New Roman" panose="02020603050405020304" pitchFamily="18" charset="0"/>
              </a:rPr>
              <a:t>a distance </a:t>
            </a:r>
            <a:r>
              <a:rPr lang="en-US" sz="2600" dirty="0" smtClean="0">
                <a:solidFill>
                  <a:srgbClr val="000000"/>
                </a:solidFill>
                <a:latin typeface="Times New Roman" panose="02020603050405020304" pitchFamily="18" charset="0"/>
                <a:cs typeface="Times New Roman" panose="02020603050405020304" pitchFamily="18" charset="0"/>
              </a:rPr>
              <a:t>matrix derived </a:t>
            </a:r>
            <a:r>
              <a:rPr lang="en-US" sz="2600" dirty="0">
                <a:solidFill>
                  <a:srgbClr val="000000"/>
                </a:solidFill>
                <a:latin typeface="Times New Roman" panose="02020603050405020304" pitchFamily="18" charset="0"/>
                <a:cs typeface="Times New Roman" panose="02020603050405020304" pitchFamily="18" charset="0"/>
              </a:rPr>
              <a:t>from the data as described in </a:t>
            </a:r>
            <a:r>
              <a:rPr lang="en-US" sz="2600" dirty="0" err="1">
                <a:solidFill>
                  <a:srgbClr val="0000FF"/>
                </a:solidFill>
                <a:latin typeface="Times New Roman" panose="02020603050405020304" pitchFamily="18" charset="0"/>
                <a:cs typeface="Times New Roman" panose="02020603050405020304" pitchFamily="18" charset="0"/>
              </a:rPr>
              <a:t>Corbet</a:t>
            </a:r>
            <a:r>
              <a:rPr lang="en-US" sz="2600" dirty="0">
                <a:solidFill>
                  <a:srgbClr val="0000FF"/>
                </a:solidFill>
                <a:latin typeface="Times New Roman" panose="02020603050405020304" pitchFamily="18" charset="0"/>
                <a:cs typeface="Times New Roman" panose="02020603050405020304" pitchFamily="18" charset="0"/>
              </a:rPr>
              <a:t> et al. </a:t>
            </a:r>
            <a:r>
              <a:rPr lang="en-US" sz="2600" dirty="0">
                <a:solidFill>
                  <a:srgbClr val="000000"/>
                </a:solidFill>
                <a:latin typeface="Times New Roman" panose="02020603050405020304" pitchFamily="18" charset="0"/>
                <a:cs typeface="Times New Roman" panose="02020603050405020304" pitchFamily="18" charset="0"/>
              </a:rPr>
              <a:t>(</a:t>
            </a:r>
            <a:r>
              <a:rPr lang="en-US" sz="2600" dirty="0">
                <a:solidFill>
                  <a:srgbClr val="0000FF"/>
                </a:solidFill>
                <a:latin typeface="Times New Roman" panose="02020603050405020304" pitchFamily="18" charset="0"/>
                <a:cs typeface="Times New Roman" panose="02020603050405020304" pitchFamily="18" charset="0"/>
              </a:rPr>
              <a:t>1970)</a:t>
            </a:r>
            <a:r>
              <a:rPr lang="en-US" sz="2600" dirty="0">
                <a:solidFill>
                  <a:srgbClr val="000000"/>
                </a:solidFill>
                <a:latin typeface="Times New Roman" panose="02020603050405020304" pitchFamily="18" charset="0"/>
                <a:cs typeface="Times New Roman" panose="02020603050405020304" pitchFamily="18" charset="0"/>
              </a:rPr>
              <a:t>.</a:t>
            </a:r>
            <a:endParaRPr lang="en-US" sz="26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rot="5400000">
            <a:off x="4501162" y="452915"/>
            <a:ext cx="4096714" cy="8350994"/>
          </a:xfrm>
          <a:prstGeom prst="rect">
            <a:avLst/>
          </a:prstGeom>
        </p:spPr>
      </p:pic>
    </p:spTree>
    <p:extLst>
      <p:ext uri="{BB962C8B-B14F-4D97-AF65-F5344CB8AC3E}">
        <p14:creationId xmlns:p14="http://schemas.microsoft.com/office/powerpoint/2010/main" val="7807936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 y="170587"/>
            <a:ext cx="11868150" cy="1938992"/>
          </a:xfrm>
          <a:prstGeom prst="rect">
            <a:avLst/>
          </a:prstGeom>
        </p:spPr>
        <p:txBody>
          <a:bodyPr wrap="square">
            <a:spAutoFit/>
          </a:bodyPr>
          <a:lstStyle/>
          <a:p>
            <a:r>
              <a:rPr lang="en-US" sz="2400" dirty="0">
                <a:solidFill>
                  <a:srgbClr val="0070C0"/>
                </a:solidFill>
              </a:rPr>
              <a:t>library("MVA")</a:t>
            </a:r>
          </a:p>
          <a:p>
            <a:r>
              <a:rPr lang="en-US" sz="2400" dirty="0" err="1">
                <a:solidFill>
                  <a:srgbClr val="0070C0"/>
                </a:solidFill>
              </a:rPr>
              <a:t>watervoles</a:t>
            </a:r>
            <a:r>
              <a:rPr lang="en-US" sz="2400" dirty="0">
                <a:solidFill>
                  <a:srgbClr val="0070C0"/>
                </a:solidFill>
              </a:rPr>
              <a:t>&lt;-read.csv ("F:/STAT 4400/Data/watervoles.csv", </a:t>
            </a:r>
            <a:r>
              <a:rPr lang="en-US" sz="2400" dirty="0" err="1">
                <a:solidFill>
                  <a:srgbClr val="0070C0"/>
                </a:solidFill>
              </a:rPr>
              <a:t>row.names</a:t>
            </a:r>
            <a:r>
              <a:rPr lang="en-US" sz="2400" dirty="0">
                <a:solidFill>
                  <a:srgbClr val="0070C0"/>
                </a:solidFill>
              </a:rPr>
              <a:t>=1, header=TRUE)</a:t>
            </a:r>
          </a:p>
          <a:p>
            <a:r>
              <a:rPr lang="en-US" sz="2400" dirty="0">
                <a:solidFill>
                  <a:srgbClr val="0070C0"/>
                </a:solidFill>
              </a:rPr>
              <a:t>data("</a:t>
            </a:r>
            <a:r>
              <a:rPr lang="en-US" sz="2400" dirty="0" err="1">
                <a:solidFill>
                  <a:srgbClr val="0070C0"/>
                </a:solidFill>
              </a:rPr>
              <a:t>watervoles</a:t>
            </a:r>
            <a:r>
              <a:rPr lang="en-US" sz="2400" dirty="0">
                <a:solidFill>
                  <a:srgbClr val="0070C0"/>
                </a:solidFill>
              </a:rPr>
              <a:t>", package = "HSAUR2")</a:t>
            </a:r>
          </a:p>
          <a:p>
            <a:r>
              <a:rPr lang="en-US" sz="2400" dirty="0" err="1">
                <a:solidFill>
                  <a:srgbClr val="0070C0"/>
                </a:solidFill>
              </a:rPr>
              <a:t>voles_mds</a:t>
            </a:r>
            <a:r>
              <a:rPr lang="en-US" sz="2400" dirty="0">
                <a:solidFill>
                  <a:srgbClr val="0070C0"/>
                </a:solidFill>
              </a:rPr>
              <a:t> &lt;- </a:t>
            </a:r>
            <a:r>
              <a:rPr lang="en-US" sz="2400" dirty="0" err="1">
                <a:solidFill>
                  <a:srgbClr val="0070C0"/>
                </a:solidFill>
              </a:rPr>
              <a:t>cmdscale</a:t>
            </a:r>
            <a:r>
              <a:rPr lang="en-US" sz="2400" dirty="0">
                <a:solidFill>
                  <a:srgbClr val="0070C0"/>
                </a:solidFill>
              </a:rPr>
              <a:t>(</a:t>
            </a:r>
            <a:r>
              <a:rPr lang="en-US" sz="2400" dirty="0" err="1">
                <a:solidFill>
                  <a:srgbClr val="0070C0"/>
                </a:solidFill>
              </a:rPr>
              <a:t>watervoles</a:t>
            </a:r>
            <a:r>
              <a:rPr lang="en-US" sz="2400" dirty="0">
                <a:solidFill>
                  <a:srgbClr val="0070C0"/>
                </a:solidFill>
              </a:rPr>
              <a:t>, k = 13, </a:t>
            </a:r>
            <a:r>
              <a:rPr lang="en-US" sz="2400" dirty="0" err="1">
                <a:solidFill>
                  <a:srgbClr val="0070C0"/>
                </a:solidFill>
              </a:rPr>
              <a:t>eig</a:t>
            </a:r>
            <a:r>
              <a:rPr lang="en-US" sz="2400" dirty="0">
                <a:solidFill>
                  <a:srgbClr val="0070C0"/>
                </a:solidFill>
              </a:rPr>
              <a:t> = TRUE)</a:t>
            </a:r>
          </a:p>
          <a:p>
            <a:r>
              <a:rPr lang="en-US" sz="2400" dirty="0" err="1">
                <a:solidFill>
                  <a:srgbClr val="0070C0"/>
                </a:solidFill>
              </a:rPr>
              <a:t>voles_mds$eig</a:t>
            </a:r>
            <a:endParaRPr lang="en-US" sz="2400" dirty="0">
              <a:solidFill>
                <a:srgbClr val="0070C0"/>
              </a:solidFill>
            </a:endParaRPr>
          </a:p>
        </p:txBody>
      </p:sp>
      <p:sp>
        <p:nvSpPr>
          <p:cNvPr id="5" name="Rectangle 1"/>
          <p:cNvSpPr>
            <a:spLocks noChangeArrowheads="1"/>
          </p:cNvSpPr>
          <p:nvPr/>
        </p:nvSpPr>
        <p:spPr bwMode="auto">
          <a:xfrm>
            <a:off x="208344" y="2615630"/>
            <a:ext cx="11983656" cy="184665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smtClean="0">
                <a:ln>
                  <a:noFill/>
                </a:ln>
                <a:solidFill>
                  <a:srgbClr val="0000FF"/>
                </a:solidFill>
                <a:effectLst/>
                <a:latin typeface="Lucida Console" panose="020B0609040504020204" pitchFamily="49" charset="0"/>
              </a:rPr>
              <a:t>voles_mds$eig</a:t>
            </a:r>
            <a:r>
              <a:rPr kumimoji="0" lang="en-US" altLang="en-US" sz="2400" b="0" i="0" u="none" strike="noStrike" cap="none" normalizeH="0" baseline="0" dirty="0" smtClean="0">
                <a:ln>
                  <a:noFill/>
                </a:ln>
                <a:solidFill>
                  <a:srgbClr val="0000FF"/>
                </a:solidFill>
                <a:effectLst/>
                <a:latin typeface="Lucida Console" panose="020B0609040504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Lucida Console" panose="020B0609040504020204" pitchFamily="49" charset="0"/>
              </a:rPr>
              <a:t>[1] </a:t>
            </a:r>
            <a:r>
              <a:rPr kumimoji="0" lang="en-US" altLang="en-US" sz="2400" b="0" i="0" u="none" strike="noStrike" cap="none" normalizeH="0" baseline="0" dirty="0" smtClean="0">
                <a:ln>
                  <a:noFill/>
                </a:ln>
                <a:solidFill>
                  <a:srgbClr val="C00000"/>
                </a:solidFill>
                <a:effectLst/>
                <a:latin typeface="Lucida Console" panose="020B0609040504020204" pitchFamily="49" charset="0"/>
              </a:rPr>
              <a:t>7.359910e-01  2.626003e-01  1.492622e-01  </a:t>
            </a:r>
            <a:r>
              <a:rPr kumimoji="0" lang="en-US" altLang="en-US" sz="2400" b="0" i="0" u="none" strike="noStrike" cap="none" normalizeH="0" baseline="0" dirty="0" smtClean="0">
                <a:ln>
                  <a:noFill/>
                </a:ln>
                <a:solidFill>
                  <a:srgbClr val="000000"/>
                </a:solidFill>
                <a:effectLst/>
                <a:latin typeface="Lucida Console" panose="020B0609040504020204" pitchFamily="49" charset="0"/>
              </a:rPr>
              <a:t>6.990457e-02 2.956972e-02 1.931184e-02 1.249001e-16 -1.139451e-02 -1.279569e-02 -2.849924e-02 -4.251502e-02 -5.255450e-02 -7.406143e-02 -1.097833e-01</a:t>
            </a:r>
            <a:endParaRPr kumimoji="0" lang="en-US" altLang="en-US"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623191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7580" y="312894"/>
            <a:ext cx="10896600" cy="830997"/>
          </a:xfrm>
          <a:prstGeom prst="rect">
            <a:avLst/>
          </a:prstGeom>
        </p:spPr>
        <p:txBody>
          <a:bodyPr wrap="square">
            <a:spAutoFit/>
          </a:bodyPr>
          <a:lstStyle/>
          <a:p>
            <a:r>
              <a:rPr lang="en-US" sz="2400" dirty="0">
                <a:solidFill>
                  <a:srgbClr val="0070C0"/>
                </a:solidFill>
              </a:rPr>
              <a:t>(</a:t>
            </a:r>
            <a:r>
              <a:rPr lang="en-US" sz="2400" dirty="0" err="1">
                <a:solidFill>
                  <a:srgbClr val="0070C0"/>
                </a:solidFill>
              </a:rPr>
              <a:t>cumsum</a:t>
            </a:r>
            <a:r>
              <a:rPr lang="en-US" sz="2400" dirty="0">
                <a:solidFill>
                  <a:srgbClr val="0070C0"/>
                </a:solidFill>
              </a:rPr>
              <a:t>(abs(</a:t>
            </a:r>
            <a:r>
              <a:rPr lang="en-US" sz="2400" dirty="0" err="1">
                <a:solidFill>
                  <a:srgbClr val="0070C0"/>
                </a:solidFill>
              </a:rPr>
              <a:t>voles_mds$eig</a:t>
            </a:r>
            <a:r>
              <a:rPr lang="en-US" sz="2400" dirty="0">
                <a:solidFill>
                  <a:srgbClr val="0070C0"/>
                </a:solidFill>
              </a:rPr>
              <a:t>))/sum(abs(</a:t>
            </a:r>
            <a:r>
              <a:rPr lang="en-US" sz="2400" dirty="0" err="1">
                <a:solidFill>
                  <a:srgbClr val="0070C0"/>
                </a:solidFill>
              </a:rPr>
              <a:t>voles_mds$eig</a:t>
            </a:r>
            <a:r>
              <a:rPr lang="en-US" sz="2400" dirty="0">
                <a:solidFill>
                  <a:srgbClr val="0070C0"/>
                </a:solidFill>
              </a:rPr>
              <a:t>)))</a:t>
            </a:r>
          </a:p>
          <a:p>
            <a:r>
              <a:rPr lang="en-US" sz="2400" dirty="0">
                <a:solidFill>
                  <a:srgbClr val="0070C0"/>
                </a:solidFill>
              </a:rPr>
              <a:t>(</a:t>
            </a:r>
            <a:r>
              <a:rPr lang="en-US" sz="2400" dirty="0" err="1">
                <a:solidFill>
                  <a:srgbClr val="0070C0"/>
                </a:solidFill>
              </a:rPr>
              <a:t>cumsum</a:t>
            </a:r>
            <a:r>
              <a:rPr lang="en-US" sz="2400" dirty="0">
                <a:solidFill>
                  <a:srgbClr val="0070C0"/>
                </a:solidFill>
              </a:rPr>
              <a:t>((</a:t>
            </a:r>
            <a:r>
              <a:rPr lang="en-US" sz="2400" dirty="0" err="1">
                <a:solidFill>
                  <a:srgbClr val="0070C0"/>
                </a:solidFill>
              </a:rPr>
              <a:t>voles_mds$eig</a:t>
            </a:r>
            <a:r>
              <a:rPr lang="en-US" sz="2400" dirty="0">
                <a:solidFill>
                  <a:srgbClr val="0070C0"/>
                </a:solidFill>
              </a:rPr>
              <a:t>)^2)/sum((</a:t>
            </a:r>
            <a:r>
              <a:rPr lang="en-US" sz="2400" dirty="0" err="1">
                <a:solidFill>
                  <a:srgbClr val="0070C0"/>
                </a:solidFill>
              </a:rPr>
              <a:t>voles_mds$eig</a:t>
            </a:r>
            <a:r>
              <a:rPr lang="en-US" sz="2400" dirty="0">
                <a:solidFill>
                  <a:srgbClr val="0070C0"/>
                </a:solidFill>
              </a:rPr>
              <a:t>)^2</a:t>
            </a:r>
            <a:r>
              <a:rPr lang="en-US" sz="2400" dirty="0" smtClean="0">
                <a:solidFill>
                  <a:srgbClr val="0070C0"/>
                </a:solidFill>
              </a:rPr>
              <a:t>))</a:t>
            </a:r>
            <a:endParaRPr lang="en-US" sz="2400" dirty="0">
              <a:solidFill>
                <a:srgbClr val="0070C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399337962"/>
              </p:ext>
            </p:extLst>
          </p:nvPr>
        </p:nvGraphicFramePr>
        <p:xfrm>
          <a:off x="317579" y="1922944"/>
          <a:ext cx="11874421" cy="4965192"/>
        </p:xfrm>
        <a:graphic>
          <a:graphicData uri="http://schemas.openxmlformats.org/drawingml/2006/table">
            <a:tbl>
              <a:tblPr/>
              <a:tblGrid>
                <a:gridCol w="11874421"/>
              </a:tblGrid>
              <a:tr h="2883884">
                <a:tc>
                  <a:txBody>
                    <a:bodyPr/>
                    <a:lstStyle/>
                    <a:p>
                      <a:pPr marL="342900" indent="-342900" algn="l" fontAlgn="t">
                        <a:buFont typeface="Wingdings" panose="05000000000000000000" pitchFamily="2" charset="2"/>
                        <a:buChar char="Ø"/>
                      </a:pPr>
                      <a:r>
                        <a:rPr lang="en-US" sz="2400" dirty="0" smtClean="0">
                          <a:solidFill>
                            <a:srgbClr val="0000FF"/>
                          </a:solidFill>
                          <a:effectLst/>
                          <a:latin typeface="Lucida Console" panose="020B0609040504020204" pitchFamily="49" charset="0"/>
                        </a:rPr>
                        <a:t>(</a:t>
                      </a:r>
                      <a:r>
                        <a:rPr lang="en-US" sz="2400" dirty="0" err="1">
                          <a:solidFill>
                            <a:srgbClr val="0000FF"/>
                          </a:solidFill>
                          <a:effectLst/>
                          <a:latin typeface="Lucida Console" panose="020B0609040504020204" pitchFamily="49" charset="0"/>
                        </a:rPr>
                        <a:t>cumsum</a:t>
                      </a:r>
                      <a:r>
                        <a:rPr lang="en-US" sz="2400" dirty="0">
                          <a:solidFill>
                            <a:srgbClr val="0000FF"/>
                          </a:solidFill>
                          <a:effectLst/>
                          <a:latin typeface="Lucida Console" panose="020B0609040504020204" pitchFamily="49" charset="0"/>
                        </a:rPr>
                        <a:t>(abs(</a:t>
                      </a:r>
                      <a:r>
                        <a:rPr lang="en-US" sz="2400" dirty="0" err="1">
                          <a:solidFill>
                            <a:srgbClr val="0000FF"/>
                          </a:solidFill>
                          <a:effectLst/>
                          <a:latin typeface="Lucida Console" panose="020B0609040504020204" pitchFamily="49" charset="0"/>
                        </a:rPr>
                        <a:t>voles_mds$eig</a:t>
                      </a:r>
                      <a:r>
                        <a:rPr lang="en-US" sz="2400" dirty="0">
                          <a:solidFill>
                            <a:srgbClr val="0000FF"/>
                          </a:solidFill>
                          <a:effectLst/>
                          <a:latin typeface="Lucida Console" panose="020B0609040504020204" pitchFamily="49" charset="0"/>
                        </a:rPr>
                        <a:t>))/sum(abs(</a:t>
                      </a:r>
                      <a:r>
                        <a:rPr lang="en-US" sz="2400" dirty="0" err="1">
                          <a:solidFill>
                            <a:srgbClr val="0000FF"/>
                          </a:solidFill>
                          <a:effectLst/>
                          <a:latin typeface="Lucida Console" panose="020B0609040504020204" pitchFamily="49" charset="0"/>
                        </a:rPr>
                        <a:t>voles_mds$eig</a:t>
                      </a:r>
                      <a:r>
                        <a:rPr lang="en-US" sz="2400" dirty="0">
                          <a:solidFill>
                            <a:srgbClr val="0000FF"/>
                          </a:solidFill>
                          <a:effectLst/>
                          <a:latin typeface="Lucida Console" panose="020B0609040504020204" pitchFamily="49" charset="0"/>
                        </a:rPr>
                        <a:t>))) </a:t>
                      </a:r>
                      <a:endParaRPr lang="en-US" sz="2400" dirty="0" smtClean="0">
                        <a:solidFill>
                          <a:srgbClr val="0000FF"/>
                        </a:solidFill>
                        <a:effectLst/>
                        <a:latin typeface="Lucida Console" panose="020B0609040504020204" pitchFamily="49" charset="0"/>
                      </a:endParaRPr>
                    </a:p>
                    <a:p>
                      <a:pPr marL="342900" indent="-342900" algn="l" fontAlgn="t">
                        <a:buFont typeface="Wingdings" panose="05000000000000000000" pitchFamily="2" charset="2"/>
                        <a:buChar char="Ø"/>
                      </a:pPr>
                      <a:endParaRPr lang="en-US" sz="2400" dirty="0" smtClean="0">
                        <a:solidFill>
                          <a:srgbClr val="0000FF"/>
                        </a:solidFill>
                        <a:effectLst/>
                        <a:latin typeface="Lucida Console" panose="020B0609040504020204" pitchFamily="49" charset="0"/>
                      </a:endParaRPr>
                    </a:p>
                    <a:p>
                      <a:pPr marL="342900" indent="-342900" algn="l" fontAlgn="t">
                        <a:buFont typeface="Wingdings" panose="05000000000000000000" pitchFamily="2" charset="2"/>
                        <a:buChar char="Ø"/>
                      </a:pPr>
                      <a:r>
                        <a:rPr lang="en-US" sz="2400" dirty="0" smtClean="0">
                          <a:effectLst/>
                          <a:latin typeface="Lucida Console" panose="020B0609040504020204" pitchFamily="49" charset="0"/>
                        </a:rPr>
                        <a:t>[</a:t>
                      </a:r>
                      <a:r>
                        <a:rPr lang="en-US" sz="2400" dirty="0">
                          <a:effectLst/>
                          <a:latin typeface="Lucida Console" panose="020B0609040504020204" pitchFamily="49" charset="0"/>
                        </a:rPr>
                        <a:t>1] </a:t>
                      </a:r>
                      <a:r>
                        <a:rPr lang="en-US" sz="2400" dirty="0">
                          <a:solidFill>
                            <a:srgbClr val="0070C0"/>
                          </a:solidFill>
                          <a:effectLst/>
                          <a:latin typeface="Lucida Console" panose="020B0609040504020204" pitchFamily="49" charset="0"/>
                        </a:rPr>
                        <a:t>0.4605000 0.6248056 0.7181970 0.7619353 0.7804367 0.7925199 0.7925199 0.7996493 0.8076554</a:t>
                      </a:r>
                      <a:r>
                        <a:rPr lang="en-US" sz="2400" dirty="0">
                          <a:effectLst/>
                          <a:latin typeface="Lucida Console" panose="020B0609040504020204" pitchFamily="49" charset="0"/>
                        </a:rPr>
                        <a:t> 0.8254870 0.8520881 0.8849708 0.9313100 1.0000000 </a:t>
                      </a:r>
                      <a:endParaRPr lang="en-US" sz="2400" dirty="0" smtClean="0">
                        <a:effectLst/>
                        <a:latin typeface="Lucida Console" panose="020B0609040504020204" pitchFamily="49" charset="0"/>
                      </a:endParaRPr>
                    </a:p>
                    <a:p>
                      <a:pPr marL="342900" indent="-342900" algn="l" fontAlgn="t">
                        <a:buFont typeface="Wingdings" panose="05000000000000000000" pitchFamily="2" charset="2"/>
                        <a:buChar char="Ø"/>
                      </a:pPr>
                      <a:endParaRPr lang="en-US" sz="2400" dirty="0" smtClean="0">
                        <a:effectLst/>
                        <a:latin typeface="Lucida Console" panose="020B0609040504020204" pitchFamily="49" charset="0"/>
                      </a:endParaRPr>
                    </a:p>
                    <a:p>
                      <a:pPr marL="342900" indent="-342900" algn="l" fontAlgn="t">
                        <a:buFont typeface="Wingdings" panose="05000000000000000000" pitchFamily="2" charset="2"/>
                        <a:buChar char="Ø"/>
                      </a:pPr>
                      <a:r>
                        <a:rPr lang="en-US" sz="2400" dirty="0" smtClean="0">
                          <a:solidFill>
                            <a:srgbClr val="0000FF"/>
                          </a:solidFill>
                          <a:effectLst/>
                          <a:latin typeface="Lucida Console" panose="020B0609040504020204" pitchFamily="49" charset="0"/>
                        </a:rPr>
                        <a:t>&gt; </a:t>
                      </a:r>
                      <a:r>
                        <a:rPr lang="en-US" sz="2400" dirty="0">
                          <a:solidFill>
                            <a:srgbClr val="0000FF"/>
                          </a:solidFill>
                          <a:effectLst/>
                          <a:latin typeface="Lucida Console" panose="020B0609040504020204" pitchFamily="49" charset="0"/>
                        </a:rPr>
                        <a:t>(</a:t>
                      </a:r>
                      <a:r>
                        <a:rPr lang="en-US" sz="2400" dirty="0" err="1">
                          <a:solidFill>
                            <a:srgbClr val="0000FF"/>
                          </a:solidFill>
                          <a:effectLst/>
                          <a:latin typeface="Lucida Console" panose="020B0609040504020204" pitchFamily="49" charset="0"/>
                        </a:rPr>
                        <a:t>cumsum</a:t>
                      </a:r>
                      <a:r>
                        <a:rPr lang="en-US" sz="2400" dirty="0">
                          <a:solidFill>
                            <a:srgbClr val="0000FF"/>
                          </a:solidFill>
                          <a:effectLst/>
                          <a:latin typeface="Lucida Console" panose="020B0609040504020204" pitchFamily="49" charset="0"/>
                        </a:rPr>
                        <a:t>((</a:t>
                      </a:r>
                      <a:r>
                        <a:rPr lang="en-US" sz="2400" dirty="0" err="1">
                          <a:solidFill>
                            <a:srgbClr val="0000FF"/>
                          </a:solidFill>
                          <a:effectLst/>
                          <a:latin typeface="Lucida Console" panose="020B0609040504020204" pitchFamily="49" charset="0"/>
                        </a:rPr>
                        <a:t>voles_mds$eig</a:t>
                      </a:r>
                      <a:r>
                        <a:rPr lang="en-US" sz="2400" dirty="0">
                          <a:solidFill>
                            <a:srgbClr val="0000FF"/>
                          </a:solidFill>
                          <a:effectLst/>
                          <a:latin typeface="Lucida Console" panose="020B0609040504020204" pitchFamily="49" charset="0"/>
                        </a:rPr>
                        <a:t>)^2)/sum((</a:t>
                      </a:r>
                      <a:r>
                        <a:rPr lang="en-US" sz="2400" dirty="0" err="1">
                          <a:solidFill>
                            <a:srgbClr val="0000FF"/>
                          </a:solidFill>
                          <a:effectLst/>
                          <a:latin typeface="Lucida Console" panose="020B0609040504020204" pitchFamily="49" charset="0"/>
                        </a:rPr>
                        <a:t>voles_mds$eig</a:t>
                      </a:r>
                      <a:r>
                        <a:rPr lang="en-US" sz="2400" dirty="0">
                          <a:solidFill>
                            <a:srgbClr val="0000FF"/>
                          </a:solidFill>
                          <a:effectLst/>
                          <a:latin typeface="Lucida Console" panose="020B0609040504020204" pitchFamily="49" charset="0"/>
                        </a:rPr>
                        <a:t>)^2)) </a:t>
                      </a:r>
                      <a:endParaRPr lang="en-US" sz="2400" dirty="0" smtClean="0">
                        <a:solidFill>
                          <a:srgbClr val="0000FF"/>
                        </a:solidFill>
                        <a:effectLst/>
                        <a:latin typeface="Lucida Console" panose="020B0609040504020204" pitchFamily="49" charset="0"/>
                      </a:endParaRPr>
                    </a:p>
                    <a:p>
                      <a:pPr marL="342900" indent="-342900" algn="l" fontAlgn="t">
                        <a:buFont typeface="Wingdings" panose="05000000000000000000" pitchFamily="2" charset="2"/>
                        <a:buChar char="Ø"/>
                      </a:pPr>
                      <a:r>
                        <a:rPr lang="en-US" sz="2400" dirty="0" smtClean="0">
                          <a:effectLst/>
                          <a:latin typeface="Lucida Console" panose="020B0609040504020204" pitchFamily="49" charset="0"/>
                        </a:rPr>
                        <a:t>[</a:t>
                      </a:r>
                      <a:r>
                        <a:rPr lang="en-US" sz="2400" dirty="0">
                          <a:effectLst/>
                          <a:latin typeface="Lucida Console" panose="020B0609040504020204" pitchFamily="49" charset="0"/>
                        </a:rPr>
                        <a:t>1] </a:t>
                      </a:r>
                      <a:r>
                        <a:rPr lang="en-US" sz="2400" dirty="0">
                          <a:solidFill>
                            <a:srgbClr val="C00000"/>
                          </a:solidFill>
                          <a:effectLst/>
                          <a:latin typeface="Lucida Console" panose="020B0609040504020204" pitchFamily="49" charset="0"/>
                        </a:rPr>
                        <a:t>0.8179213 0.9220468 </a:t>
                      </a:r>
                      <a:r>
                        <a:rPr lang="en-US" sz="2400" dirty="0">
                          <a:effectLst/>
                          <a:latin typeface="Lucida Console" panose="020B0609040504020204" pitchFamily="49" charset="0"/>
                        </a:rPr>
                        <a:t>0.9556875 0.9630662 0.9643865 0.9649496 0.9649496 0.9651457 0.9653929 0.9666193 0.9693486 0.9735191 0.9818014 1.0000000 </a:t>
                      </a:r>
                    </a:p>
                  </a:txBody>
                  <a:tcPr marL="52578" marR="0" marT="0" marB="70104">
                    <a:lnL>
                      <a:noFill/>
                    </a:lnL>
                    <a:lnR>
                      <a:noFill/>
                    </a:lnR>
                    <a:lnT>
                      <a:noFill/>
                    </a:lnT>
                    <a:lnB>
                      <a:noFill/>
                    </a:lnB>
                    <a:solidFill>
                      <a:srgbClr val="FFFFFF"/>
                    </a:solidFill>
                  </a:tcPr>
                </a:tc>
              </a:tr>
              <a:tr h="337200">
                <a:tc>
                  <a:txBody>
                    <a:bodyPr/>
                    <a:lstStyle/>
                    <a:p>
                      <a:pPr algn="l" fontAlgn="t"/>
                      <a:endParaRPr lang="en-US" sz="2400" dirty="0">
                        <a:effectLst/>
                        <a:latin typeface="Lucida Console" panose="020B0609040504020204" pitchFamily="49" charset="0"/>
                      </a:endParaRPr>
                    </a:p>
                  </a:txBody>
                  <a:tcPr marL="52578" marR="0" marT="0" marB="70104">
                    <a:lnL>
                      <a:noFill/>
                    </a:lnL>
                    <a:lnR>
                      <a:noFill/>
                    </a:lnR>
                    <a:lnT>
                      <a:noFill/>
                    </a:lnT>
                    <a:lnB>
                      <a:noFill/>
                    </a:lnB>
                    <a:solidFill>
                      <a:srgbClr val="FFFFFF"/>
                    </a:solidFill>
                  </a:tcPr>
                </a:tc>
              </a:tr>
              <a:tr h="337200">
                <a:tc>
                  <a:txBody>
                    <a:bodyPr/>
                    <a:lstStyle/>
                    <a:p>
                      <a:endParaRPr lang="en-US" sz="2400" dirty="0"/>
                    </a:p>
                  </a:txBody>
                  <a:tcPr marL="52578" marR="0" marT="0" marB="70104">
                    <a:lnL>
                      <a:noFill/>
                    </a:lnL>
                    <a:lnR>
                      <a:noFill/>
                    </a:lnR>
                    <a:lnT>
                      <a:noFill/>
                    </a:lnT>
                    <a:lnB>
                      <a:noFill/>
                    </a:lnB>
                    <a:solidFill>
                      <a:srgbClr val="FFFFFF"/>
                    </a:solidFill>
                  </a:tcPr>
                </a:tc>
              </a:tr>
              <a:tr h="282965">
                <a:tc>
                  <a:txBody>
                    <a:bodyPr/>
                    <a:lstStyle/>
                    <a:p>
                      <a:pPr algn="l" fontAlgn="t"/>
                      <a:endParaRPr lang="en-US" sz="2400" dirty="0">
                        <a:solidFill>
                          <a:srgbClr val="0000FF"/>
                        </a:solidFill>
                        <a:effectLst/>
                        <a:latin typeface="Lucida Console" panose="020B0609040504020204" pitchFamily="49" charset="0"/>
                      </a:endParaRPr>
                    </a:p>
                  </a:txBody>
                  <a:tcPr marL="0" marR="0" marT="0" marB="0">
                    <a:lnL>
                      <a:noFill/>
                    </a:lnL>
                    <a:lnR>
                      <a:noFill/>
                    </a:lnR>
                    <a:lnT>
                      <a:noFill/>
                    </a:lnT>
                    <a:lnB>
                      <a:noFill/>
                    </a:lnB>
                    <a:solidFill>
                      <a:srgbClr val="FFFFFF"/>
                    </a:solidFill>
                  </a:tcPr>
                </a:tc>
              </a:tr>
            </a:tbl>
          </a:graphicData>
        </a:graphic>
      </p:graphicFrame>
    </p:spTree>
    <p:extLst>
      <p:ext uri="{BB962C8B-B14F-4D97-AF65-F5344CB8AC3E}">
        <p14:creationId xmlns:p14="http://schemas.microsoft.com/office/powerpoint/2010/main" val="7431903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5453" y="104551"/>
            <a:ext cx="10896600" cy="1569660"/>
          </a:xfrm>
          <a:prstGeom prst="rect">
            <a:avLst/>
          </a:prstGeom>
        </p:spPr>
        <p:txBody>
          <a:bodyPr wrap="square">
            <a:spAutoFit/>
          </a:bodyPr>
          <a:lstStyle/>
          <a:p>
            <a:r>
              <a:rPr lang="en-US" sz="2400" dirty="0" smtClean="0">
                <a:solidFill>
                  <a:srgbClr val="0070C0"/>
                </a:solidFill>
              </a:rPr>
              <a:t>x </a:t>
            </a:r>
            <a:r>
              <a:rPr lang="en-US" sz="2400" dirty="0">
                <a:solidFill>
                  <a:srgbClr val="0070C0"/>
                </a:solidFill>
              </a:rPr>
              <a:t>&lt;- </a:t>
            </a:r>
            <a:r>
              <a:rPr lang="en-US" sz="2400" dirty="0" err="1">
                <a:solidFill>
                  <a:srgbClr val="0070C0"/>
                </a:solidFill>
              </a:rPr>
              <a:t>voles_mds$points</a:t>
            </a:r>
            <a:r>
              <a:rPr lang="en-US" sz="2400" dirty="0">
                <a:solidFill>
                  <a:srgbClr val="0070C0"/>
                </a:solidFill>
              </a:rPr>
              <a:t>[,1]</a:t>
            </a:r>
          </a:p>
          <a:p>
            <a:r>
              <a:rPr lang="en-US" sz="2400" dirty="0">
                <a:solidFill>
                  <a:srgbClr val="0070C0"/>
                </a:solidFill>
              </a:rPr>
              <a:t>y &lt;- </a:t>
            </a:r>
            <a:r>
              <a:rPr lang="en-US" sz="2400" dirty="0" err="1">
                <a:solidFill>
                  <a:srgbClr val="0070C0"/>
                </a:solidFill>
              </a:rPr>
              <a:t>voles_mds$points</a:t>
            </a:r>
            <a:r>
              <a:rPr lang="en-US" sz="2400" dirty="0">
                <a:solidFill>
                  <a:srgbClr val="0070C0"/>
                </a:solidFill>
              </a:rPr>
              <a:t>[,2]</a:t>
            </a:r>
          </a:p>
          <a:p>
            <a:r>
              <a:rPr lang="en-US" sz="2400" dirty="0">
                <a:solidFill>
                  <a:srgbClr val="0070C0"/>
                </a:solidFill>
              </a:rPr>
              <a:t>plot(x, y, </a:t>
            </a:r>
            <a:r>
              <a:rPr lang="en-US" sz="2400" dirty="0" err="1">
                <a:solidFill>
                  <a:srgbClr val="0070C0"/>
                </a:solidFill>
              </a:rPr>
              <a:t>xlab</a:t>
            </a:r>
            <a:r>
              <a:rPr lang="en-US" sz="2400" dirty="0">
                <a:solidFill>
                  <a:srgbClr val="0070C0"/>
                </a:solidFill>
              </a:rPr>
              <a:t> = "Coordinate 1", </a:t>
            </a:r>
            <a:r>
              <a:rPr lang="en-US" sz="2400" dirty="0" err="1">
                <a:solidFill>
                  <a:srgbClr val="0070C0"/>
                </a:solidFill>
              </a:rPr>
              <a:t>ylab</a:t>
            </a:r>
            <a:r>
              <a:rPr lang="en-US" sz="2400" dirty="0">
                <a:solidFill>
                  <a:srgbClr val="0070C0"/>
                </a:solidFill>
              </a:rPr>
              <a:t> = "Coordinate 2", </a:t>
            </a:r>
            <a:r>
              <a:rPr lang="en-US" sz="2400" dirty="0" err="1">
                <a:solidFill>
                  <a:srgbClr val="0070C0"/>
                </a:solidFill>
              </a:rPr>
              <a:t>xlim</a:t>
            </a:r>
            <a:r>
              <a:rPr lang="en-US" sz="2400" dirty="0">
                <a:solidFill>
                  <a:srgbClr val="0070C0"/>
                </a:solidFill>
              </a:rPr>
              <a:t> = range(x)*1.2, type = "n")</a:t>
            </a:r>
          </a:p>
          <a:p>
            <a:r>
              <a:rPr lang="en-US" sz="2400" dirty="0">
                <a:solidFill>
                  <a:srgbClr val="0070C0"/>
                </a:solidFill>
              </a:rPr>
              <a:t>text(x, y, labels = </a:t>
            </a:r>
            <a:r>
              <a:rPr lang="en-US" sz="2400" dirty="0" err="1">
                <a:solidFill>
                  <a:srgbClr val="0070C0"/>
                </a:solidFill>
              </a:rPr>
              <a:t>colnames</a:t>
            </a:r>
            <a:r>
              <a:rPr lang="en-US" sz="2400" dirty="0">
                <a:solidFill>
                  <a:srgbClr val="0070C0"/>
                </a:solidFill>
              </a:rPr>
              <a:t>(</a:t>
            </a:r>
            <a:r>
              <a:rPr lang="en-US" sz="2400" dirty="0" err="1">
                <a:solidFill>
                  <a:srgbClr val="0070C0"/>
                </a:solidFill>
              </a:rPr>
              <a:t>watervoles</a:t>
            </a:r>
            <a:r>
              <a:rPr lang="en-US" sz="2400" dirty="0">
                <a:solidFill>
                  <a:srgbClr val="0070C0"/>
                </a:solidFill>
              </a:rPr>
              <a:t>), </a:t>
            </a:r>
            <a:r>
              <a:rPr lang="en-US" sz="2400" dirty="0" err="1">
                <a:solidFill>
                  <a:srgbClr val="0070C0"/>
                </a:solidFill>
              </a:rPr>
              <a:t>cex</a:t>
            </a:r>
            <a:r>
              <a:rPr lang="en-US" sz="2400" dirty="0">
                <a:solidFill>
                  <a:srgbClr val="0070C0"/>
                </a:solidFill>
              </a:rPr>
              <a:t> = 0.7)</a:t>
            </a:r>
          </a:p>
        </p:txBody>
      </p:sp>
      <p:pic>
        <p:nvPicPr>
          <p:cNvPr id="5" name="Picture 4"/>
          <p:cNvPicPr>
            <a:picLocks noChangeAspect="1"/>
          </p:cNvPicPr>
          <p:nvPr/>
        </p:nvPicPr>
        <p:blipFill>
          <a:blip r:embed="rId2"/>
          <a:stretch>
            <a:fillRect/>
          </a:stretch>
        </p:blipFill>
        <p:spPr>
          <a:xfrm>
            <a:off x="2240022" y="2117878"/>
            <a:ext cx="6660909" cy="4437142"/>
          </a:xfrm>
          <a:prstGeom prst="rect">
            <a:avLst/>
          </a:prstGeom>
        </p:spPr>
      </p:pic>
    </p:spTree>
    <p:extLst>
      <p:ext uri="{BB962C8B-B14F-4D97-AF65-F5344CB8AC3E}">
        <p14:creationId xmlns:p14="http://schemas.microsoft.com/office/powerpoint/2010/main" val="38595371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95565" y="2585006"/>
            <a:ext cx="6660909" cy="4437142"/>
          </a:xfrm>
          <a:prstGeom prst="rect">
            <a:avLst/>
          </a:prstGeom>
        </p:spPr>
      </p:pic>
      <mc:AlternateContent xmlns:mc="http://schemas.openxmlformats.org/markup-compatibility/2006" xmlns:a14="http://schemas.microsoft.com/office/drawing/2010/main">
        <mc:Choice Requires="a14">
          <p:sp>
            <p:nvSpPr>
              <p:cNvPr id="2" name="Rectangle 1"/>
              <p:cNvSpPr/>
              <p:nvPr/>
            </p:nvSpPr>
            <p:spPr>
              <a:xfrm>
                <a:off x="0" y="0"/>
                <a:ext cx="12192000" cy="3126240"/>
              </a:xfrm>
              <a:prstGeom prst="rect">
                <a:avLst/>
              </a:prstGeom>
            </p:spPr>
            <p:txBody>
              <a:bodyPr wrap="square">
                <a:spAutoFit/>
              </a:bodyPr>
              <a:lstStyle/>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six British populations are close to populations </a:t>
                </a:r>
                <a:r>
                  <a:rPr lang="en-US" sz="2400" dirty="0" smtClean="0">
                    <a:latin typeface="Times New Roman" panose="02020603050405020304" pitchFamily="18" charset="0"/>
                    <a:cs typeface="Times New Roman" panose="02020603050405020304" pitchFamily="18" charset="0"/>
                  </a:rPr>
                  <a:t>living in </a:t>
                </a:r>
                <a:r>
                  <a:rPr lang="en-US" sz="2400" dirty="0">
                    <a:latin typeface="Times New Roman" panose="02020603050405020304" pitchFamily="18" charset="0"/>
                    <a:cs typeface="Times New Roman" panose="02020603050405020304" pitchFamily="18" charset="0"/>
                  </a:rPr>
                  <a:t>the </a:t>
                </a:r>
                <a:r>
                  <a:rPr lang="en-US" sz="2400" dirty="0">
                    <a:solidFill>
                      <a:srgbClr val="00B0F0"/>
                    </a:solidFill>
                    <a:latin typeface="Times New Roman" panose="02020603050405020304" pitchFamily="18" charset="0"/>
                    <a:cs typeface="Times New Roman" panose="02020603050405020304" pitchFamily="18" charset="0"/>
                  </a:rPr>
                  <a:t>Alps, Yugoslavia, Germany, Norway, and Pyrenees I </a:t>
                </a:r>
                <a:r>
                  <a:rPr lang="en-US" sz="2400" dirty="0">
                    <a:latin typeface="Times New Roman" panose="02020603050405020304" pitchFamily="18" charset="0"/>
                    <a:cs typeface="Times New Roman" panose="02020603050405020304" pitchFamily="18" charset="0"/>
                  </a:rPr>
                  <a:t>(</a:t>
                </a:r>
                <a:r>
                  <a:rPr lang="en-US" sz="2400" dirty="0" smtClean="0">
                    <a:latin typeface="Times New Roman" panose="02020603050405020304" pitchFamily="18" charset="0"/>
                    <a:cs typeface="Times New Roman" panose="02020603050405020304" pitchFamily="18" charset="0"/>
                  </a:rPr>
                  <a:t>consisting of </a:t>
                </a:r>
                <a:r>
                  <a:rPr lang="en-US" sz="2400" dirty="0">
                    <a:latin typeface="Times New Roman" panose="02020603050405020304" pitchFamily="18" charset="0"/>
                    <a:cs typeface="Times New Roman" panose="02020603050405020304" pitchFamily="18" charset="0"/>
                  </a:rPr>
                  <a:t>the species </a:t>
                </a:r>
                <a:r>
                  <a:rPr lang="en-US" sz="2400" dirty="0" err="1">
                    <a:latin typeface="Times New Roman" panose="02020603050405020304" pitchFamily="18" charset="0"/>
                    <a:cs typeface="Times New Roman" panose="02020603050405020304" pitchFamily="18" charset="0"/>
                  </a:rPr>
                  <a:t>Arvicola</a:t>
                </a:r>
                <a:r>
                  <a:rPr lang="en-US" sz="2400" dirty="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terrestris</a:t>
                </a:r>
                <a:r>
                  <a:rPr lang="en-US" sz="2400" dirty="0" smtClean="0">
                    <a:latin typeface="Times New Roman" panose="02020603050405020304" pitchFamily="18" charset="0"/>
                    <a:cs typeface="Times New Roman" panose="02020603050405020304" pitchFamily="18" charset="0"/>
                  </a:rPr>
                  <a:t>). This </a:t>
                </a:r>
                <a:r>
                  <a:rPr lang="en-US" sz="2400" dirty="0">
                    <a:latin typeface="Times New Roman" panose="02020603050405020304" pitchFamily="18" charset="0"/>
                    <a:cs typeface="Times New Roman" panose="02020603050405020304" pitchFamily="18" charset="0"/>
                  </a:rPr>
                  <a:t>result would seem to imply that </a:t>
                </a:r>
                <a:r>
                  <a:rPr lang="en-US" sz="2400" dirty="0" err="1">
                    <a:solidFill>
                      <a:srgbClr val="C00000"/>
                    </a:solidFill>
                    <a:latin typeface="Times New Roman" panose="02020603050405020304" pitchFamily="18" charset="0"/>
                    <a:cs typeface="Times New Roman" panose="02020603050405020304" pitchFamily="18" charset="0"/>
                  </a:rPr>
                  <a:t>Arvicola</a:t>
                </a:r>
                <a:r>
                  <a:rPr lang="en-US" sz="2400" dirty="0">
                    <a:solidFill>
                      <a:srgbClr val="C00000"/>
                    </a:solidFill>
                    <a:latin typeface="Times New Roman" panose="02020603050405020304" pitchFamily="18" charset="0"/>
                    <a:cs typeface="Times New Roman" panose="02020603050405020304" pitchFamily="18" charset="0"/>
                  </a:rPr>
                  <a:t> </a:t>
                </a:r>
                <a:r>
                  <a:rPr lang="en-US" sz="2400" dirty="0" err="1">
                    <a:solidFill>
                      <a:srgbClr val="C00000"/>
                    </a:solidFill>
                    <a:latin typeface="Times New Roman" panose="02020603050405020304" pitchFamily="18" charset="0"/>
                    <a:cs typeface="Times New Roman" panose="02020603050405020304" pitchFamily="18" charset="0"/>
                  </a:rPr>
                  <a:t>terrestris</a:t>
                </a:r>
                <a:r>
                  <a:rPr lang="en-US" sz="2400" dirty="0">
                    <a:solidFill>
                      <a:srgbClr val="C00000"/>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might be present in </a:t>
                </a:r>
                <a:r>
                  <a:rPr lang="en-US" sz="2400" dirty="0" smtClean="0">
                    <a:latin typeface="Times New Roman" panose="02020603050405020304" pitchFamily="18" charset="0"/>
                    <a:cs typeface="Times New Roman" panose="02020603050405020304" pitchFamily="18" charset="0"/>
                  </a:rPr>
                  <a:t>Britain</a:t>
                </a: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six British populations </a:t>
                </a:r>
                <a:r>
                  <a:rPr lang="en-US" sz="2400" dirty="0" smtClean="0">
                    <a:latin typeface="Times New Roman" panose="02020603050405020304" pitchFamily="18" charset="0"/>
                    <a:cs typeface="Times New Roman" panose="02020603050405020304" pitchFamily="18" charset="0"/>
                  </a:rPr>
                  <a:t>are away from </a:t>
                </a:r>
                <a:r>
                  <a:rPr lang="en-US" sz="2400" dirty="0">
                    <a:latin typeface="Times New Roman" panose="02020603050405020304" pitchFamily="18" charset="0"/>
                    <a:cs typeface="Times New Roman" panose="02020603050405020304" pitchFamily="18" charset="0"/>
                  </a:rPr>
                  <a:t>the populations </a:t>
                </a:r>
                <a:r>
                  <a:rPr lang="en-US" sz="2400" dirty="0" smtClean="0">
                    <a:latin typeface="Times New Roman" panose="02020603050405020304" pitchFamily="18" charset="0"/>
                    <a:cs typeface="Times New Roman" panose="02020603050405020304" pitchFamily="18" charset="0"/>
                  </a:rPr>
                  <a:t>in Pyrenees </a:t>
                </a:r>
                <a:r>
                  <a:rPr lang="en-US" sz="2400" dirty="0">
                    <a:latin typeface="Times New Roman" panose="02020603050405020304" pitchFamily="18" charset="0"/>
                    <a:cs typeface="Times New Roman" panose="02020603050405020304" pitchFamily="18" charset="0"/>
                  </a:rPr>
                  <a:t>II, North Spain and South Spain (species </a:t>
                </a:r>
                <a:r>
                  <a:rPr lang="en-US" sz="2400" dirty="0" err="1">
                    <a:latin typeface="Times New Roman" panose="02020603050405020304" pitchFamily="18" charset="0"/>
                    <a:cs typeface="Times New Roman" panose="02020603050405020304" pitchFamily="18" charset="0"/>
                  </a:rPr>
                  <a:t>Arvicola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sapidus</a:t>
                </a:r>
                <a:r>
                  <a:rPr lang="en-US" sz="2400" dirty="0" smtClean="0">
                    <a:latin typeface="Times New Roman" panose="02020603050405020304" pitchFamily="18" charset="0"/>
                    <a:cs typeface="Times New Roman" panose="02020603050405020304" pitchFamily="18" charset="0"/>
                  </a:rPr>
                  <a:t>). This result would imply that it is </a:t>
                </a:r>
                <a:r>
                  <a:rPr lang="en-US" sz="2400" dirty="0">
                    <a:latin typeface="Times New Roman" panose="02020603050405020304" pitchFamily="18" charset="0"/>
                    <a:cs typeface="Times New Roman" panose="02020603050405020304" pitchFamily="18" charset="0"/>
                  </a:rPr>
                  <a:t>less likely that this is </a:t>
                </a:r>
                <a:r>
                  <a:rPr lang="en-US" sz="2400" dirty="0" err="1" smtClean="0">
                    <a:latin typeface="Times New Roman" panose="02020603050405020304" pitchFamily="18" charset="0"/>
                    <a:cs typeface="Times New Roman" panose="02020603050405020304" pitchFamily="18" charset="0"/>
                  </a:rPr>
                  <a:t>Arvicola</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sapidus</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may not be present in Britain.</a:t>
                </a: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Because </a:t>
                </a:r>
                <a14:m>
                  <m:oMath xmlns:m="http://schemas.openxmlformats.org/officeDocument/2006/math">
                    <m:sSubSup>
                      <m:sSubSupPr>
                        <m:ctrlPr>
                          <a:rPr lang="en-US" sz="2400" b="0" i="1" dirty="0" smtClean="0">
                            <a:latin typeface="Cambria Math" panose="02040503050406030204" pitchFamily="18" charset="0"/>
                            <a:cs typeface="Times New Roman" panose="02020603050405020304" pitchFamily="18" charset="0"/>
                          </a:rPr>
                        </m:ctrlPr>
                      </m:sSubSupPr>
                      <m:e>
                        <m:r>
                          <a:rPr lang="en-US" sz="2400" i="1" dirty="0" smtClean="0">
                            <a:latin typeface="Cambria Math" panose="02040503050406030204" pitchFamily="18" charset="0"/>
                            <a:cs typeface="Times New Roman" panose="02020603050405020304" pitchFamily="18" charset="0"/>
                          </a:rPr>
                          <m:t>𝑝</m:t>
                        </m:r>
                      </m:e>
                      <m:sub>
                        <m:r>
                          <a:rPr lang="en-US" sz="2400" i="1" dirty="0" smtClean="0">
                            <a:latin typeface="Cambria Math" panose="02040503050406030204" pitchFamily="18" charset="0"/>
                            <a:cs typeface="Times New Roman" panose="02020603050405020304" pitchFamily="18" charset="0"/>
                          </a:rPr>
                          <m:t>𝑚</m:t>
                        </m:r>
                      </m:sub>
                      <m:sup>
                        <m:r>
                          <a:rPr lang="en-US" sz="2400" b="0" i="1" dirty="0" smtClean="0">
                            <a:latin typeface="Cambria Math" panose="02040503050406030204" pitchFamily="18" charset="0"/>
                            <a:cs typeface="Times New Roman" panose="02020603050405020304" pitchFamily="18" charset="0"/>
                          </a:rPr>
                          <m:t>(1)</m:t>
                        </m:r>
                      </m:sup>
                    </m:sSubSup>
                    <m:r>
                      <a:rPr lang="en-US" sz="2400" i="1" dirty="0" smtClean="0">
                        <a:latin typeface="Cambria Math" panose="02040503050406030204" pitchFamily="18" charset="0"/>
                        <a:cs typeface="Times New Roman" panose="02020603050405020304" pitchFamily="18" charset="0"/>
                      </a:rPr>
                      <m:t>=62%, </m:t>
                    </m:r>
                  </m:oMath>
                </a14:m>
                <a:r>
                  <a:rPr lang="en-US" sz="2400" dirty="0" smtClean="0">
                    <a:latin typeface="Times New Roman" panose="02020603050405020304" pitchFamily="18" charset="0"/>
                    <a:cs typeface="Times New Roman" panose="02020603050405020304" pitchFamily="18" charset="0"/>
                  </a:rPr>
                  <a:t>the 2D MDS may </a:t>
                </a:r>
                <a:r>
                  <a:rPr lang="en-US" sz="2400" dirty="0">
                    <a:latin typeface="Times New Roman" panose="02020603050405020304" pitchFamily="18" charset="0"/>
                    <a:cs typeface="Times New Roman" panose="02020603050405020304" pitchFamily="18" charset="0"/>
                  </a:rPr>
                  <a:t>not be entirely what is needed to represent the </a:t>
                </a:r>
                <a:r>
                  <a:rPr lang="en-US" sz="2400" dirty="0" smtClean="0">
                    <a:latin typeface="Times New Roman" panose="02020603050405020304" pitchFamily="18" charset="0"/>
                    <a:cs typeface="Times New Roman" panose="02020603050405020304" pitchFamily="18" charset="0"/>
                  </a:rPr>
                  <a:t>observed distances</a:t>
                </a:r>
                <a:r>
                  <a:rPr lang="en-US" sz="2400" dirty="0">
                    <a:latin typeface="Times New Roman" panose="02020603050405020304" pitchFamily="18" charset="0"/>
                    <a:cs typeface="Times New Roman" panose="02020603050405020304" pitchFamily="18" charset="0"/>
                  </a:rPr>
                  <a:t>, we shall investigate the solution in a little more </a:t>
                </a:r>
                <a:r>
                  <a:rPr lang="en-US" sz="2400" dirty="0" smtClean="0">
                    <a:latin typeface="Times New Roman" panose="02020603050405020304" pitchFamily="18" charset="0"/>
                    <a:cs typeface="Times New Roman" panose="02020603050405020304" pitchFamily="18" charset="0"/>
                  </a:rPr>
                  <a:t>detail.</a:t>
                </a:r>
                <a:endParaRPr lang="en-US" sz="2400" dirty="0">
                  <a:latin typeface="Times New Roman" panose="02020603050405020304" pitchFamily="18"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0"/>
                <a:ext cx="12192000" cy="3126240"/>
              </a:xfrm>
              <a:prstGeom prst="rect">
                <a:avLst/>
              </a:prstGeom>
              <a:blipFill rotWithShape="0">
                <a:blip r:embed="rId3"/>
                <a:stretch>
                  <a:fillRect l="-650" t="-1559" r="-50" b="-3509"/>
                </a:stretch>
              </a:blipFill>
            </p:spPr>
            <p:txBody>
              <a:bodyPr/>
              <a:lstStyle/>
              <a:p>
                <a:r>
                  <a:rPr lang="en-US">
                    <a:noFill/>
                  </a:rPr>
                  <a:t> </a:t>
                </a:r>
              </a:p>
            </p:txBody>
          </p:sp>
        </mc:Fallback>
      </mc:AlternateContent>
      <p:sp>
        <p:nvSpPr>
          <p:cNvPr id="4" name="Oval 3"/>
          <p:cNvSpPr/>
          <p:nvPr/>
        </p:nvSpPr>
        <p:spPr>
          <a:xfrm rot="17910004">
            <a:off x="3254069" y="4172983"/>
            <a:ext cx="862102" cy="126118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rot="16955255">
            <a:off x="5239581" y="3224405"/>
            <a:ext cx="1026592" cy="2027466"/>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385497" y="3285421"/>
            <a:ext cx="3399329" cy="461665"/>
          </a:xfrm>
          <a:prstGeom prst="rect">
            <a:avLst/>
          </a:prstGeom>
        </p:spPr>
        <p:txBody>
          <a:bodyPr wrap="none">
            <a:spAutoFit/>
          </a:bodyPr>
          <a:lstStyle/>
          <a:p>
            <a:r>
              <a:rPr lang="en-US" sz="2400" b="1" dirty="0">
                <a:solidFill>
                  <a:srgbClr val="00B050"/>
                </a:solidFill>
                <a:latin typeface="Times New Roman" panose="02020603050405020304" pitchFamily="18" charset="0"/>
                <a:cs typeface="Times New Roman" panose="02020603050405020304" pitchFamily="18" charset="0"/>
              </a:rPr>
              <a:t>species </a:t>
            </a:r>
            <a:r>
              <a:rPr lang="en-US" sz="2400" b="1" dirty="0" err="1">
                <a:solidFill>
                  <a:srgbClr val="00B050"/>
                </a:solidFill>
                <a:latin typeface="Times New Roman" panose="02020603050405020304" pitchFamily="18" charset="0"/>
                <a:cs typeface="Times New Roman" panose="02020603050405020304" pitchFamily="18" charset="0"/>
              </a:rPr>
              <a:t>Arvicola</a:t>
            </a:r>
            <a:r>
              <a:rPr lang="en-US" sz="2400" b="1" dirty="0">
                <a:solidFill>
                  <a:srgbClr val="00B050"/>
                </a:solidFill>
                <a:latin typeface="Times New Roman" panose="02020603050405020304" pitchFamily="18" charset="0"/>
                <a:cs typeface="Times New Roman" panose="02020603050405020304" pitchFamily="18" charset="0"/>
              </a:rPr>
              <a:t> </a:t>
            </a:r>
            <a:r>
              <a:rPr lang="en-US" sz="2400" b="1" dirty="0" err="1" smtClean="0">
                <a:solidFill>
                  <a:srgbClr val="00B050"/>
                </a:solidFill>
                <a:latin typeface="Times New Roman" panose="02020603050405020304" pitchFamily="18" charset="0"/>
                <a:cs typeface="Times New Roman" panose="02020603050405020304" pitchFamily="18" charset="0"/>
              </a:rPr>
              <a:t>Sapidus</a:t>
            </a:r>
            <a:endParaRPr lang="en-US" b="1" dirty="0">
              <a:solidFill>
                <a:srgbClr val="00B050"/>
              </a:solidFill>
            </a:endParaRPr>
          </a:p>
        </p:txBody>
      </p:sp>
      <p:sp>
        <p:nvSpPr>
          <p:cNvPr id="9" name="Rectangle 8"/>
          <p:cNvSpPr/>
          <p:nvPr/>
        </p:nvSpPr>
        <p:spPr>
          <a:xfrm>
            <a:off x="4712254" y="5298587"/>
            <a:ext cx="3629199" cy="461665"/>
          </a:xfrm>
          <a:prstGeom prst="rect">
            <a:avLst/>
          </a:prstGeom>
        </p:spPr>
        <p:txBody>
          <a:bodyPr wrap="none">
            <a:spAutoFit/>
          </a:bodyPr>
          <a:lstStyle/>
          <a:p>
            <a:r>
              <a:rPr lang="en-US" sz="2400" b="1" dirty="0">
                <a:solidFill>
                  <a:srgbClr val="C00000"/>
                </a:solidFill>
                <a:latin typeface="Times New Roman" panose="02020603050405020304" pitchFamily="18" charset="0"/>
                <a:cs typeface="Times New Roman" panose="02020603050405020304" pitchFamily="18" charset="0"/>
              </a:rPr>
              <a:t>species </a:t>
            </a:r>
            <a:r>
              <a:rPr lang="en-US" sz="2400" b="1" dirty="0" err="1">
                <a:solidFill>
                  <a:srgbClr val="C00000"/>
                </a:solidFill>
                <a:latin typeface="Times New Roman" panose="02020603050405020304" pitchFamily="18" charset="0"/>
                <a:cs typeface="Times New Roman" panose="02020603050405020304" pitchFamily="18" charset="0"/>
              </a:rPr>
              <a:t>Arvicola</a:t>
            </a:r>
            <a:r>
              <a:rPr lang="en-US" sz="2400" b="1" dirty="0">
                <a:solidFill>
                  <a:srgbClr val="C00000"/>
                </a:solidFill>
                <a:latin typeface="Times New Roman" panose="02020603050405020304" pitchFamily="18" charset="0"/>
                <a:cs typeface="Times New Roman" panose="02020603050405020304" pitchFamily="18" charset="0"/>
              </a:rPr>
              <a:t> </a:t>
            </a:r>
            <a:r>
              <a:rPr lang="en-US" sz="2400" b="1" dirty="0" err="1" smtClean="0">
                <a:solidFill>
                  <a:srgbClr val="C00000"/>
                </a:solidFill>
                <a:latin typeface="Times New Roman" panose="02020603050405020304" pitchFamily="18" charset="0"/>
                <a:cs typeface="Times New Roman" panose="02020603050405020304" pitchFamily="18" charset="0"/>
              </a:rPr>
              <a:t>Terrestris</a:t>
            </a:r>
            <a:endParaRPr lang="en-US" b="1" dirty="0">
              <a:solidFill>
                <a:srgbClr val="C00000"/>
              </a:solidFill>
            </a:endParaRPr>
          </a:p>
        </p:txBody>
      </p:sp>
      <p:cxnSp>
        <p:nvCxnSpPr>
          <p:cNvPr id="11" name="Straight Arrow Connector 10"/>
          <p:cNvCxnSpPr/>
          <p:nvPr/>
        </p:nvCxnSpPr>
        <p:spPr>
          <a:xfrm flipH="1">
            <a:off x="6474675" y="3747086"/>
            <a:ext cx="782652" cy="238631"/>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4196280" y="5176920"/>
            <a:ext cx="486235" cy="358893"/>
          </a:xfrm>
          <a:prstGeom prst="straightConnector1">
            <a:avLst/>
          </a:prstGeom>
          <a:ln w="539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77470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362588" y="430897"/>
            <a:ext cx="4796130" cy="2856294"/>
          </a:xfrm>
          <a:prstGeom prst="rect">
            <a:avLst/>
          </a:prstGeom>
        </p:spPr>
      </p:pic>
      <p:pic>
        <p:nvPicPr>
          <p:cNvPr id="6" name="Picture 5"/>
          <p:cNvPicPr>
            <a:picLocks noChangeAspect="1"/>
          </p:cNvPicPr>
          <p:nvPr/>
        </p:nvPicPr>
        <p:blipFill>
          <a:blip r:embed="rId3"/>
          <a:stretch>
            <a:fillRect/>
          </a:stretch>
        </p:blipFill>
        <p:spPr>
          <a:xfrm>
            <a:off x="110779" y="0"/>
            <a:ext cx="5954355" cy="4313394"/>
          </a:xfrm>
          <a:prstGeom prst="rect">
            <a:avLst/>
          </a:prstGeom>
        </p:spPr>
      </p:pic>
      <p:sp>
        <p:nvSpPr>
          <p:cNvPr id="7" name="Rectangle 6"/>
          <p:cNvSpPr/>
          <p:nvPr/>
        </p:nvSpPr>
        <p:spPr>
          <a:xfrm>
            <a:off x="2476982" y="2619040"/>
            <a:ext cx="405114" cy="590308"/>
          </a:xfrm>
          <a:prstGeom prst="rect">
            <a:avLst/>
          </a:prstGeom>
          <a:noFill/>
          <a:ln w="412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p:cNvSpPr txBox="1"/>
              <p:nvPr/>
            </p:nvSpPr>
            <p:spPr>
              <a:xfrm>
                <a:off x="6945765" y="3348474"/>
                <a:ext cx="437055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0.177</m:t>
                      </m:r>
                      <m:r>
                        <a:rPr lang="en-US" sz="3200" b="0" i="1" smtClean="0">
                          <a:latin typeface="Cambria Math" panose="02040503050406030204" pitchFamily="18" charset="0"/>
                          <a:ea typeface="Cambria Math" panose="02040503050406030204" pitchFamily="18" charset="0"/>
                        </a:rPr>
                        <m:t>≈5.2 </m:t>
                      </m:r>
                      <m:r>
                        <a:rPr lang="en-US" sz="3200" b="0" i="1" smtClean="0">
                          <a:latin typeface="Cambria Math" panose="02040503050406030204" pitchFamily="18" charset="0"/>
                          <a:ea typeface="Cambria Math" panose="02040503050406030204" pitchFamily="18" charset="0"/>
                        </a:rPr>
                        <m:t>𝑡𝑖𝑚𝑒𝑠</m:t>
                      </m:r>
                      <m:r>
                        <a:rPr lang="en-US" sz="3200" b="0" i="1" smtClean="0">
                          <a:latin typeface="Cambria Math" panose="02040503050406030204" pitchFamily="18" charset="0"/>
                          <a:ea typeface="Cambria Math" panose="02040503050406030204" pitchFamily="18" charset="0"/>
                        </a:rPr>
                        <m:t> 0.034</m:t>
                      </m:r>
                    </m:oMath>
                  </m:oMathPara>
                </a14:m>
                <a:endParaRPr lang="en-US" sz="3200" dirty="0"/>
              </a:p>
            </p:txBody>
          </p:sp>
        </mc:Choice>
        <mc:Fallback xmlns="">
          <p:sp>
            <p:nvSpPr>
              <p:cNvPr id="2" name="TextBox 1"/>
              <p:cNvSpPr txBox="1">
                <a:spLocks noRot="1" noChangeAspect="1" noMove="1" noResize="1" noEditPoints="1" noAdjustHandles="1" noChangeArrowheads="1" noChangeShapeType="1" noTextEdit="1"/>
              </p:cNvSpPr>
              <p:nvPr/>
            </p:nvSpPr>
            <p:spPr>
              <a:xfrm>
                <a:off x="6945765" y="3348474"/>
                <a:ext cx="4370555" cy="492443"/>
              </a:xfrm>
              <a:prstGeom prst="rect">
                <a:avLst/>
              </a:prstGeom>
              <a:blipFill rotWithShape="0">
                <a:blip r:embed="rId4"/>
                <a:stretch>
                  <a:fillRect/>
                </a:stretch>
              </a:blipFill>
            </p:spPr>
            <p:txBody>
              <a:bodyPr/>
              <a:lstStyle/>
              <a:p>
                <a:r>
                  <a:rPr lang="en-US">
                    <a:noFill/>
                  </a:rPr>
                  <a:t> </a:t>
                </a:r>
              </a:p>
            </p:txBody>
          </p:sp>
        </mc:Fallback>
      </mc:AlternateContent>
      <p:cxnSp>
        <p:nvCxnSpPr>
          <p:cNvPr id="4" name="Straight Arrow Connector 3"/>
          <p:cNvCxnSpPr/>
          <p:nvPr/>
        </p:nvCxnSpPr>
        <p:spPr>
          <a:xfrm flipV="1">
            <a:off x="7282183" y="3857805"/>
            <a:ext cx="729205" cy="266218"/>
          </a:xfrm>
          <a:prstGeom prst="straightConnector1">
            <a:avLst/>
          </a:prstGeom>
          <a:ln w="603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9228437" y="3863335"/>
            <a:ext cx="992007" cy="260688"/>
          </a:xfrm>
          <a:prstGeom prst="straightConnector1">
            <a:avLst/>
          </a:prstGeom>
          <a:ln w="76200">
            <a:solidFill>
              <a:srgbClr val="46753B"/>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10779" y="4128783"/>
            <a:ext cx="11760603" cy="2677656"/>
          </a:xfrm>
          <a:prstGeom prst="rect">
            <a:avLst/>
          </a:prstGeom>
        </p:spPr>
        <p:txBody>
          <a:bodyPr wrap="square">
            <a:spAutoFit/>
          </a:bodyPr>
          <a:lstStyle/>
          <a:p>
            <a:pPr algn="ctr"/>
            <a:r>
              <a:rPr lang="en-US" sz="2800" dirty="0" smtClean="0">
                <a:solidFill>
                  <a:prstClr val="black"/>
                </a:solidFill>
                <a:latin typeface="Times New Roman" panose="02020603050405020304" pitchFamily="18" charset="0"/>
                <a:cs typeface="Times New Roman" panose="02020603050405020304" pitchFamily="18" charset="0"/>
              </a:rPr>
              <a:t>Conclusion</a:t>
            </a:r>
          </a:p>
          <a:p>
            <a:r>
              <a:rPr lang="en-US" sz="2800" dirty="0" smtClean="0">
                <a:solidFill>
                  <a:prstClr val="black"/>
                </a:solidFill>
                <a:latin typeface="Times New Roman" panose="02020603050405020304" pitchFamily="18" charset="0"/>
                <a:cs typeface="Times New Roman" panose="02020603050405020304" pitchFamily="18" charset="0"/>
              </a:rPr>
              <a:t>The distance of Norway to </a:t>
            </a:r>
            <a:r>
              <a:rPr lang="en-US" sz="2800" dirty="0" err="1">
                <a:solidFill>
                  <a:prstClr val="black"/>
                </a:solidFill>
                <a:latin typeface="Times New Roman" panose="02020603050405020304" pitchFamily="18" charset="0"/>
                <a:cs typeface="Times New Roman" panose="02020603050405020304" pitchFamily="18" charset="0"/>
              </a:rPr>
              <a:t>A</a:t>
            </a:r>
            <a:r>
              <a:rPr lang="en-US" sz="2800" dirty="0" err="1" smtClean="0">
                <a:solidFill>
                  <a:prstClr val="black"/>
                </a:solidFill>
                <a:latin typeface="Times New Roman" panose="02020603050405020304" pitchFamily="18" charset="0"/>
                <a:cs typeface="Times New Roman" panose="02020603050405020304" pitchFamily="18" charset="0"/>
              </a:rPr>
              <a:t>brd</a:t>
            </a:r>
            <a:r>
              <a:rPr lang="en-US" sz="2800" dirty="0" smtClean="0">
                <a:solidFill>
                  <a:prstClr val="black"/>
                </a:solidFill>
                <a:latin typeface="Times New Roman" panose="02020603050405020304" pitchFamily="18" charset="0"/>
                <a:cs typeface="Times New Roman" panose="02020603050405020304" pitchFamily="18" charset="0"/>
              </a:rPr>
              <a:t> 0.177 is more than 5 times of the distance of Germany to </a:t>
            </a:r>
            <a:r>
              <a:rPr lang="en-US" sz="2800" dirty="0" err="1" smtClean="0">
                <a:solidFill>
                  <a:prstClr val="black"/>
                </a:solidFill>
                <a:latin typeface="Times New Roman" panose="02020603050405020304" pitchFamily="18" charset="0"/>
                <a:cs typeface="Times New Roman" panose="02020603050405020304" pitchFamily="18" charset="0"/>
              </a:rPr>
              <a:t>Abrd</a:t>
            </a:r>
            <a:r>
              <a:rPr lang="en-US" sz="2800" dirty="0" smtClean="0">
                <a:solidFill>
                  <a:prstClr val="black"/>
                </a:solidFill>
                <a:latin typeface="Times New Roman" panose="02020603050405020304" pitchFamily="18" charset="0"/>
                <a:cs typeface="Times New Roman" panose="02020603050405020304" pitchFamily="18" charset="0"/>
              </a:rPr>
              <a:t>. The 2d display, suggested points representation from the MDS solution, does not accurately reflect their calculated dissimilarity. This suggests that the 2D solution may not give an adequate representation of the whole distance matrix.</a:t>
            </a:r>
            <a:endParaRPr lang="en-US" sz="2800" dirty="0"/>
          </a:p>
        </p:txBody>
      </p:sp>
      <p:cxnSp>
        <p:nvCxnSpPr>
          <p:cNvPr id="8" name="Straight Arrow Connector 7"/>
          <p:cNvCxnSpPr/>
          <p:nvPr/>
        </p:nvCxnSpPr>
        <p:spPr>
          <a:xfrm flipV="1">
            <a:off x="2636108" y="856735"/>
            <a:ext cx="32951" cy="1639330"/>
          </a:xfrm>
          <a:prstGeom prst="straightConnector1">
            <a:avLst/>
          </a:prstGeom>
          <a:ln w="603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4385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69428" y="520861"/>
            <a:ext cx="10566360" cy="5016758"/>
          </a:xfrm>
          <a:prstGeom prst="rect">
            <a:avLst/>
          </a:prstGeom>
          <a:ln w="25400">
            <a:solidFill>
              <a:schemeClr val="accent1">
                <a:shade val="50000"/>
              </a:schemeClr>
            </a:solidFill>
          </a:ln>
        </p:spPr>
        <p:txBody>
          <a:bodyPr wrap="square">
            <a:spAutoFit/>
          </a:bodyPr>
          <a:lstStyle/>
          <a:p>
            <a:r>
              <a:rPr lang="en-US" sz="2000" dirty="0"/>
              <a:t>library("MVA")</a:t>
            </a:r>
          </a:p>
          <a:p>
            <a:r>
              <a:rPr lang="en-US" sz="2000" dirty="0" err="1"/>
              <a:t>watervoles</a:t>
            </a:r>
            <a:r>
              <a:rPr lang="en-US" sz="2000" dirty="0"/>
              <a:t>&lt;-read.csv ("F:/STAT 4400/Data/watervoles.csv", </a:t>
            </a:r>
            <a:r>
              <a:rPr lang="en-US" sz="2000" dirty="0" err="1"/>
              <a:t>row.names</a:t>
            </a:r>
            <a:r>
              <a:rPr lang="en-US" sz="2000" dirty="0"/>
              <a:t>=1, header=TRUE)</a:t>
            </a:r>
          </a:p>
          <a:p>
            <a:r>
              <a:rPr lang="en-US" sz="2000" dirty="0"/>
              <a:t>data("</a:t>
            </a:r>
            <a:r>
              <a:rPr lang="en-US" sz="2000" dirty="0" err="1"/>
              <a:t>watervoles</a:t>
            </a:r>
            <a:r>
              <a:rPr lang="en-US" sz="2000" dirty="0"/>
              <a:t>", package = "HSAUR2")</a:t>
            </a:r>
          </a:p>
          <a:p>
            <a:r>
              <a:rPr lang="en-US" sz="2000" dirty="0" err="1"/>
              <a:t>voles_mds</a:t>
            </a:r>
            <a:r>
              <a:rPr lang="en-US" sz="2000" dirty="0"/>
              <a:t> &lt;- </a:t>
            </a:r>
            <a:r>
              <a:rPr lang="en-US" sz="2000" dirty="0" err="1"/>
              <a:t>cmdscale</a:t>
            </a:r>
            <a:r>
              <a:rPr lang="en-US" sz="2000" dirty="0"/>
              <a:t>(</a:t>
            </a:r>
            <a:r>
              <a:rPr lang="en-US" sz="2000" dirty="0" err="1"/>
              <a:t>watervoles</a:t>
            </a:r>
            <a:r>
              <a:rPr lang="en-US" sz="2000" dirty="0"/>
              <a:t>, k = 13, </a:t>
            </a:r>
            <a:r>
              <a:rPr lang="en-US" sz="2000" dirty="0" err="1"/>
              <a:t>eig</a:t>
            </a:r>
            <a:r>
              <a:rPr lang="en-US" sz="2000" dirty="0"/>
              <a:t> = TRUE)</a:t>
            </a:r>
          </a:p>
          <a:p>
            <a:r>
              <a:rPr lang="en-US" sz="2000" dirty="0" err="1"/>
              <a:t>voles_mds$eig</a:t>
            </a:r>
            <a:endParaRPr lang="en-US" sz="2000" dirty="0"/>
          </a:p>
          <a:p>
            <a:r>
              <a:rPr lang="en-US" sz="2000" dirty="0"/>
              <a:t>(</a:t>
            </a:r>
            <a:r>
              <a:rPr lang="en-US" sz="2000" dirty="0" err="1"/>
              <a:t>cumsum</a:t>
            </a:r>
            <a:r>
              <a:rPr lang="en-US" sz="2000" dirty="0"/>
              <a:t>(abs(</a:t>
            </a:r>
            <a:r>
              <a:rPr lang="en-US" sz="2000" dirty="0" err="1"/>
              <a:t>voles_mds$eig</a:t>
            </a:r>
            <a:r>
              <a:rPr lang="en-US" sz="2000" dirty="0"/>
              <a:t>))/sum(abs(</a:t>
            </a:r>
            <a:r>
              <a:rPr lang="en-US" sz="2000" dirty="0" err="1"/>
              <a:t>voles_mds$eig</a:t>
            </a:r>
            <a:r>
              <a:rPr lang="en-US" sz="2000" dirty="0"/>
              <a:t>)))</a:t>
            </a:r>
          </a:p>
          <a:p>
            <a:r>
              <a:rPr lang="en-US" sz="2000" dirty="0"/>
              <a:t>(</a:t>
            </a:r>
            <a:r>
              <a:rPr lang="en-US" sz="2000" dirty="0" err="1"/>
              <a:t>cumsum</a:t>
            </a:r>
            <a:r>
              <a:rPr lang="en-US" sz="2000" dirty="0"/>
              <a:t>((</a:t>
            </a:r>
            <a:r>
              <a:rPr lang="en-US" sz="2000" dirty="0" err="1"/>
              <a:t>voles_mds$eig</a:t>
            </a:r>
            <a:r>
              <a:rPr lang="en-US" sz="2000" dirty="0"/>
              <a:t>)^2)/sum((</a:t>
            </a:r>
            <a:r>
              <a:rPr lang="en-US" sz="2000" dirty="0" err="1"/>
              <a:t>voles_mds$eig</a:t>
            </a:r>
            <a:r>
              <a:rPr lang="en-US" sz="2000" dirty="0"/>
              <a:t>)^2))</a:t>
            </a:r>
          </a:p>
          <a:p>
            <a:r>
              <a:rPr lang="en-US" sz="2000" dirty="0"/>
              <a:t>x &lt;- </a:t>
            </a:r>
            <a:r>
              <a:rPr lang="en-US" sz="2000" dirty="0" err="1"/>
              <a:t>voles_mds$points</a:t>
            </a:r>
            <a:r>
              <a:rPr lang="en-US" sz="2000" dirty="0"/>
              <a:t>[,1]</a:t>
            </a:r>
          </a:p>
          <a:p>
            <a:r>
              <a:rPr lang="en-US" sz="2000" dirty="0"/>
              <a:t>y &lt;- </a:t>
            </a:r>
            <a:r>
              <a:rPr lang="en-US" sz="2000" dirty="0" err="1"/>
              <a:t>voles_mds$points</a:t>
            </a:r>
            <a:r>
              <a:rPr lang="en-US" sz="2000" dirty="0"/>
              <a:t>[,2]</a:t>
            </a:r>
          </a:p>
          <a:p>
            <a:r>
              <a:rPr lang="en-US" sz="2000" dirty="0"/>
              <a:t>plot(x, y, </a:t>
            </a:r>
            <a:r>
              <a:rPr lang="en-US" sz="2000" dirty="0" err="1"/>
              <a:t>xlab</a:t>
            </a:r>
            <a:r>
              <a:rPr lang="en-US" sz="2000" dirty="0"/>
              <a:t> = "Coordinate 1", </a:t>
            </a:r>
            <a:r>
              <a:rPr lang="en-US" sz="2000" dirty="0" err="1"/>
              <a:t>ylab</a:t>
            </a:r>
            <a:r>
              <a:rPr lang="en-US" sz="2000" dirty="0"/>
              <a:t> = "Coordinate 2", </a:t>
            </a:r>
            <a:r>
              <a:rPr lang="en-US" sz="2000" dirty="0" err="1"/>
              <a:t>xlim</a:t>
            </a:r>
            <a:r>
              <a:rPr lang="en-US" sz="2000" dirty="0"/>
              <a:t> = range(x)*1.2, type = "n")</a:t>
            </a:r>
          </a:p>
          <a:p>
            <a:r>
              <a:rPr lang="en-US" sz="2000" dirty="0"/>
              <a:t>text(x, y, labels = </a:t>
            </a:r>
            <a:r>
              <a:rPr lang="en-US" sz="2000" dirty="0" err="1"/>
              <a:t>colnames</a:t>
            </a:r>
            <a:r>
              <a:rPr lang="en-US" sz="2000" dirty="0"/>
              <a:t>(</a:t>
            </a:r>
            <a:r>
              <a:rPr lang="en-US" sz="2000" dirty="0" err="1"/>
              <a:t>watervoles</a:t>
            </a:r>
            <a:r>
              <a:rPr lang="en-US" sz="2000" dirty="0"/>
              <a:t>), </a:t>
            </a:r>
            <a:r>
              <a:rPr lang="en-US" sz="2000" dirty="0" err="1"/>
              <a:t>cex</a:t>
            </a:r>
            <a:r>
              <a:rPr lang="en-US" sz="2000" dirty="0"/>
              <a:t> = 0.7)</a:t>
            </a:r>
          </a:p>
          <a:p>
            <a:r>
              <a:rPr lang="en-US" sz="2000" dirty="0"/>
              <a:t>library("ape")</a:t>
            </a:r>
          </a:p>
          <a:p>
            <a:r>
              <a:rPr lang="en-US" sz="2000" dirty="0" err="1"/>
              <a:t>st</a:t>
            </a:r>
            <a:r>
              <a:rPr lang="en-US" sz="2000" dirty="0"/>
              <a:t> &lt;- </a:t>
            </a:r>
            <a:r>
              <a:rPr lang="en-US" sz="2000" dirty="0" err="1"/>
              <a:t>mst</a:t>
            </a:r>
            <a:r>
              <a:rPr lang="en-US" sz="2000" dirty="0"/>
              <a:t>(</a:t>
            </a:r>
            <a:r>
              <a:rPr lang="en-US" sz="2000" dirty="0" err="1"/>
              <a:t>watervoles</a:t>
            </a:r>
            <a:r>
              <a:rPr lang="en-US" sz="2000" dirty="0"/>
              <a:t>)</a:t>
            </a:r>
          </a:p>
          <a:p>
            <a:r>
              <a:rPr lang="en-US" sz="2000" dirty="0"/>
              <a:t>plot(x, y, </a:t>
            </a:r>
            <a:r>
              <a:rPr lang="en-US" sz="2000" dirty="0" err="1"/>
              <a:t>xlab</a:t>
            </a:r>
            <a:r>
              <a:rPr lang="en-US" sz="2000" dirty="0"/>
              <a:t> = "Coordinate 1", </a:t>
            </a:r>
            <a:r>
              <a:rPr lang="en-US" sz="2000" dirty="0" err="1"/>
              <a:t>ylab</a:t>
            </a:r>
            <a:r>
              <a:rPr lang="en-US" sz="2000" dirty="0"/>
              <a:t> = "Coordinate 2", </a:t>
            </a:r>
            <a:r>
              <a:rPr lang="en-US" sz="2000" dirty="0" err="1"/>
              <a:t>xlim</a:t>
            </a:r>
            <a:r>
              <a:rPr lang="en-US" sz="2000" dirty="0"/>
              <a:t> = range(x)*1.2, type = "n")</a:t>
            </a:r>
          </a:p>
          <a:p>
            <a:r>
              <a:rPr lang="en-US" sz="2000" dirty="0"/>
              <a:t>for (</a:t>
            </a:r>
            <a:r>
              <a:rPr lang="en-US" sz="2000" dirty="0" err="1"/>
              <a:t>i</a:t>
            </a:r>
            <a:r>
              <a:rPr lang="en-US" sz="2000" dirty="0"/>
              <a:t> in 1:nrow(</a:t>
            </a:r>
            <a:r>
              <a:rPr lang="en-US" sz="2000" dirty="0" err="1"/>
              <a:t>watervoles</a:t>
            </a:r>
            <a:r>
              <a:rPr lang="en-US" sz="2000" dirty="0"/>
              <a:t>)) { w1 &lt;- which(</a:t>
            </a:r>
            <a:r>
              <a:rPr lang="en-US" sz="2000" dirty="0" err="1"/>
              <a:t>st</a:t>
            </a:r>
            <a:r>
              <a:rPr lang="en-US" sz="2000" dirty="0"/>
              <a:t>[</a:t>
            </a:r>
            <a:r>
              <a:rPr lang="en-US" sz="2000" dirty="0" err="1"/>
              <a:t>i</a:t>
            </a:r>
            <a:r>
              <a:rPr lang="en-US" sz="2000" dirty="0"/>
              <a:t>, ]==1) segments(x[</a:t>
            </a:r>
            <a:r>
              <a:rPr lang="en-US" sz="2000" dirty="0" err="1"/>
              <a:t>i</a:t>
            </a:r>
            <a:r>
              <a:rPr lang="en-US" sz="2000" dirty="0"/>
              <a:t>], y[</a:t>
            </a:r>
            <a:r>
              <a:rPr lang="en-US" sz="2000" dirty="0" err="1"/>
              <a:t>i</a:t>
            </a:r>
            <a:r>
              <a:rPr lang="en-US" sz="2000" dirty="0"/>
              <a:t>], x[w1], y[w1]) }</a:t>
            </a:r>
          </a:p>
          <a:p>
            <a:r>
              <a:rPr lang="en-US" sz="2000" dirty="0"/>
              <a:t>text(x, y, labels = </a:t>
            </a:r>
            <a:r>
              <a:rPr lang="en-US" sz="2000" dirty="0" err="1"/>
              <a:t>colnames</a:t>
            </a:r>
            <a:r>
              <a:rPr lang="en-US" sz="2000" dirty="0"/>
              <a:t>(</a:t>
            </a:r>
            <a:r>
              <a:rPr lang="en-US" sz="2000" dirty="0" err="1"/>
              <a:t>watervoles</a:t>
            </a:r>
            <a:r>
              <a:rPr lang="en-US" sz="2000" dirty="0"/>
              <a:t>), </a:t>
            </a:r>
            <a:r>
              <a:rPr lang="en-US" sz="2000" dirty="0" err="1"/>
              <a:t>cex</a:t>
            </a:r>
            <a:r>
              <a:rPr lang="en-US" sz="2000" dirty="0"/>
              <a:t> = 0.7)</a:t>
            </a:r>
          </a:p>
        </p:txBody>
      </p:sp>
    </p:spTree>
    <p:extLst>
      <p:ext uri="{BB962C8B-B14F-4D97-AF65-F5344CB8AC3E}">
        <p14:creationId xmlns:p14="http://schemas.microsoft.com/office/powerpoint/2010/main" val="36512165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258500" y="258859"/>
                <a:ext cx="11559251" cy="6395853"/>
              </a:xfrm>
              <a:prstGeom prst="rect">
                <a:avLst/>
              </a:prstGeom>
            </p:spPr>
            <p:txBody>
              <a:bodyPr wrap="square">
                <a:spAutoFit/>
              </a:bodyPr>
              <a:lstStyle/>
              <a:p>
                <a:pPr marL="457200" indent="-457200">
                  <a:buFont typeface="Arial" panose="020B0604020202020204" pitchFamily="34" charset="0"/>
                  <a:buChar char="•"/>
                </a:pPr>
                <a:r>
                  <a:rPr lang="en-US" sz="2800" dirty="0" smtClean="0">
                    <a:solidFill>
                      <a:srgbClr val="0070C0"/>
                    </a:solidFill>
                    <a:latin typeface="Times New Roman" panose="02020603050405020304" pitchFamily="18" charset="0"/>
                    <a:cs typeface="Times New Roman" panose="02020603050405020304" pitchFamily="18" charset="0"/>
                  </a:rPr>
                  <a:t>Classical scaling </a:t>
                </a:r>
                <a:r>
                  <a:rPr lang="en-US" sz="2800" dirty="0" smtClean="0">
                    <a:solidFill>
                      <a:prstClr val="black"/>
                    </a:solidFill>
                    <a:latin typeface="Times New Roman" panose="02020603050405020304" pitchFamily="18" charset="0"/>
                    <a:cs typeface="Times New Roman" panose="02020603050405020304" pitchFamily="18" charset="0"/>
                  </a:rPr>
                  <a:t>is to find a configuration of points in a lower-dimensional space such that the inter-point distances {</a:t>
                </a:r>
                <a14:m>
                  <m:oMath xmlns:m="http://schemas.openxmlformats.org/officeDocument/2006/math">
                    <m:sSub>
                      <m:sSubPr>
                        <m:ctrlPr>
                          <a:rPr lang="en-US" sz="2800" i="1" dirty="0" smtClean="0">
                            <a:solidFill>
                              <a:prstClr val="black"/>
                            </a:solidFill>
                            <a:latin typeface="Cambria Math" panose="02040503050406030204" pitchFamily="18" charset="0"/>
                            <a:cs typeface="Times New Roman" panose="02020603050405020304" pitchFamily="18" charset="0"/>
                          </a:rPr>
                        </m:ctrlPr>
                      </m:sSubPr>
                      <m:e>
                        <m:r>
                          <a:rPr lang="en-US" sz="2800" i="1" dirty="0" smtClean="0">
                            <a:solidFill>
                              <a:prstClr val="black"/>
                            </a:solidFill>
                            <a:latin typeface="Cambria Math" panose="02040503050406030204" pitchFamily="18" charset="0"/>
                            <a:cs typeface="Times New Roman" panose="02020603050405020304" pitchFamily="18" charset="0"/>
                          </a:rPr>
                          <m:t>𝑑</m:t>
                        </m:r>
                      </m:e>
                      <m:sub>
                        <m:r>
                          <a:rPr lang="en-US" sz="2800" i="1" dirty="0" smtClean="0">
                            <a:solidFill>
                              <a:prstClr val="black"/>
                            </a:solidFill>
                            <a:latin typeface="Cambria Math" panose="02040503050406030204" pitchFamily="18" charset="0"/>
                            <a:cs typeface="Times New Roman" panose="02020603050405020304" pitchFamily="18" charset="0"/>
                          </a:rPr>
                          <m:t>𝑖𝑗</m:t>
                        </m:r>
                      </m:sub>
                    </m:sSub>
                  </m:oMath>
                </a14:m>
                <a:r>
                  <a:rPr lang="en-US" sz="2800" dirty="0" smtClean="0">
                    <a:solidFill>
                      <a:prstClr val="black"/>
                    </a:solidFill>
                    <a:latin typeface="Times New Roman" panose="02020603050405020304" pitchFamily="18" charset="0"/>
                    <a:cs typeface="Times New Roman" panose="02020603050405020304" pitchFamily="18" charset="0"/>
                  </a:rPr>
                  <a:t> } satisfy </a:t>
                </a:r>
                <a14:m>
                  <m:oMath xmlns:m="http://schemas.openxmlformats.org/officeDocument/2006/math">
                    <m:sSub>
                      <m:sSubPr>
                        <m:ctrlPr>
                          <a:rPr lang="en-US" sz="2800" i="1" dirty="0" smtClean="0">
                            <a:solidFill>
                              <a:prstClr val="black"/>
                            </a:solidFill>
                            <a:latin typeface="Cambria Math" panose="02040503050406030204" pitchFamily="18" charset="0"/>
                            <a:cs typeface="Times New Roman" panose="02020603050405020304" pitchFamily="18" charset="0"/>
                          </a:rPr>
                        </m:ctrlPr>
                      </m:sSubPr>
                      <m:e>
                        <m:r>
                          <a:rPr lang="en-US" sz="2800" i="1" dirty="0" smtClean="0">
                            <a:solidFill>
                              <a:prstClr val="black"/>
                            </a:solidFill>
                            <a:latin typeface="Cambria Math" panose="02040503050406030204" pitchFamily="18" charset="0"/>
                            <a:cs typeface="Times New Roman" panose="02020603050405020304" pitchFamily="18" charset="0"/>
                          </a:rPr>
                          <m:t>𝑑</m:t>
                        </m:r>
                      </m:e>
                      <m:sub>
                        <m:r>
                          <a:rPr lang="en-US" sz="2800" i="1" dirty="0" smtClean="0">
                            <a:solidFill>
                              <a:prstClr val="black"/>
                            </a:solidFill>
                            <a:latin typeface="Cambria Math" panose="02040503050406030204" pitchFamily="18" charset="0"/>
                            <a:cs typeface="Times New Roman" panose="02020603050405020304" pitchFamily="18" charset="0"/>
                          </a:rPr>
                          <m:t>𝑖𝑗</m:t>
                        </m:r>
                      </m:sub>
                    </m:sSub>
                    <m:r>
                      <a:rPr lang="en-US" sz="2800" i="1" dirty="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800" i="1" dirty="0" smtClean="0">
                            <a:solidFill>
                              <a:prstClr val="black"/>
                            </a:solidFill>
                            <a:latin typeface="Cambria Math" panose="02040503050406030204" pitchFamily="18" charset="0"/>
                            <a:cs typeface="Times New Roman" panose="02020603050405020304" pitchFamily="18" charset="0"/>
                          </a:rPr>
                        </m:ctrlPr>
                      </m:sSubPr>
                      <m:e>
                        <m:acc>
                          <m:accPr>
                            <m:chr m:val="̂"/>
                            <m:ctrlPr>
                              <a:rPr lang="en-US" sz="2800" i="1" dirty="0" smtClean="0">
                                <a:solidFill>
                                  <a:prstClr val="black"/>
                                </a:solidFill>
                                <a:latin typeface="Cambria Math" panose="02040503050406030204" pitchFamily="18" charset="0"/>
                                <a:cs typeface="Times New Roman" panose="02020603050405020304" pitchFamily="18" charset="0"/>
                              </a:rPr>
                            </m:ctrlPr>
                          </m:accPr>
                          <m:e>
                            <m:r>
                              <a:rPr lang="en-US" sz="2800" i="1" dirty="0">
                                <a:solidFill>
                                  <a:prstClr val="black"/>
                                </a:solidFill>
                                <a:latin typeface="Cambria Math" panose="02040503050406030204" pitchFamily="18" charset="0"/>
                                <a:cs typeface="Times New Roman" panose="02020603050405020304" pitchFamily="18" charset="0"/>
                              </a:rPr>
                              <m:t>𝑑</m:t>
                            </m:r>
                          </m:e>
                        </m:acc>
                      </m:e>
                      <m:sub>
                        <m:r>
                          <a:rPr lang="en-US" sz="2800" i="1" dirty="0" smtClean="0">
                            <a:solidFill>
                              <a:prstClr val="black"/>
                            </a:solidFill>
                            <a:latin typeface="Cambria Math" panose="02040503050406030204" pitchFamily="18" charset="0"/>
                            <a:cs typeface="Times New Roman" panose="02020603050405020304" pitchFamily="18" charset="0"/>
                          </a:rPr>
                          <m:t>𝑖𝑗</m:t>
                        </m:r>
                      </m:sub>
                    </m:sSub>
                  </m:oMath>
                </a14:m>
                <a:r>
                  <a:rPr lang="en-US" sz="2800" dirty="0" smtClean="0">
                    <a:solidFill>
                      <a:prstClr val="black"/>
                    </a:solidFill>
                    <a:latin typeface="Times New Roman" panose="02020603050405020304" pitchFamily="18" charset="0"/>
                    <a:cs typeface="Times New Roman" panose="02020603050405020304" pitchFamily="18" charset="0"/>
                  </a:rPr>
                  <a:t>. where </a:t>
                </a:r>
                <a14:m>
                  <m:oMath xmlns:m="http://schemas.openxmlformats.org/officeDocument/2006/math">
                    <m:sSub>
                      <m:sSubPr>
                        <m:ctrlPr>
                          <a:rPr lang="en-US" sz="2800" i="1" dirty="0">
                            <a:solidFill>
                              <a:prstClr val="black"/>
                            </a:solidFill>
                            <a:latin typeface="Cambria Math" panose="02040503050406030204" pitchFamily="18" charset="0"/>
                            <a:cs typeface="Times New Roman" panose="02020603050405020304" pitchFamily="18" charset="0"/>
                          </a:rPr>
                        </m:ctrlPr>
                      </m:sSubPr>
                      <m:e>
                        <m:acc>
                          <m:accPr>
                            <m:chr m:val="̂"/>
                            <m:ctrlPr>
                              <a:rPr lang="en-US" sz="2800" i="1" dirty="0">
                                <a:solidFill>
                                  <a:prstClr val="black"/>
                                </a:solidFill>
                                <a:latin typeface="Cambria Math" panose="02040503050406030204" pitchFamily="18" charset="0"/>
                                <a:cs typeface="Times New Roman" panose="02020603050405020304" pitchFamily="18" charset="0"/>
                              </a:rPr>
                            </m:ctrlPr>
                          </m:accPr>
                          <m:e>
                            <m:r>
                              <a:rPr lang="en-US" sz="2800" i="1" dirty="0">
                                <a:solidFill>
                                  <a:prstClr val="black"/>
                                </a:solidFill>
                                <a:latin typeface="Cambria Math" panose="02040503050406030204" pitchFamily="18" charset="0"/>
                                <a:cs typeface="Times New Roman" panose="02020603050405020304" pitchFamily="18" charset="0"/>
                              </a:rPr>
                              <m:t>𝑑</m:t>
                            </m:r>
                          </m:e>
                        </m:acc>
                      </m:e>
                      <m:sub>
                        <m:r>
                          <a:rPr lang="en-US" sz="2800" i="1" dirty="0">
                            <a:solidFill>
                              <a:prstClr val="black"/>
                            </a:solidFill>
                            <a:latin typeface="Cambria Math" panose="02040503050406030204" pitchFamily="18" charset="0"/>
                            <a:cs typeface="Times New Roman" panose="02020603050405020304" pitchFamily="18" charset="0"/>
                          </a:rPr>
                          <m:t>𝑖𝑗</m:t>
                        </m:r>
                      </m:sub>
                    </m:sSub>
                  </m:oMath>
                </a14:m>
                <a:r>
                  <a:rPr lang="en-US" sz="2800" dirty="0" smtClean="0">
                    <a:solidFill>
                      <a:prstClr val="black"/>
                    </a:solidFill>
                    <a:latin typeface="Times New Roman" panose="02020603050405020304" pitchFamily="18" charset="0"/>
                    <a:cs typeface="Times New Roman" panose="02020603050405020304" pitchFamily="18" charset="0"/>
                  </a:rPr>
                  <a:t> is the estimated distance from the dissimilarity matrix.</a:t>
                </a:r>
              </a:p>
              <a:p>
                <a:pPr marL="457200" indent="-457200">
                  <a:buFont typeface="Arial" panose="020B0604020202020204" pitchFamily="34" charset="0"/>
                  <a:buChar char="•"/>
                </a:pPr>
                <a:endParaRPr lang="en-US" sz="2800" dirty="0" smtClean="0">
                  <a:solidFill>
                    <a:prstClr val="black"/>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smtClean="0">
                    <a:solidFill>
                      <a:srgbClr val="0070C0"/>
                    </a:solidFill>
                    <a:latin typeface="Times New Roman" panose="02020603050405020304" pitchFamily="18" charset="0"/>
                    <a:cs typeface="Times New Roman" panose="02020603050405020304" pitchFamily="18" charset="0"/>
                  </a:rPr>
                  <a:t>Distance scaling is more relaxed, </a:t>
                </a:r>
                <a:r>
                  <a:rPr lang="en-US" sz="2800" dirty="0" smtClean="0">
                    <a:solidFill>
                      <a:srgbClr val="002060"/>
                    </a:solidFill>
                    <a:latin typeface="Times New Roman" panose="02020603050405020304" pitchFamily="18" charset="0"/>
                    <a:cs typeface="Times New Roman" panose="02020603050405020304" pitchFamily="18" charset="0"/>
                  </a:rPr>
                  <a:t>we wish to find a suitable configuration for which</a:t>
                </a:r>
              </a:p>
              <a:p>
                <a:pPr algn="ctr"/>
                <a14:m>
                  <m:oMath xmlns:m="http://schemas.openxmlformats.org/officeDocument/2006/math">
                    <m:sSub>
                      <m:sSubPr>
                        <m:ctrlPr>
                          <a:rPr lang="en-US" sz="2800" i="1" smtClean="0">
                            <a:solidFill>
                              <a:prstClr val="black"/>
                            </a:solidFill>
                            <a:latin typeface="Cambria Math" panose="02040503050406030204" pitchFamily="18" charset="0"/>
                            <a:cs typeface="Times New Roman" panose="02020603050405020304" pitchFamily="18" charset="0"/>
                          </a:rPr>
                        </m:ctrlPr>
                      </m:sSubPr>
                      <m:e>
                        <m:r>
                          <a:rPr lang="en-US" sz="2800" i="1" smtClean="0">
                            <a:solidFill>
                              <a:prstClr val="black"/>
                            </a:solidFill>
                            <a:latin typeface="Cambria Math" panose="02040503050406030204" pitchFamily="18" charset="0"/>
                            <a:cs typeface="Times New Roman" panose="02020603050405020304" pitchFamily="18" charset="0"/>
                          </a:rPr>
                          <m:t>𝑑</m:t>
                        </m:r>
                      </m:e>
                      <m:sub>
                        <m:r>
                          <a:rPr lang="en-US" sz="2800" i="1" smtClean="0">
                            <a:solidFill>
                              <a:prstClr val="black"/>
                            </a:solidFill>
                            <a:latin typeface="Cambria Math" panose="02040503050406030204" pitchFamily="18" charset="0"/>
                            <a:cs typeface="Times New Roman" panose="02020603050405020304" pitchFamily="18" charset="0"/>
                          </a:rPr>
                          <m:t>𝑖𝑗</m:t>
                        </m:r>
                      </m:sub>
                    </m:sSub>
                    <m:r>
                      <a:rPr lang="en-US" sz="28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28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𝑓</m:t>
                    </m:r>
                    <m:r>
                      <a:rPr lang="en-US" sz="280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800" i="1" dirty="0">
                            <a:solidFill>
                              <a:prstClr val="black"/>
                            </a:solidFill>
                            <a:latin typeface="Cambria Math" panose="02040503050406030204" pitchFamily="18" charset="0"/>
                            <a:cs typeface="Times New Roman" panose="02020603050405020304" pitchFamily="18" charset="0"/>
                          </a:rPr>
                        </m:ctrlPr>
                      </m:sSubPr>
                      <m:e>
                        <m:acc>
                          <m:accPr>
                            <m:chr m:val="̂"/>
                            <m:ctrlPr>
                              <a:rPr lang="en-US" sz="2800" i="1" dirty="0">
                                <a:solidFill>
                                  <a:prstClr val="black"/>
                                </a:solidFill>
                                <a:latin typeface="Cambria Math" panose="02040503050406030204" pitchFamily="18" charset="0"/>
                                <a:cs typeface="Times New Roman" panose="02020603050405020304" pitchFamily="18" charset="0"/>
                              </a:rPr>
                            </m:ctrlPr>
                          </m:accPr>
                          <m:e>
                            <m:r>
                              <a:rPr lang="en-US" sz="2800" i="1" dirty="0">
                                <a:solidFill>
                                  <a:prstClr val="black"/>
                                </a:solidFill>
                                <a:latin typeface="Cambria Math" panose="02040503050406030204" pitchFamily="18" charset="0"/>
                                <a:cs typeface="Times New Roman" panose="02020603050405020304" pitchFamily="18" charset="0"/>
                              </a:rPr>
                              <m:t>𝑑</m:t>
                            </m:r>
                          </m:e>
                        </m:acc>
                      </m:e>
                      <m:sub>
                        <m:r>
                          <a:rPr lang="en-US" sz="2800" i="1" dirty="0">
                            <a:solidFill>
                              <a:prstClr val="black"/>
                            </a:solidFill>
                            <a:latin typeface="Cambria Math" panose="02040503050406030204" pitchFamily="18" charset="0"/>
                            <a:cs typeface="Times New Roman" panose="02020603050405020304" pitchFamily="18" charset="0"/>
                          </a:rPr>
                          <m:t>𝑖𝑗</m:t>
                        </m:r>
                      </m:sub>
                    </m:sSub>
                  </m:oMath>
                </a14:m>
                <a:r>
                  <a:rPr lang="en-US" sz="2800" dirty="0" smtClean="0">
                    <a:solidFill>
                      <a:prstClr val="black"/>
                    </a:solidFill>
                    <a:latin typeface="Times New Roman" panose="02020603050405020304" pitchFamily="18" charset="0"/>
                    <a:cs typeface="Times New Roman" panose="02020603050405020304" pitchFamily="18" charset="0"/>
                  </a:rPr>
                  <a:t>)</a:t>
                </a:r>
              </a:p>
              <a:p>
                <a:r>
                  <a:rPr lang="en-US" sz="2800" dirty="0" smtClean="0">
                    <a:solidFill>
                      <a:prstClr val="black"/>
                    </a:solidFill>
                    <a:latin typeface="Times New Roman" panose="02020603050405020304" pitchFamily="18" charset="0"/>
                    <a:cs typeface="Times New Roman" panose="02020603050405020304" pitchFamily="18" charset="0"/>
                  </a:rPr>
                  <a:t> </a:t>
                </a:r>
                <a14:m>
                  <m:oMath xmlns:m="http://schemas.openxmlformats.org/officeDocument/2006/math">
                    <m:r>
                      <a:rPr lang="en-US" sz="2800" i="1" dirty="0" smtClean="0">
                        <a:solidFill>
                          <a:srgbClr val="0070C0"/>
                        </a:solidFill>
                        <a:latin typeface="Cambria Math" panose="02040503050406030204" pitchFamily="18" charset="0"/>
                        <a:cs typeface="Times New Roman" panose="02020603050405020304" pitchFamily="18" charset="0"/>
                      </a:rPr>
                      <m:t>𝑓</m:t>
                    </m:r>
                  </m:oMath>
                </a14:m>
                <a:r>
                  <a:rPr lang="en-US" sz="2800" dirty="0" smtClean="0">
                    <a:solidFill>
                      <a:srgbClr val="0070C0"/>
                    </a:solidFill>
                    <a:latin typeface="Times New Roman" panose="02020603050405020304" pitchFamily="18" charset="0"/>
                    <a:cs typeface="Times New Roman" panose="02020603050405020304" pitchFamily="18" charset="0"/>
                  </a:rPr>
                  <a:t> is some monotonic function. The function f transforms the dissimilarities  into distances.</a:t>
                </a:r>
              </a:p>
              <a:p>
                <a:endParaRPr lang="en-US" sz="2800" dirty="0">
                  <a:solidFill>
                    <a:srgbClr val="0070C0"/>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smtClean="0">
                    <a:solidFill>
                      <a:srgbClr val="0070C0"/>
                    </a:solidFill>
                    <a:latin typeface="Times New Roman" panose="02020603050405020304" pitchFamily="18" charset="0"/>
                    <a:cs typeface="Times New Roman" panose="02020603050405020304" pitchFamily="18" charset="0"/>
                  </a:rPr>
                  <a:t>In metric distance scaling, are quantitative </a:t>
                </a:r>
                <a14:m>
                  <m:oMath xmlns:m="http://schemas.openxmlformats.org/officeDocument/2006/math">
                    <m:sSub>
                      <m:sSubPr>
                        <m:ctrlPr>
                          <a:rPr lang="en-US" sz="2800" i="1" dirty="0">
                            <a:solidFill>
                              <a:prstClr val="black"/>
                            </a:solidFill>
                            <a:latin typeface="Cambria Math" panose="02040503050406030204" pitchFamily="18" charset="0"/>
                            <a:cs typeface="Times New Roman" panose="02020603050405020304" pitchFamily="18" charset="0"/>
                          </a:rPr>
                        </m:ctrlPr>
                      </m:sSubPr>
                      <m:e>
                        <m:acc>
                          <m:accPr>
                            <m:chr m:val="̂"/>
                            <m:ctrlPr>
                              <a:rPr lang="en-US" sz="2800" i="1" dirty="0">
                                <a:solidFill>
                                  <a:prstClr val="black"/>
                                </a:solidFill>
                                <a:latin typeface="Cambria Math" panose="02040503050406030204" pitchFamily="18" charset="0"/>
                                <a:cs typeface="Times New Roman" panose="02020603050405020304" pitchFamily="18" charset="0"/>
                              </a:rPr>
                            </m:ctrlPr>
                          </m:accPr>
                          <m:e>
                            <m:r>
                              <a:rPr lang="en-US" sz="2800" i="1" dirty="0">
                                <a:solidFill>
                                  <a:prstClr val="black"/>
                                </a:solidFill>
                                <a:latin typeface="Cambria Math" panose="02040503050406030204" pitchFamily="18" charset="0"/>
                                <a:cs typeface="Times New Roman" panose="02020603050405020304" pitchFamily="18" charset="0"/>
                              </a:rPr>
                              <m:t>𝑑</m:t>
                            </m:r>
                          </m:e>
                        </m:acc>
                      </m:e>
                      <m:sub>
                        <m:r>
                          <a:rPr lang="en-US" sz="2800" i="1" dirty="0">
                            <a:solidFill>
                              <a:prstClr val="black"/>
                            </a:solidFill>
                            <a:latin typeface="Cambria Math" panose="02040503050406030204" pitchFamily="18" charset="0"/>
                            <a:cs typeface="Times New Roman" panose="02020603050405020304" pitchFamily="18" charset="0"/>
                          </a:rPr>
                          <m:t>𝑖𝑗</m:t>
                        </m:r>
                      </m:sub>
                    </m:sSub>
                  </m:oMath>
                </a14:m>
                <a:r>
                  <a:rPr lang="en-US" sz="2800" dirty="0" smtClean="0">
                    <a:solidFill>
                      <a:srgbClr val="0070C0"/>
                    </a:solidFill>
                    <a:latin typeface="Times New Roman" panose="02020603050405020304" pitchFamily="18" charset="0"/>
                    <a:cs typeface="Times New Roman" panose="02020603050405020304" pitchFamily="18" charset="0"/>
                  </a:rPr>
                  <a:t> measurement, usually Euclidean. </a:t>
                </a:r>
                <a14:m>
                  <m:oMath xmlns:m="http://schemas.openxmlformats.org/officeDocument/2006/math">
                    <m:r>
                      <a:rPr lang="en-US"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𝑓</m:t>
                    </m:r>
                    <m:r>
                      <a:rPr lang="en-US"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800" i="1" dirty="0">
                            <a:solidFill>
                              <a:prstClr val="black"/>
                            </a:solidFill>
                            <a:latin typeface="Cambria Math" panose="02040503050406030204" pitchFamily="18" charset="0"/>
                            <a:cs typeface="Times New Roman" panose="02020603050405020304" pitchFamily="18" charset="0"/>
                          </a:rPr>
                        </m:ctrlPr>
                      </m:sSubPr>
                      <m:e>
                        <m:acc>
                          <m:accPr>
                            <m:chr m:val="̂"/>
                            <m:ctrlPr>
                              <a:rPr lang="en-US" sz="2800" i="1" dirty="0">
                                <a:solidFill>
                                  <a:prstClr val="black"/>
                                </a:solidFill>
                                <a:latin typeface="Cambria Math" panose="02040503050406030204" pitchFamily="18" charset="0"/>
                                <a:cs typeface="Times New Roman" panose="02020603050405020304" pitchFamily="18" charset="0"/>
                              </a:rPr>
                            </m:ctrlPr>
                          </m:accPr>
                          <m:e>
                            <m:r>
                              <a:rPr lang="en-US" sz="2800" i="1" dirty="0">
                                <a:solidFill>
                                  <a:prstClr val="black"/>
                                </a:solidFill>
                                <a:latin typeface="Cambria Math" panose="02040503050406030204" pitchFamily="18" charset="0"/>
                                <a:cs typeface="Times New Roman" panose="02020603050405020304" pitchFamily="18" charset="0"/>
                              </a:rPr>
                              <m:t>𝑑</m:t>
                            </m:r>
                          </m:e>
                        </m:acc>
                      </m:e>
                      <m:sub>
                        <m:r>
                          <a:rPr lang="en-US" sz="2800" i="1" dirty="0">
                            <a:solidFill>
                              <a:prstClr val="black"/>
                            </a:solidFill>
                            <a:latin typeface="Cambria Math" panose="02040503050406030204" pitchFamily="18" charset="0"/>
                            <a:cs typeface="Times New Roman" panose="02020603050405020304" pitchFamily="18" charset="0"/>
                          </a:rPr>
                          <m:t>𝑖𝑗</m:t>
                        </m:r>
                      </m:sub>
                    </m:sSub>
                  </m:oMath>
                </a14:m>
                <a:r>
                  <a:rPr lang="en-US" sz="2800" dirty="0" smtClean="0">
                    <a:solidFill>
                      <a:prstClr val="black"/>
                    </a:solidFill>
                    <a:latin typeface="Times New Roman" panose="02020603050405020304" pitchFamily="18" charset="0"/>
                    <a:cs typeface="Times New Roman" panose="02020603050405020304" pitchFamily="18" charset="0"/>
                  </a:rPr>
                  <a:t>)=</a:t>
                </a:r>
                <a14:m>
                  <m:oMath xmlns:m="http://schemas.openxmlformats.org/officeDocument/2006/math">
                    <m:r>
                      <a:rPr lang="en-US" sz="2800" i="1" dirty="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𝛼</m:t>
                    </m:r>
                    <m:r>
                      <a:rPr lang="en-US" sz="2800" b="0" i="1" dirty="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2800" b="0" i="1" dirty="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𝛽</m:t>
                    </m:r>
                    <m:sSub>
                      <m:sSubPr>
                        <m:ctrlPr>
                          <a:rPr lang="en-US" sz="2800" i="1" dirty="0">
                            <a:solidFill>
                              <a:prstClr val="black"/>
                            </a:solidFill>
                            <a:latin typeface="Cambria Math" panose="02040503050406030204" pitchFamily="18" charset="0"/>
                            <a:cs typeface="Times New Roman" panose="02020603050405020304" pitchFamily="18" charset="0"/>
                          </a:rPr>
                        </m:ctrlPr>
                      </m:sSubPr>
                      <m:e>
                        <m:acc>
                          <m:accPr>
                            <m:chr m:val="̂"/>
                            <m:ctrlPr>
                              <a:rPr lang="en-US" sz="2800" i="1" dirty="0">
                                <a:solidFill>
                                  <a:prstClr val="black"/>
                                </a:solidFill>
                                <a:latin typeface="Cambria Math" panose="02040503050406030204" pitchFamily="18" charset="0"/>
                                <a:cs typeface="Times New Roman" panose="02020603050405020304" pitchFamily="18" charset="0"/>
                              </a:rPr>
                            </m:ctrlPr>
                          </m:accPr>
                          <m:e>
                            <m:r>
                              <a:rPr lang="en-US" sz="2800" i="1" dirty="0">
                                <a:solidFill>
                                  <a:prstClr val="black"/>
                                </a:solidFill>
                                <a:latin typeface="Cambria Math" panose="02040503050406030204" pitchFamily="18" charset="0"/>
                                <a:cs typeface="Times New Roman" panose="02020603050405020304" pitchFamily="18" charset="0"/>
                              </a:rPr>
                              <m:t>𝑑</m:t>
                            </m:r>
                          </m:e>
                        </m:acc>
                      </m:e>
                      <m:sub>
                        <m:r>
                          <a:rPr lang="en-US" sz="2800" i="1" dirty="0">
                            <a:solidFill>
                              <a:prstClr val="black"/>
                            </a:solidFill>
                            <a:latin typeface="Cambria Math" panose="02040503050406030204" pitchFamily="18" charset="0"/>
                            <a:cs typeface="Times New Roman" panose="02020603050405020304" pitchFamily="18" charset="0"/>
                          </a:rPr>
                          <m:t>𝑖𝑗</m:t>
                        </m:r>
                      </m:sub>
                    </m:sSub>
                  </m:oMath>
                </a14:m>
                <a:endParaRPr lang="en-US" sz="2800" dirty="0">
                  <a:solidFill>
                    <a:prstClr val="black"/>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800" dirty="0" smtClean="0">
                  <a:solidFill>
                    <a:prstClr val="black"/>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8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258500" y="258859"/>
                <a:ext cx="11559251" cy="6395853"/>
              </a:xfrm>
              <a:prstGeom prst="rect">
                <a:avLst/>
              </a:prstGeom>
              <a:blipFill rotWithShape="0">
                <a:blip r:embed="rId2"/>
                <a:stretch>
                  <a:fillRect l="-1054" t="-952"/>
                </a:stretch>
              </a:blipFill>
            </p:spPr>
            <p:txBody>
              <a:bodyPr/>
              <a:lstStyle/>
              <a:p>
                <a:r>
                  <a:rPr lang="en-US">
                    <a:noFill/>
                  </a:rPr>
                  <a:t> </a:t>
                </a:r>
              </a:p>
            </p:txBody>
          </p:sp>
        </mc:Fallback>
      </mc:AlternateContent>
    </p:spTree>
    <p:extLst>
      <p:ext uri="{BB962C8B-B14F-4D97-AF65-F5344CB8AC3E}">
        <p14:creationId xmlns:p14="http://schemas.microsoft.com/office/powerpoint/2010/main" val="2372109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2598" y="0"/>
            <a:ext cx="11470512" cy="2585323"/>
          </a:xfrm>
          <a:prstGeom prst="rect">
            <a:avLst/>
          </a:prstGeom>
        </p:spPr>
        <p:txBody>
          <a:bodyPr wrap="square">
            <a:spAutoFit/>
          </a:bodyPr>
          <a:lstStyle/>
          <a:p>
            <a:r>
              <a:rPr lang="en-US" sz="2800" dirty="0">
                <a:latin typeface="Times New Roman" panose="02020603050405020304" pitchFamily="18" charset="0"/>
                <a:cs typeface="Times New Roman" panose="02020603050405020304" pitchFamily="18" charset="0"/>
              </a:rPr>
              <a:t>Sometimes we may </a:t>
            </a:r>
            <a:r>
              <a:rPr lang="en-US" sz="2800" b="1" dirty="0">
                <a:solidFill>
                  <a:srgbClr val="C00000"/>
                </a:solidFill>
                <a:latin typeface="Times New Roman" panose="02020603050405020304" pitchFamily="18" charset="0"/>
                <a:cs typeface="Times New Roman" panose="02020603050405020304" pitchFamily="18" charset="0"/>
              </a:rPr>
              <a:t>not</a:t>
            </a:r>
            <a:r>
              <a:rPr lang="en-US" sz="2800" dirty="0">
                <a:latin typeface="Times New Roman" panose="02020603050405020304" pitchFamily="18" charset="0"/>
                <a:cs typeface="Times New Roman" panose="02020603050405020304" pitchFamily="18" charset="0"/>
              </a:rPr>
              <a:t> be able to assign precise numerical dissimilarities to pairs of observations, but we could </a:t>
            </a:r>
            <a:r>
              <a:rPr lang="en-US" sz="2800" dirty="0">
                <a:solidFill>
                  <a:srgbClr val="C00000"/>
                </a:solidFill>
                <a:latin typeface="Times New Roman" panose="02020603050405020304" pitchFamily="18" charset="0"/>
                <a:cs typeface="Times New Roman" panose="02020603050405020304" pitchFamily="18" charset="0"/>
              </a:rPr>
              <a:t>rank the pairs </a:t>
            </a:r>
            <a:r>
              <a:rPr lang="en-US" sz="2800" dirty="0">
                <a:latin typeface="Times New Roman" panose="02020603050405020304" pitchFamily="18" charset="0"/>
                <a:cs typeface="Times New Roman" panose="02020603050405020304" pitchFamily="18" charset="0"/>
              </a:rPr>
              <a:t>of observations in terms of how dissimilar they are</a:t>
            </a:r>
            <a:r>
              <a:rPr lang="en-US" sz="28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e.g</a:t>
            </a:r>
            <a:r>
              <a:rPr lang="en-US" sz="2600" dirty="0" smtClean="0">
                <a:latin typeface="Times New Roman" panose="02020603050405020304" pitchFamily="18" charset="0"/>
                <a:cs typeface="Times New Roman" panose="02020603050405020304" pitchFamily="18" charset="0"/>
              </a:rPr>
              <a:t>, </a:t>
            </a:r>
          </a:p>
          <a:p>
            <a:endParaRPr lang="en-US" sz="2600" dirty="0">
              <a:latin typeface="Times New Roman" panose="02020603050405020304" pitchFamily="18" charset="0"/>
              <a:cs typeface="Times New Roman" panose="02020603050405020304" pitchFamily="18" charset="0"/>
            </a:endParaRPr>
          </a:p>
          <a:p>
            <a:r>
              <a:rPr lang="en-US" sz="2600" dirty="0" smtClean="0">
                <a:latin typeface="Times New Roman" panose="02020603050405020304" pitchFamily="18" charset="0"/>
                <a:cs typeface="Times New Roman" panose="02020603050405020304" pitchFamily="18" charset="0"/>
              </a:rPr>
              <a:t>You </a:t>
            </a:r>
            <a:r>
              <a:rPr lang="en-US" sz="2600" dirty="0">
                <a:latin typeface="Times New Roman" panose="02020603050405020304" pitchFamily="18" charset="0"/>
                <a:cs typeface="Times New Roman" panose="02020603050405020304" pitchFamily="18" charset="0"/>
              </a:rPr>
              <a:t>might </a:t>
            </a:r>
            <a:r>
              <a:rPr lang="en-US" sz="2600" dirty="0" smtClean="0">
                <a:latin typeface="Times New Roman" panose="02020603050405020304" pitchFamily="18" charset="0"/>
                <a:cs typeface="Times New Roman" panose="02020603050405020304" pitchFamily="18" charset="0"/>
              </a:rPr>
              <a:t>be able </a:t>
            </a:r>
            <a:r>
              <a:rPr lang="en-US" sz="2600" dirty="0">
                <a:latin typeface="Times New Roman" panose="02020603050405020304" pitchFamily="18" charset="0"/>
                <a:cs typeface="Times New Roman" panose="02020603050405020304" pitchFamily="18" charset="0"/>
              </a:rPr>
              <a:t>to specify with some </a:t>
            </a:r>
            <a:r>
              <a:rPr lang="en-US" sz="2600" dirty="0" smtClean="0">
                <a:latin typeface="Times New Roman" panose="02020603050405020304" pitchFamily="18" charset="0"/>
                <a:cs typeface="Times New Roman" panose="02020603050405020304" pitchFamily="18" charset="0"/>
              </a:rPr>
              <a:t>confidence </a:t>
            </a:r>
            <a:r>
              <a:rPr lang="en-US" sz="2600" dirty="0">
                <a:latin typeface="Times New Roman" panose="02020603050405020304" pitchFamily="18" charset="0"/>
                <a:cs typeface="Times New Roman" panose="02020603050405020304" pitchFamily="18" charset="0"/>
              </a:rPr>
              <a:t>that one </a:t>
            </a:r>
            <a:r>
              <a:rPr lang="en-US" sz="2600" dirty="0" smtClean="0">
                <a:latin typeface="Times New Roman" panose="02020603050405020304" pitchFamily="18" charset="0"/>
                <a:cs typeface="Times New Roman" panose="02020603050405020304" pitchFamily="18" charset="0"/>
              </a:rPr>
              <a:t>color </a:t>
            </a:r>
            <a:r>
              <a:rPr lang="en-US" sz="2600" dirty="0">
                <a:latin typeface="Times New Roman" panose="02020603050405020304" pitchFamily="18" charset="0"/>
                <a:cs typeface="Times New Roman" panose="02020603050405020304" pitchFamily="18" charset="0"/>
              </a:rPr>
              <a:t>is brighter than </a:t>
            </a:r>
            <a:r>
              <a:rPr lang="en-US" sz="2600" dirty="0" smtClean="0">
                <a:latin typeface="Times New Roman" panose="02020603050405020304" pitchFamily="18" charset="0"/>
                <a:cs typeface="Times New Roman" panose="02020603050405020304" pitchFamily="18" charset="0"/>
              </a:rPr>
              <a:t>another but </a:t>
            </a:r>
            <a:r>
              <a:rPr lang="en-US" sz="2600" dirty="0">
                <a:latin typeface="Times New Roman" panose="02020603050405020304" pitchFamily="18" charset="0"/>
                <a:cs typeface="Times New Roman" panose="02020603050405020304" pitchFamily="18" charset="0"/>
              </a:rPr>
              <a:t>would be far less </a:t>
            </a:r>
            <a:r>
              <a:rPr lang="en-US" sz="2600" dirty="0" smtClean="0">
                <a:latin typeface="Times New Roman" panose="02020603050405020304" pitchFamily="18" charset="0"/>
                <a:cs typeface="Times New Roman" panose="02020603050405020304" pitchFamily="18" charset="0"/>
              </a:rPr>
              <a:t>confident </a:t>
            </a:r>
            <a:r>
              <a:rPr lang="en-US" sz="2600" dirty="0">
                <a:latin typeface="Times New Roman" panose="02020603050405020304" pitchFamily="18" charset="0"/>
                <a:cs typeface="Times New Roman" panose="02020603050405020304" pitchFamily="18" charset="0"/>
              </a:rPr>
              <a:t>if asked to </a:t>
            </a:r>
            <a:r>
              <a:rPr lang="en-US" sz="2600" dirty="0">
                <a:solidFill>
                  <a:srgbClr val="C00000"/>
                </a:solidFill>
                <a:latin typeface="Times New Roman" panose="02020603050405020304" pitchFamily="18" charset="0"/>
                <a:cs typeface="Times New Roman" panose="02020603050405020304" pitchFamily="18" charset="0"/>
              </a:rPr>
              <a:t>put a value to how much brighter</a:t>
            </a:r>
            <a:r>
              <a:rPr lang="en-US" sz="2600" dirty="0">
                <a:latin typeface="Times New Roman" panose="02020603050405020304" pitchFamily="18" charset="0"/>
                <a:cs typeface="Times New Roman" panose="02020603050405020304" pitchFamily="18" charset="0"/>
              </a:rPr>
              <a:t>.</a:t>
            </a:r>
          </a:p>
        </p:txBody>
      </p:sp>
      <p:pic>
        <p:nvPicPr>
          <p:cNvPr id="6" name="Picture 5"/>
          <p:cNvPicPr>
            <a:picLocks noChangeAspect="1"/>
          </p:cNvPicPr>
          <p:nvPr/>
        </p:nvPicPr>
        <p:blipFill>
          <a:blip r:embed="rId2"/>
          <a:stretch>
            <a:fillRect/>
          </a:stretch>
        </p:blipFill>
        <p:spPr>
          <a:xfrm>
            <a:off x="3293118" y="2720774"/>
            <a:ext cx="4286250" cy="3314700"/>
          </a:xfrm>
          <a:prstGeom prst="rect">
            <a:avLst/>
          </a:prstGeom>
        </p:spPr>
      </p:pic>
    </p:spTree>
    <p:extLst>
      <p:ext uri="{BB962C8B-B14F-4D97-AF65-F5344CB8AC3E}">
        <p14:creationId xmlns:p14="http://schemas.microsoft.com/office/powerpoint/2010/main" val="3182268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541203" y="319858"/>
            <a:ext cx="5267325" cy="3810000"/>
          </a:xfrm>
          <a:prstGeom prst="rect">
            <a:avLst/>
          </a:prstGeom>
        </p:spPr>
      </p:pic>
      <p:sp>
        <p:nvSpPr>
          <p:cNvPr id="11" name="Rectangle 10"/>
          <p:cNvSpPr/>
          <p:nvPr/>
        </p:nvSpPr>
        <p:spPr>
          <a:xfrm>
            <a:off x="487645" y="4413640"/>
            <a:ext cx="11704355" cy="1384995"/>
          </a:xfrm>
          <a:prstGeom prst="rect">
            <a:avLst/>
          </a:prstGeom>
        </p:spPr>
        <p:txBody>
          <a:bodyPr wrap="square">
            <a:spAutoFit/>
          </a:bodyPr>
          <a:lstStyle/>
          <a:p>
            <a:r>
              <a:rPr lang="en-US" sz="2800" dirty="0" smtClean="0">
                <a:solidFill>
                  <a:srgbClr val="0070C0"/>
                </a:solidFill>
                <a:latin typeface="Times New Roman" panose="02020603050405020304" pitchFamily="18" charset="0"/>
                <a:cs typeface="Times New Roman" panose="02020603050405020304" pitchFamily="18" charset="0"/>
              </a:rPr>
              <a:t>Three and Two-dimensional</a:t>
            </a:r>
            <a:r>
              <a:rPr lang="en-US" sz="2800" dirty="0" smtClean="0">
                <a:solidFill>
                  <a:srgbClr val="141314"/>
                </a:solidFill>
                <a:latin typeface="Times New Roman" panose="02020603050405020304" pitchFamily="18" charset="0"/>
                <a:cs typeface="Times New Roman" panose="02020603050405020304" pitchFamily="18" charset="0"/>
              </a:rPr>
              <a:t> </a:t>
            </a:r>
            <a:r>
              <a:rPr lang="en-US" sz="2800" dirty="0">
                <a:solidFill>
                  <a:srgbClr val="141314"/>
                </a:solidFill>
                <a:latin typeface="Times New Roman" panose="02020603050405020304" pitchFamily="18" charset="0"/>
                <a:cs typeface="Times New Roman" panose="02020603050405020304" pitchFamily="18" charset="0"/>
              </a:rPr>
              <a:t>map of 18 world cities using the </a:t>
            </a:r>
            <a:r>
              <a:rPr lang="en-US" sz="2800" b="1" dirty="0" smtClean="0">
                <a:solidFill>
                  <a:srgbClr val="FF0000"/>
                </a:solidFill>
                <a:latin typeface="Times New Roman" panose="02020603050405020304" pitchFamily="18" charset="0"/>
                <a:cs typeface="Times New Roman" panose="02020603050405020304" pitchFamily="18" charset="0"/>
              </a:rPr>
              <a:t>classical scaling </a:t>
            </a:r>
            <a:r>
              <a:rPr lang="en-US" sz="2800" dirty="0">
                <a:solidFill>
                  <a:srgbClr val="141314"/>
                </a:solidFill>
                <a:latin typeface="Times New Roman" panose="02020603050405020304" pitchFamily="18" charset="0"/>
                <a:cs typeface="Times New Roman" panose="02020603050405020304" pitchFamily="18" charset="0"/>
              </a:rPr>
              <a:t>algorithm on airline distances between those cities. The </a:t>
            </a:r>
            <a:r>
              <a:rPr lang="en-US" sz="2800" dirty="0" smtClean="0">
                <a:solidFill>
                  <a:srgbClr val="141314"/>
                </a:solidFill>
                <a:latin typeface="Times New Roman" panose="02020603050405020304" pitchFamily="18" charset="0"/>
                <a:cs typeface="Times New Roman" panose="02020603050405020304" pitchFamily="18" charset="0"/>
              </a:rPr>
              <a:t>colors reflect </a:t>
            </a:r>
            <a:r>
              <a:rPr lang="en-US" sz="2800" dirty="0">
                <a:solidFill>
                  <a:srgbClr val="141314"/>
                </a:solidFill>
                <a:latin typeface="Times New Roman" panose="02020603050405020304" pitchFamily="18" charset="0"/>
                <a:cs typeface="Times New Roman" panose="02020603050405020304" pitchFamily="18" charset="0"/>
              </a:rPr>
              <a:t>the different </a:t>
            </a:r>
            <a:r>
              <a:rPr lang="en-US" sz="2800" dirty="0" smtClean="0">
                <a:solidFill>
                  <a:srgbClr val="141314"/>
                </a:solidFill>
                <a:latin typeface="Times New Roman" panose="02020603050405020304" pitchFamily="18" charset="0"/>
                <a:cs typeface="Times New Roman" panose="02020603050405020304" pitchFamily="18" charset="0"/>
              </a:rPr>
              <a:t>continents.</a:t>
            </a:r>
            <a:endParaRPr lang="en-US" sz="2800" dirty="0">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3"/>
          <a:stretch>
            <a:fillRect/>
          </a:stretch>
        </p:blipFill>
        <p:spPr>
          <a:xfrm>
            <a:off x="920730" y="247647"/>
            <a:ext cx="4530946" cy="3413233"/>
          </a:xfrm>
          <a:prstGeom prst="rect">
            <a:avLst/>
          </a:prstGeom>
        </p:spPr>
      </p:pic>
    </p:spTree>
    <p:extLst>
      <p:ext uri="{BB962C8B-B14F-4D97-AF65-F5344CB8AC3E}">
        <p14:creationId xmlns:p14="http://schemas.microsoft.com/office/powerpoint/2010/main" val="26817832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51855" y="374811"/>
            <a:ext cx="6194324" cy="523220"/>
          </a:xfrm>
          <a:prstGeom prst="rect">
            <a:avLst/>
          </a:prstGeom>
        </p:spPr>
        <p:txBody>
          <a:bodyPr wrap="none">
            <a:spAutoFit/>
          </a:bodyPr>
          <a:lstStyle/>
          <a:p>
            <a:r>
              <a:rPr lang="en-US" sz="2800" b="0" i="0" u="none" strike="noStrike" baseline="0" dirty="0" smtClean="0">
                <a:solidFill>
                  <a:srgbClr val="0070C0"/>
                </a:solidFill>
                <a:latin typeface="Times New Roman" panose="02020603050405020304" pitchFamily="18" charset="0"/>
                <a:cs typeface="Times New Roman" panose="02020603050405020304" pitchFamily="18" charset="0"/>
              </a:rPr>
              <a:t>The rank order of  the Proximity Matrices</a:t>
            </a:r>
            <a:endParaRPr lang="en-US" sz="2800" dirty="0">
              <a:solidFill>
                <a:srgbClr val="0070C0"/>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3553425" y="1161641"/>
            <a:ext cx="5856791" cy="2918856"/>
          </a:xfrm>
          <a:prstGeom prst="rect">
            <a:avLst/>
          </a:prstGeom>
        </p:spPr>
      </p:pic>
      <p:sp>
        <p:nvSpPr>
          <p:cNvPr id="7" name="Rectangle 6"/>
          <p:cNvSpPr/>
          <p:nvPr/>
        </p:nvSpPr>
        <p:spPr>
          <a:xfrm>
            <a:off x="471441" y="3694676"/>
            <a:ext cx="2744662" cy="461665"/>
          </a:xfrm>
          <a:prstGeom prst="rect">
            <a:avLst/>
          </a:prstGeom>
        </p:spPr>
        <p:txBody>
          <a:bodyPr wrap="none">
            <a:spAutoFit/>
          </a:bodyPr>
          <a:lstStyle/>
          <a:p>
            <a:r>
              <a:rPr lang="en-US" sz="2400" dirty="0" smtClean="0">
                <a:solidFill>
                  <a:srgbClr val="FF0000"/>
                </a:solidFill>
                <a:latin typeface="Times New Roman" panose="02020603050405020304" pitchFamily="18" charset="0"/>
                <a:cs typeface="Times New Roman" panose="02020603050405020304" pitchFamily="18" charset="0"/>
              </a:rPr>
              <a:t>Dissimilarity </a:t>
            </a:r>
            <a:r>
              <a:rPr lang="en-US" sz="2400" dirty="0">
                <a:solidFill>
                  <a:srgbClr val="FF0000"/>
                </a:solidFill>
                <a:latin typeface="Times New Roman" panose="02020603050405020304" pitchFamily="18" charset="0"/>
                <a:cs typeface="Times New Roman" panose="02020603050405020304" pitchFamily="18" charset="0"/>
              </a:rPr>
              <a:t>matrix </a:t>
            </a:r>
            <a:endParaRPr lang="en-US" dirty="0"/>
          </a:p>
        </p:txBody>
      </p:sp>
      <p:sp>
        <p:nvSpPr>
          <p:cNvPr id="8" name="Rectangle 7"/>
          <p:cNvSpPr/>
          <p:nvPr/>
        </p:nvSpPr>
        <p:spPr>
          <a:xfrm>
            <a:off x="1558217" y="4307866"/>
            <a:ext cx="11786344" cy="646331"/>
          </a:xfrm>
          <a:prstGeom prst="rect">
            <a:avLst/>
          </a:prstGeom>
        </p:spPr>
        <p:txBody>
          <a:bodyPr wrap="square">
            <a:spAutoFit/>
          </a:bodyPr>
          <a:lstStyle/>
          <a:p>
            <a:r>
              <a:rPr lang="en-US" sz="3600" dirty="0" smtClean="0">
                <a:solidFill>
                  <a:srgbClr val="000000"/>
                </a:solidFill>
                <a:latin typeface="Times New Roman" panose="02020603050405020304" pitchFamily="18" charset="0"/>
                <a:cs typeface="Times New Roman" panose="02020603050405020304" pitchFamily="18" charset="0"/>
              </a:rPr>
              <a:t>0, 	1, 	2, 	3, 	4, …,			 9</a:t>
            </a:r>
            <a:endParaRPr lang="en-US" sz="3600" dirty="0">
              <a:solidFill>
                <a:srgbClr val="0070C0"/>
              </a:solidFill>
              <a:latin typeface="Times New Roman" panose="02020603050405020304" pitchFamily="18" charset="0"/>
              <a:cs typeface="Times New Roman" panose="02020603050405020304" pitchFamily="18" charset="0"/>
            </a:endParaRPr>
          </a:p>
        </p:txBody>
      </p:sp>
      <p:cxnSp>
        <p:nvCxnSpPr>
          <p:cNvPr id="10" name="Straight Arrow Connector 9"/>
          <p:cNvCxnSpPr/>
          <p:nvPr/>
        </p:nvCxnSpPr>
        <p:spPr>
          <a:xfrm>
            <a:off x="6803425" y="4726827"/>
            <a:ext cx="1896589"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311396" y="5166146"/>
            <a:ext cx="838380" cy="923330"/>
          </a:xfrm>
          <a:prstGeom prst="rect">
            <a:avLst/>
          </a:prstGeom>
          <a:ln w="25400">
            <a:solidFill>
              <a:schemeClr val="accent1"/>
            </a:solidFill>
          </a:ln>
        </p:spPr>
        <p:txBody>
          <a:bodyPr wrap="square">
            <a:spAutoFit/>
          </a:bodyPr>
          <a:lstStyle/>
          <a:p>
            <a:r>
              <a:rPr lang="en-US" dirty="0" smtClean="0">
                <a:solidFill>
                  <a:srgbClr val="0070C0"/>
                </a:solidFill>
                <a:latin typeface="Times New Roman" panose="02020603050405020304" pitchFamily="18" charset="0"/>
                <a:cs typeface="Times New Roman" panose="02020603050405020304" pitchFamily="18" charset="0"/>
              </a:rPr>
              <a:t>regard</a:t>
            </a:r>
            <a:endParaRPr lang="en-US" dirty="0">
              <a:solidFill>
                <a:srgbClr val="0070C0"/>
              </a:solidFill>
              <a:latin typeface="Times New Roman" panose="02020603050405020304" pitchFamily="18" charset="0"/>
              <a:cs typeface="Times New Roman" panose="02020603050405020304" pitchFamily="18" charset="0"/>
            </a:endParaRPr>
          </a:p>
          <a:p>
            <a:r>
              <a:rPr lang="en-US" dirty="0">
                <a:solidFill>
                  <a:srgbClr val="0070C0"/>
                </a:solidFill>
                <a:latin typeface="Times New Roman" panose="02020603050405020304" pitchFamily="18" charset="0"/>
                <a:cs typeface="Times New Roman" panose="02020603050405020304" pitchFamily="18" charset="0"/>
              </a:rPr>
              <a:t>as very similar</a:t>
            </a:r>
            <a:endParaRPr lang="en-US" dirty="0"/>
          </a:p>
        </p:txBody>
      </p:sp>
      <p:sp>
        <p:nvSpPr>
          <p:cNvPr id="12" name="Rectangle 11"/>
          <p:cNvSpPr/>
          <p:nvPr/>
        </p:nvSpPr>
        <p:spPr>
          <a:xfrm>
            <a:off x="8785183" y="5027646"/>
            <a:ext cx="1250067" cy="923330"/>
          </a:xfrm>
          <a:prstGeom prst="rect">
            <a:avLst/>
          </a:prstGeom>
          <a:ln w="25400">
            <a:solidFill>
              <a:schemeClr val="accent1"/>
            </a:solidFill>
          </a:ln>
        </p:spPr>
        <p:txBody>
          <a:bodyPr wrap="square">
            <a:spAutoFit/>
          </a:bodyPr>
          <a:lstStyle/>
          <a:p>
            <a:r>
              <a:rPr lang="en-US" dirty="0" smtClean="0">
                <a:solidFill>
                  <a:srgbClr val="0070C0"/>
                </a:solidFill>
                <a:latin typeface="Times New Roman" panose="02020603050405020304" pitchFamily="18" charset="0"/>
                <a:cs typeface="Times New Roman" panose="02020603050405020304" pitchFamily="18" charset="0"/>
              </a:rPr>
              <a:t>regard </a:t>
            </a:r>
            <a:r>
              <a:rPr lang="en-US" dirty="0">
                <a:solidFill>
                  <a:srgbClr val="0070C0"/>
                </a:solidFill>
                <a:latin typeface="Times New Roman" panose="02020603050405020304" pitchFamily="18" charset="0"/>
                <a:cs typeface="Times New Roman" panose="02020603050405020304" pitchFamily="18" charset="0"/>
              </a:rPr>
              <a:t>as very dissimilar.</a:t>
            </a:r>
          </a:p>
        </p:txBody>
      </p:sp>
      <p:sp>
        <p:nvSpPr>
          <p:cNvPr id="13" name="Rectangle 12"/>
          <p:cNvSpPr/>
          <p:nvPr/>
        </p:nvSpPr>
        <p:spPr>
          <a:xfrm>
            <a:off x="1358255" y="5166146"/>
            <a:ext cx="838380" cy="646331"/>
          </a:xfrm>
          <a:prstGeom prst="rect">
            <a:avLst/>
          </a:prstGeom>
          <a:ln w="25400">
            <a:solidFill>
              <a:schemeClr val="accent1"/>
            </a:solidFill>
          </a:ln>
        </p:spPr>
        <p:txBody>
          <a:bodyPr wrap="square">
            <a:spAutoFit/>
          </a:bodyPr>
          <a:lstStyle/>
          <a:p>
            <a:r>
              <a:rPr lang="en-US" dirty="0" smtClean="0">
                <a:solidFill>
                  <a:srgbClr val="0070C0"/>
                </a:solidFill>
                <a:latin typeface="Times New Roman" panose="02020603050405020304" pitchFamily="18" charset="0"/>
                <a:cs typeface="Times New Roman" panose="02020603050405020304" pitchFamily="18" charset="0"/>
              </a:rPr>
              <a:t>exact same</a:t>
            </a:r>
            <a:endParaRPr lang="en-US" dirty="0"/>
          </a:p>
        </p:txBody>
      </p:sp>
      <p:sp>
        <p:nvSpPr>
          <p:cNvPr id="14" name="Rectangle 13"/>
          <p:cNvSpPr/>
          <p:nvPr/>
        </p:nvSpPr>
        <p:spPr>
          <a:xfrm>
            <a:off x="3850815" y="5304645"/>
            <a:ext cx="3514232" cy="523220"/>
          </a:xfrm>
          <a:prstGeom prst="rect">
            <a:avLst/>
          </a:prstGeom>
        </p:spPr>
        <p:txBody>
          <a:bodyPr wrap="none">
            <a:spAutoFit/>
          </a:bodyPr>
          <a:lstStyle/>
          <a:p>
            <a:r>
              <a:rPr lang="en-US" sz="2800" dirty="0">
                <a:latin typeface="Times New Roman" panose="02020603050405020304" pitchFamily="18" charset="0"/>
                <a:cs typeface="Times New Roman" panose="02020603050405020304" pitchFamily="18" charset="0"/>
              </a:rPr>
              <a:t>anchor points of scales</a:t>
            </a:r>
          </a:p>
        </p:txBody>
      </p:sp>
    </p:spTree>
    <p:extLst>
      <p:ext uri="{BB962C8B-B14F-4D97-AF65-F5344CB8AC3E}">
        <p14:creationId xmlns:p14="http://schemas.microsoft.com/office/powerpoint/2010/main" val="68151906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66659"/>
            <a:ext cx="12192000" cy="3539430"/>
          </a:xfrm>
          <a:prstGeom prst="rect">
            <a:avLst/>
          </a:prstGeom>
        </p:spPr>
        <p:txBody>
          <a:bodyPr wrap="square">
            <a:spAutoFit/>
          </a:bodyPr>
          <a:lstStyle/>
          <a:p>
            <a:r>
              <a:rPr lang="en-US" sz="2800" dirty="0">
                <a:latin typeface="Times New Roman" panose="02020603050405020304" pitchFamily="18" charset="0"/>
                <a:cs typeface="Times New Roman" panose="02020603050405020304" pitchFamily="18" charset="0"/>
              </a:rPr>
              <a:t>Non-metric MDS: Idea </a:t>
            </a:r>
            <a:endParaRPr lang="en-US" sz="2800" dirty="0" smtClean="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Absolute </a:t>
            </a:r>
            <a:r>
              <a:rPr lang="en-US" sz="2800" dirty="0">
                <a:latin typeface="Times New Roman" panose="02020603050405020304" pitchFamily="18" charset="0"/>
                <a:cs typeface="Times New Roman" panose="02020603050405020304" pitchFamily="18" charset="0"/>
              </a:rPr>
              <a:t>values are not that meaningful </a:t>
            </a:r>
            <a:endParaRPr lang="en-US" sz="2800"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Ranking </a:t>
            </a:r>
            <a:r>
              <a:rPr lang="en-US" sz="2800" dirty="0">
                <a:latin typeface="Times New Roman" panose="02020603050405020304" pitchFamily="18" charset="0"/>
                <a:cs typeface="Times New Roman" panose="02020603050405020304" pitchFamily="18" charset="0"/>
              </a:rPr>
              <a:t>is important </a:t>
            </a:r>
            <a:endParaRPr lang="en-US" sz="2800"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Non-metric </a:t>
            </a:r>
            <a:r>
              <a:rPr lang="en-US" sz="2800" dirty="0">
                <a:latin typeface="Times New Roman" panose="02020603050405020304" pitchFamily="18" charset="0"/>
                <a:cs typeface="Times New Roman" panose="02020603050405020304" pitchFamily="18" charset="0"/>
              </a:rPr>
              <a:t>MDS finds a low-dimensional representation, which </a:t>
            </a:r>
            <a:r>
              <a:rPr lang="en-US" sz="2800" b="1" dirty="0">
                <a:solidFill>
                  <a:srgbClr val="C00000"/>
                </a:solidFill>
                <a:latin typeface="Times New Roman" panose="02020603050405020304" pitchFamily="18" charset="0"/>
                <a:cs typeface="Times New Roman" panose="02020603050405020304" pitchFamily="18" charset="0"/>
              </a:rPr>
              <a:t>respects the ranking of distances </a:t>
            </a:r>
            <a:endParaRPr lang="en-US" sz="2800" b="1" dirty="0" smtClean="0">
              <a:solidFill>
                <a:srgbClr val="C00000"/>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development of nonmetric MDS was motivated by </a:t>
            </a:r>
            <a:r>
              <a:rPr lang="en-US" sz="2800" b="1" dirty="0" smtClean="0">
                <a:solidFill>
                  <a:srgbClr val="C00000"/>
                </a:solidFill>
                <a:latin typeface="Times New Roman" panose="02020603050405020304" pitchFamily="18" charset="0"/>
                <a:cs typeface="Times New Roman" panose="02020603050405020304" pitchFamily="18" charset="0"/>
              </a:rPr>
              <a:t>Two </a:t>
            </a:r>
            <a:r>
              <a:rPr lang="en-US" sz="2800" b="1" dirty="0">
                <a:solidFill>
                  <a:srgbClr val="C00000"/>
                </a:solidFill>
                <a:latin typeface="Times New Roman" panose="02020603050405020304" pitchFamily="18" charset="0"/>
                <a:cs typeface="Times New Roman" panose="02020603050405020304" pitchFamily="18" charset="0"/>
              </a:rPr>
              <a:t>main weaknesses </a:t>
            </a:r>
            <a:r>
              <a:rPr lang="en-US" sz="2800" dirty="0">
                <a:latin typeface="Times New Roman" panose="02020603050405020304" pitchFamily="18" charset="0"/>
                <a:cs typeface="Times New Roman" panose="02020603050405020304" pitchFamily="18" charset="0"/>
              </a:rPr>
              <a:t>in the metric MDS (</a:t>
            </a:r>
            <a:r>
              <a:rPr lang="en-US" sz="2800" dirty="0" err="1">
                <a:latin typeface="Times New Roman" panose="02020603050405020304" pitchFamily="18" charset="0"/>
                <a:cs typeface="Times New Roman" panose="02020603050405020304" pitchFamily="18" charset="0"/>
                <a:hlinkClick r:id="rId2"/>
              </a:rPr>
              <a:t>Fahrmeir</a:t>
            </a:r>
            <a:r>
              <a:rPr lang="en-US" sz="2800" dirty="0">
                <a:latin typeface="Times New Roman" panose="02020603050405020304" pitchFamily="18" charset="0"/>
                <a:cs typeface="Times New Roman" panose="02020603050405020304" pitchFamily="18" charset="0"/>
                <a:hlinkClick r:id="rId2"/>
              </a:rPr>
              <a:t> and </a:t>
            </a:r>
            <a:r>
              <a:rPr lang="en-US" sz="2800" dirty="0" err="1">
                <a:latin typeface="Times New Roman" panose="02020603050405020304" pitchFamily="18" charset="0"/>
                <a:cs typeface="Times New Roman" panose="02020603050405020304" pitchFamily="18" charset="0"/>
                <a:hlinkClick r:id="rId2"/>
              </a:rPr>
              <a:t>Hamerle</a:t>
            </a:r>
            <a:r>
              <a:rPr lang="en-US" sz="2800" dirty="0">
                <a:latin typeface="Times New Roman" panose="02020603050405020304" pitchFamily="18" charset="0"/>
                <a:cs typeface="Times New Roman" panose="02020603050405020304" pitchFamily="18" charset="0"/>
                <a:hlinkClick r:id="rId2"/>
              </a:rPr>
              <a:t>; 1984</a:t>
            </a:r>
            <a:r>
              <a:rPr lang="en-US" sz="2800" dirty="0">
                <a:latin typeface="Times New Roman" panose="02020603050405020304" pitchFamily="18" charset="0"/>
                <a:cs typeface="Times New Roman" panose="02020603050405020304" pitchFamily="18" charset="0"/>
              </a:rPr>
              <a:t>, Page 679</a:t>
            </a:r>
            <a:r>
              <a:rPr lang="en-US" sz="2800" dirty="0" smtClean="0">
                <a:latin typeface="Times New Roman" panose="02020603050405020304" pitchFamily="18" charset="0"/>
                <a:cs typeface="Times New Roman" panose="02020603050405020304" pitchFamily="18" charset="0"/>
              </a:rPr>
              <a:t>)</a:t>
            </a:r>
            <a:endParaRPr lang="en-US" sz="28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87734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884251" y="3193563"/>
            <a:ext cx="2899810" cy="471539"/>
          </a:xfrm>
          <a:prstGeom prst="rect">
            <a:avLst/>
          </a:prstGeom>
          <a:ln w="31750">
            <a:solidFill>
              <a:schemeClr val="accent1"/>
            </a:solidFill>
          </a:ln>
        </p:spPr>
        <p:txBody>
          <a:bodyPr wrap="square">
            <a:spAutoFit/>
          </a:bodyPr>
          <a:lstStyle/>
          <a:p>
            <a:r>
              <a:rPr lang="en-US" sz="2400" dirty="0">
                <a:solidFill>
                  <a:prstClr val="black"/>
                </a:solidFill>
                <a:latin typeface="Times New Roman" panose="02020603050405020304" pitchFamily="18" charset="0"/>
                <a:cs typeface="Times New Roman" panose="02020603050405020304" pitchFamily="18" charset="0"/>
              </a:rPr>
              <a:t>Rank of </a:t>
            </a:r>
            <a:r>
              <a:rPr lang="en-US" sz="2400" dirty="0" smtClean="0">
                <a:solidFill>
                  <a:prstClr val="black"/>
                </a:solidFill>
                <a:latin typeface="Times New Roman" panose="02020603050405020304" pitchFamily="18" charset="0"/>
                <a:cs typeface="Times New Roman" panose="02020603050405020304" pitchFamily="18" charset="0"/>
              </a:rPr>
              <a:t>recovered D</a:t>
            </a:r>
            <a:endParaRPr lang="en-US" sz="2400" dirty="0">
              <a:solidFill>
                <a:srgbClr val="0070C0"/>
              </a:solidFill>
            </a:endParaRPr>
          </a:p>
        </p:txBody>
      </p:sp>
      <p:sp>
        <p:nvSpPr>
          <p:cNvPr id="2" name="Rectangle 1"/>
          <p:cNvSpPr/>
          <p:nvPr/>
        </p:nvSpPr>
        <p:spPr>
          <a:xfrm>
            <a:off x="368110" y="482131"/>
            <a:ext cx="10923183" cy="584775"/>
          </a:xfrm>
          <a:prstGeom prst="rect">
            <a:avLst/>
          </a:prstGeom>
        </p:spPr>
        <p:txBody>
          <a:bodyPr wrap="none">
            <a:spAutoFit/>
          </a:bodyPr>
          <a:lstStyle/>
          <a:p>
            <a:pPr marL="285750" indent="-285750">
              <a:buFont typeface="Arial" panose="020B0604020202020204" pitchFamily="34" charset="0"/>
              <a:buChar char="•"/>
            </a:pPr>
            <a:r>
              <a:rPr lang="en-US" sz="3200" dirty="0" smtClean="0">
                <a:solidFill>
                  <a:srgbClr val="0070C0"/>
                </a:solidFill>
                <a:latin typeface="Times New Roman" panose="02020603050405020304" pitchFamily="18" charset="0"/>
                <a:cs typeface="Times New Roman" panose="02020603050405020304" pitchFamily="18" charset="0"/>
              </a:rPr>
              <a:t>The possible problem for </a:t>
            </a:r>
            <a:r>
              <a:rPr lang="en-US" sz="3200" dirty="0" err="1" smtClean="0">
                <a:solidFill>
                  <a:srgbClr val="0070C0"/>
                </a:solidFill>
                <a:latin typeface="Times New Roman" panose="02020603050405020304" pitchFamily="18" charset="0"/>
                <a:cs typeface="Times New Roman" panose="02020603050405020304" pitchFamily="18" charset="0"/>
              </a:rPr>
              <a:t>mds</a:t>
            </a:r>
            <a:r>
              <a:rPr lang="en-US" sz="3200" dirty="0" smtClean="0">
                <a:solidFill>
                  <a:srgbClr val="0070C0"/>
                </a:solidFill>
                <a:latin typeface="Times New Roman" panose="02020603050405020304" pitchFamily="18" charset="0"/>
                <a:cs typeface="Times New Roman" panose="02020603050405020304" pitchFamily="18" charset="0"/>
              </a:rPr>
              <a:t> of rank ordered proximity matrix</a:t>
            </a:r>
            <a:endParaRPr lang="en-US" sz="3200" dirty="0">
              <a:solidFill>
                <a:prstClr val="black"/>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368110" y="3130340"/>
                <a:ext cx="3603485" cy="534762"/>
              </a:xfrm>
              <a:prstGeom prst="rect">
                <a:avLst/>
              </a:prstGeom>
            </p:spPr>
            <p:txBody>
              <a:bodyPr wrap="square">
                <a:spAutoFit/>
              </a:bodyPr>
              <a:lstStyle/>
              <a:p>
                <a:r>
                  <a:rPr lang="en-US" sz="2800" dirty="0" smtClean="0">
                    <a:solidFill>
                      <a:prstClr val="black"/>
                    </a:solidFill>
                    <a:latin typeface="Times New Roman" panose="02020603050405020304" pitchFamily="18" charset="0"/>
                    <a:cs typeface="Times New Roman" panose="02020603050405020304" pitchFamily="18" charset="0"/>
                  </a:rPr>
                  <a:t>Rank of observed </a:t>
                </a:r>
                <a14:m>
                  <m:oMath xmlns:m="http://schemas.openxmlformats.org/officeDocument/2006/math">
                    <m:r>
                      <a:rPr lang="en-US" sz="2800" i="1" dirty="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𝛿</m:t>
                    </m:r>
                  </m:oMath>
                </a14:m>
                <a:endParaRPr lang="en-US" sz="28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368110" y="3130340"/>
                <a:ext cx="3603485" cy="534762"/>
              </a:xfrm>
              <a:prstGeom prst="rect">
                <a:avLst/>
              </a:prstGeom>
              <a:blipFill rotWithShape="0">
                <a:blip r:embed="rId2"/>
                <a:stretch>
                  <a:fillRect l="-3378" t="-12644" b="-29885"/>
                </a:stretch>
              </a:blipFill>
            </p:spPr>
            <p:txBody>
              <a:bodyPr/>
              <a:lstStyle/>
              <a:p>
                <a:r>
                  <a:rPr lang="en-US">
                    <a:noFill/>
                  </a:rPr>
                  <a:t> </a:t>
                </a:r>
              </a:p>
            </p:txBody>
          </p:sp>
        </mc:Fallback>
      </mc:AlternateContent>
      <p:sp>
        <p:nvSpPr>
          <p:cNvPr id="9" name="Rectangle 8"/>
          <p:cNvSpPr/>
          <p:nvPr/>
        </p:nvSpPr>
        <p:spPr>
          <a:xfrm>
            <a:off x="3491237" y="1458228"/>
            <a:ext cx="3080422" cy="954107"/>
          </a:xfrm>
          <a:prstGeom prst="rect">
            <a:avLst/>
          </a:prstGeom>
          <a:ln w="22225">
            <a:solidFill>
              <a:schemeClr val="accent1"/>
            </a:solidFill>
          </a:ln>
        </p:spPr>
        <p:txBody>
          <a:bodyPr wrap="square">
            <a:spAutoFit/>
          </a:bodyPr>
          <a:lstStyle/>
          <a:p>
            <a:r>
              <a:rPr lang="en-US" sz="2800" dirty="0" smtClean="0">
                <a:solidFill>
                  <a:prstClr val="black"/>
                </a:solidFill>
              </a:rPr>
              <a:t>Use metric MDS to obtain X recovery</a:t>
            </a:r>
            <a:endParaRPr lang="en-US" sz="2800" dirty="0">
              <a:solidFill>
                <a:prstClr val="black"/>
              </a:solidFill>
            </a:endParaRPr>
          </a:p>
        </p:txBody>
      </p:sp>
      <p:cxnSp>
        <p:nvCxnSpPr>
          <p:cNvPr id="11" name="Straight Arrow Connector 10"/>
          <p:cNvCxnSpPr/>
          <p:nvPr/>
        </p:nvCxnSpPr>
        <p:spPr>
          <a:xfrm>
            <a:off x="6938314" y="2437210"/>
            <a:ext cx="1211368" cy="0"/>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394064" y="3136944"/>
            <a:ext cx="3465146" cy="584775"/>
          </a:xfrm>
          <a:prstGeom prst="rect">
            <a:avLst/>
          </a:prstGeom>
          <a:ln w="22225">
            <a:solidFill>
              <a:schemeClr val="accent1"/>
            </a:solidFill>
          </a:ln>
        </p:spPr>
        <p:txBody>
          <a:bodyPr wrap="square">
            <a:spAutoFit/>
          </a:bodyPr>
          <a:lstStyle/>
          <a:p>
            <a:r>
              <a:rPr lang="en-US" sz="3200" dirty="0" smtClean="0">
                <a:solidFill>
                  <a:prstClr val="black"/>
                </a:solidFill>
              </a:rPr>
              <a:t>May different from</a:t>
            </a:r>
            <a:endParaRPr lang="en-US" sz="3200" dirty="0">
              <a:solidFill>
                <a:prstClr val="black"/>
              </a:solidFill>
            </a:endParaRPr>
          </a:p>
        </p:txBody>
      </p:sp>
      <mc:AlternateContent xmlns:mc="http://schemas.openxmlformats.org/markup-compatibility/2006" xmlns:a14="http://schemas.microsoft.com/office/drawing/2010/main">
        <mc:Choice Requires="a14">
          <p:sp>
            <p:nvSpPr>
              <p:cNvPr id="13" name="Rectangle 12"/>
              <p:cNvSpPr/>
              <p:nvPr/>
            </p:nvSpPr>
            <p:spPr>
              <a:xfrm>
                <a:off x="8711134" y="1160164"/>
                <a:ext cx="3429850" cy="15502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400" i="1" smtClean="0">
                              <a:solidFill>
                                <a:prstClr val="black"/>
                              </a:solidFill>
                              <a:latin typeface="Cambria Math" panose="02040503050406030204" pitchFamily="18" charset="0"/>
                            </a:rPr>
                          </m:ctrlPr>
                        </m:dPr>
                        <m:e>
                          <m:m>
                            <m:mPr>
                              <m:mcs>
                                <m:mc>
                                  <m:mcPr>
                                    <m:count m:val="2"/>
                                    <m:mcJc m:val="center"/>
                                  </m:mcPr>
                                </m:mc>
                              </m:mcs>
                              <m:ctrlPr>
                                <a:rPr lang="en-US" sz="2400" i="1">
                                  <a:solidFill>
                                    <a:prstClr val="black"/>
                                  </a:solidFill>
                                  <a:latin typeface="Cambria Math" panose="02040503050406030204" pitchFamily="18" charset="0"/>
                                </a:rPr>
                              </m:ctrlPr>
                            </m:mPr>
                            <m:mr>
                              <m:e>
                                <m:m>
                                  <m:mPr>
                                    <m:mcs>
                                      <m:mc>
                                        <m:mcPr>
                                          <m:count m:val="2"/>
                                          <m:mcJc m:val="center"/>
                                        </m:mcPr>
                                      </m:mc>
                                    </m:mcs>
                                    <m:ctrlPr>
                                      <a:rPr lang="en-US" sz="2400" i="1" smtClean="0">
                                        <a:solidFill>
                                          <a:prstClr val="black"/>
                                        </a:solidFill>
                                        <a:latin typeface="Cambria Math" panose="02040503050406030204" pitchFamily="18" charset="0"/>
                                      </a:rPr>
                                    </m:ctrlPr>
                                  </m:mPr>
                                  <m:mr>
                                    <m:e>
                                      <m:r>
                                        <m:rPr>
                                          <m:brk m:alnAt="7"/>
                                        </m:rPr>
                                        <a:rPr lang="en-US" sz="2400" i="1">
                                          <a:solidFill>
                                            <a:prstClr val="black"/>
                                          </a:solidFill>
                                          <a:latin typeface="Cambria Math" panose="02040503050406030204" pitchFamily="18" charset="0"/>
                                        </a:rPr>
                                        <m:t>0</m:t>
                                      </m:r>
                                    </m:e>
                                    <m:e>
                                      <m:sSub>
                                        <m:sSubPr>
                                          <m:ctrlPr>
                                            <a:rPr lang="en-US" sz="2400" i="1">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𝑑</m:t>
                                          </m:r>
                                        </m:e>
                                        <m:sub>
                                          <m:r>
                                            <a:rPr lang="en-US" sz="2400">
                                              <a:solidFill>
                                                <a:prstClr val="black"/>
                                              </a:solidFill>
                                              <a:latin typeface="Cambria Math" panose="02040503050406030204" pitchFamily="18" charset="0"/>
                                            </a:rPr>
                                            <m:t>21</m:t>
                                          </m:r>
                                        </m:sub>
                                      </m:sSub>
                                    </m:e>
                                  </m:mr>
                                  <m:mr>
                                    <m:e>
                                      <m:sSub>
                                        <m:sSubPr>
                                          <m:ctrlPr>
                                            <a:rPr lang="en-US" sz="2400" b="0" i="1" smtClean="0">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𝑑</m:t>
                                          </m:r>
                                        </m:e>
                                        <m:sub>
                                          <m:r>
                                            <a:rPr lang="en-US" sz="2400" b="0" i="0" smtClean="0">
                                              <a:solidFill>
                                                <a:prstClr val="black"/>
                                              </a:solidFill>
                                              <a:latin typeface="Cambria Math" panose="02040503050406030204" pitchFamily="18" charset="0"/>
                                            </a:rPr>
                                            <m:t>21</m:t>
                                          </m:r>
                                        </m:sub>
                                      </m:sSub>
                                    </m:e>
                                    <m:e>
                                      <m:r>
                                        <a:rPr lang="en-US" sz="2400" i="1">
                                          <a:solidFill>
                                            <a:prstClr val="black"/>
                                          </a:solidFill>
                                          <a:latin typeface="Cambria Math" panose="02040503050406030204" pitchFamily="18" charset="0"/>
                                        </a:rPr>
                                        <m:t>0</m:t>
                                      </m:r>
                                    </m:e>
                                  </m:mr>
                                </m:m>
                              </m:e>
                              <m:e>
                                <m:m>
                                  <m:mPr>
                                    <m:mcs>
                                      <m:mc>
                                        <m:mcPr>
                                          <m:count m:val="2"/>
                                          <m:mcJc m:val="center"/>
                                        </m:mcPr>
                                      </m:mc>
                                    </m:mcs>
                                    <m:ctrlPr>
                                      <a:rPr lang="en-US" sz="2400" i="1">
                                        <a:solidFill>
                                          <a:prstClr val="black"/>
                                        </a:solidFill>
                                        <a:latin typeface="Cambria Math" panose="02040503050406030204" pitchFamily="18" charset="0"/>
                                      </a:rPr>
                                    </m:ctrlPr>
                                  </m:mPr>
                                  <m:mr>
                                    <m:e>
                                      <m:sSub>
                                        <m:sSubPr>
                                          <m:ctrlPr>
                                            <a:rPr lang="en-US" sz="2400" i="1">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𝑑</m:t>
                                          </m:r>
                                        </m:e>
                                        <m:sub>
                                          <m:r>
                                            <a:rPr lang="en-US" sz="2400" b="0" i="0" smtClean="0">
                                              <a:solidFill>
                                                <a:prstClr val="black"/>
                                              </a:solidFill>
                                              <a:latin typeface="Cambria Math" panose="02040503050406030204" pitchFamily="18" charset="0"/>
                                            </a:rPr>
                                            <m:t>13</m:t>
                                          </m:r>
                                        </m:sub>
                                      </m:sSub>
                                    </m:e>
                                    <m:e>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𝑑</m:t>
                                          </m:r>
                                        </m:e>
                                        <m:sub>
                                          <m:r>
                                            <a:rPr lang="en-US" sz="2400" b="0" i="0" smtClean="0">
                                              <a:solidFill>
                                                <a:prstClr val="black"/>
                                              </a:solidFill>
                                              <a:latin typeface="Cambria Math" panose="02040503050406030204" pitchFamily="18" charset="0"/>
                                            </a:rPr>
                                            <m:t>14</m:t>
                                          </m:r>
                                        </m:sub>
                                      </m:sSub>
                                    </m:e>
                                  </m:mr>
                                  <m:mr>
                                    <m:e>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𝑑</m:t>
                                          </m:r>
                                        </m:e>
                                        <m:sub>
                                          <m:r>
                                            <a:rPr lang="en-US" sz="2400" b="0" i="0" smtClean="0">
                                              <a:solidFill>
                                                <a:prstClr val="black"/>
                                              </a:solidFill>
                                              <a:latin typeface="Cambria Math" panose="02040503050406030204" pitchFamily="18" charset="0"/>
                                            </a:rPr>
                                            <m:t>23</m:t>
                                          </m:r>
                                        </m:sub>
                                      </m:sSub>
                                    </m:e>
                                    <m:e>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𝑑</m:t>
                                          </m:r>
                                        </m:e>
                                        <m:sub>
                                          <m:r>
                                            <a:rPr lang="en-US" sz="2400" b="0" i="0" smtClean="0">
                                              <a:solidFill>
                                                <a:prstClr val="black"/>
                                              </a:solidFill>
                                              <a:latin typeface="Cambria Math" panose="02040503050406030204" pitchFamily="18" charset="0"/>
                                            </a:rPr>
                                            <m:t>24</m:t>
                                          </m:r>
                                        </m:sub>
                                      </m:sSub>
                                    </m:e>
                                  </m:mr>
                                </m:m>
                              </m:e>
                            </m:mr>
                            <m:mr>
                              <m:e>
                                <m:m>
                                  <m:mPr>
                                    <m:mcs>
                                      <m:mc>
                                        <m:mcPr>
                                          <m:count m:val="2"/>
                                          <m:mcJc m:val="center"/>
                                        </m:mcPr>
                                      </m:mc>
                                    </m:mcs>
                                    <m:ctrlPr>
                                      <a:rPr lang="en-US" sz="2400" i="1">
                                        <a:solidFill>
                                          <a:prstClr val="black"/>
                                        </a:solidFill>
                                        <a:latin typeface="Cambria Math" panose="02040503050406030204" pitchFamily="18" charset="0"/>
                                      </a:rPr>
                                    </m:ctrlPr>
                                  </m:mPr>
                                  <m:mr>
                                    <m:e>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𝑑</m:t>
                                          </m:r>
                                        </m:e>
                                        <m:sub>
                                          <m:r>
                                            <a:rPr lang="en-US" sz="2400" b="0" i="0" smtClean="0">
                                              <a:solidFill>
                                                <a:prstClr val="black"/>
                                              </a:solidFill>
                                              <a:latin typeface="Cambria Math" panose="02040503050406030204" pitchFamily="18" charset="0"/>
                                            </a:rPr>
                                            <m:t>3</m:t>
                                          </m:r>
                                          <m:r>
                                            <a:rPr lang="en-US" sz="2400">
                                              <a:solidFill>
                                                <a:prstClr val="black"/>
                                              </a:solidFill>
                                              <a:latin typeface="Cambria Math" panose="02040503050406030204" pitchFamily="18" charset="0"/>
                                            </a:rPr>
                                            <m:t>1</m:t>
                                          </m:r>
                                        </m:sub>
                                      </m:sSub>
                                    </m:e>
                                    <m:e>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𝑑</m:t>
                                          </m:r>
                                        </m:e>
                                        <m:sub>
                                          <m:r>
                                            <a:rPr lang="en-US" sz="2400" b="0" i="0" smtClean="0">
                                              <a:solidFill>
                                                <a:prstClr val="black"/>
                                              </a:solidFill>
                                              <a:latin typeface="Cambria Math" panose="02040503050406030204" pitchFamily="18" charset="0"/>
                                            </a:rPr>
                                            <m:t>3</m:t>
                                          </m:r>
                                          <m:r>
                                            <a:rPr lang="en-US" sz="2400">
                                              <a:solidFill>
                                                <a:prstClr val="black"/>
                                              </a:solidFill>
                                              <a:latin typeface="Cambria Math" panose="02040503050406030204" pitchFamily="18" charset="0"/>
                                            </a:rPr>
                                            <m:t>2</m:t>
                                          </m:r>
                                        </m:sub>
                                      </m:sSub>
                                    </m:e>
                                  </m:mr>
                                  <m:mr>
                                    <m:e>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𝑑</m:t>
                                          </m:r>
                                        </m:e>
                                        <m:sub>
                                          <m:r>
                                            <a:rPr lang="en-US" sz="2400" b="0" i="0" smtClean="0">
                                              <a:solidFill>
                                                <a:prstClr val="black"/>
                                              </a:solidFill>
                                              <a:latin typeface="Cambria Math" panose="02040503050406030204" pitchFamily="18" charset="0"/>
                                            </a:rPr>
                                            <m:t>4</m:t>
                                          </m:r>
                                          <m:r>
                                            <a:rPr lang="en-US" sz="2400">
                                              <a:solidFill>
                                                <a:prstClr val="black"/>
                                              </a:solidFill>
                                              <a:latin typeface="Cambria Math" panose="02040503050406030204" pitchFamily="18" charset="0"/>
                                            </a:rPr>
                                            <m:t>1</m:t>
                                          </m:r>
                                        </m:sub>
                                      </m:sSub>
                                    </m:e>
                                    <m:e>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𝑑</m:t>
                                          </m:r>
                                        </m:e>
                                        <m:sub>
                                          <m:r>
                                            <a:rPr lang="en-US" sz="2400" b="0" i="0" smtClean="0">
                                              <a:solidFill>
                                                <a:prstClr val="black"/>
                                              </a:solidFill>
                                              <a:latin typeface="Cambria Math" panose="02040503050406030204" pitchFamily="18" charset="0"/>
                                            </a:rPr>
                                            <m:t>42</m:t>
                                          </m:r>
                                        </m:sub>
                                      </m:sSub>
                                    </m:e>
                                  </m:mr>
                                </m:m>
                              </m:e>
                              <m:e>
                                <m:m>
                                  <m:mPr>
                                    <m:mcs>
                                      <m:mc>
                                        <m:mcPr>
                                          <m:count m:val="2"/>
                                          <m:mcJc m:val="center"/>
                                        </m:mcPr>
                                      </m:mc>
                                    </m:mcs>
                                    <m:ctrlPr>
                                      <a:rPr lang="en-US" sz="2400" i="1">
                                        <a:solidFill>
                                          <a:prstClr val="black"/>
                                        </a:solidFill>
                                        <a:latin typeface="Cambria Math" panose="02040503050406030204" pitchFamily="18" charset="0"/>
                                      </a:rPr>
                                    </m:ctrlPr>
                                  </m:mPr>
                                  <m:mr>
                                    <m:e>
                                      <m:r>
                                        <m:rPr>
                                          <m:brk m:alnAt="7"/>
                                        </m:rPr>
                                        <a:rPr lang="en-US" sz="2400" i="1">
                                          <a:solidFill>
                                            <a:prstClr val="black"/>
                                          </a:solidFill>
                                          <a:latin typeface="Cambria Math" panose="02040503050406030204" pitchFamily="18" charset="0"/>
                                        </a:rPr>
                                        <m:t>0</m:t>
                                      </m:r>
                                    </m:e>
                                    <m:e>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𝑑</m:t>
                                          </m:r>
                                        </m:e>
                                        <m:sub>
                                          <m:r>
                                            <a:rPr lang="en-US" sz="2400" b="0" i="0" smtClean="0">
                                              <a:solidFill>
                                                <a:prstClr val="black"/>
                                              </a:solidFill>
                                              <a:latin typeface="Cambria Math" panose="02040503050406030204" pitchFamily="18" charset="0"/>
                                            </a:rPr>
                                            <m:t>34</m:t>
                                          </m:r>
                                        </m:sub>
                                      </m:sSub>
                                    </m:e>
                                  </m:mr>
                                  <m:mr>
                                    <m:e>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𝑑</m:t>
                                          </m:r>
                                        </m:e>
                                        <m:sub>
                                          <m:r>
                                            <a:rPr lang="en-US" sz="2400">
                                              <a:solidFill>
                                                <a:prstClr val="black"/>
                                              </a:solidFill>
                                              <a:latin typeface="Cambria Math" panose="02040503050406030204" pitchFamily="18" charset="0"/>
                                            </a:rPr>
                                            <m:t>4</m:t>
                                          </m:r>
                                          <m:r>
                                            <a:rPr lang="en-US" sz="2400" b="0" i="0" smtClean="0">
                                              <a:solidFill>
                                                <a:prstClr val="black"/>
                                              </a:solidFill>
                                              <a:latin typeface="Cambria Math" panose="02040503050406030204" pitchFamily="18" charset="0"/>
                                            </a:rPr>
                                            <m:t>3</m:t>
                                          </m:r>
                                        </m:sub>
                                      </m:sSub>
                                    </m:e>
                                    <m:e>
                                      <m:r>
                                        <a:rPr lang="en-US" sz="2400" i="1">
                                          <a:solidFill>
                                            <a:prstClr val="black"/>
                                          </a:solidFill>
                                          <a:latin typeface="Cambria Math" panose="02040503050406030204" pitchFamily="18" charset="0"/>
                                        </a:rPr>
                                        <m:t>0</m:t>
                                      </m:r>
                                    </m:e>
                                  </m:mr>
                                </m:m>
                              </m:e>
                            </m:mr>
                          </m:m>
                        </m:e>
                      </m:d>
                    </m:oMath>
                  </m:oMathPara>
                </a14:m>
                <a:endParaRPr lang="en-US" dirty="0">
                  <a:solidFill>
                    <a:prstClr val="black"/>
                  </a:solidFill>
                </a:endParaRPr>
              </a:p>
            </p:txBody>
          </p:sp>
        </mc:Choice>
        <mc:Fallback xmlns="">
          <p:sp>
            <p:nvSpPr>
              <p:cNvPr id="13" name="Rectangle 12"/>
              <p:cNvSpPr>
                <a:spLocks noRot="1" noChangeAspect="1" noMove="1" noResize="1" noEditPoints="1" noAdjustHandles="1" noChangeArrowheads="1" noChangeShapeType="1" noTextEdit="1"/>
              </p:cNvSpPr>
              <p:nvPr/>
            </p:nvSpPr>
            <p:spPr>
              <a:xfrm>
                <a:off x="8711134" y="1160164"/>
                <a:ext cx="3429850" cy="155023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88710" y="1216878"/>
                <a:ext cx="3429849" cy="15513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400" i="1" smtClean="0">
                              <a:solidFill>
                                <a:prstClr val="black"/>
                              </a:solidFill>
                              <a:latin typeface="Cambria Math" panose="02040503050406030204" pitchFamily="18" charset="0"/>
                            </a:rPr>
                          </m:ctrlPr>
                        </m:dPr>
                        <m:e>
                          <m:m>
                            <m:mPr>
                              <m:mcs>
                                <m:mc>
                                  <m:mcPr>
                                    <m:count m:val="2"/>
                                    <m:mcJc m:val="center"/>
                                  </m:mcPr>
                                </m:mc>
                              </m:mcs>
                              <m:ctrlPr>
                                <a:rPr lang="en-US" sz="2400" i="1">
                                  <a:solidFill>
                                    <a:prstClr val="black"/>
                                  </a:solidFill>
                                  <a:latin typeface="Cambria Math" panose="02040503050406030204" pitchFamily="18" charset="0"/>
                                </a:rPr>
                              </m:ctrlPr>
                            </m:mPr>
                            <m:mr>
                              <m:e>
                                <m:m>
                                  <m:mPr>
                                    <m:mcs>
                                      <m:mc>
                                        <m:mcPr>
                                          <m:count m:val="2"/>
                                          <m:mcJc m:val="center"/>
                                        </m:mcPr>
                                      </m:mc>
                                    </m:mcs>
                                    <m:ctrlPr>
                                      <a:rPr lang="en-US" sz="2400" i="1" smtClean="0">
                                        <a:solidFill>
                                          <a:prstClr val="black"/>
                                        </a:solidFill>
                                        <a:latin typeface="Cambria Math" panose="02040503050406030204" pitchFamily="18" charset="0"/>
                                      </a:rPr>
                                    </m:ctrlPr>
                                  </m:mPr>
                                  <m:mr>
                                    <m:e>
                                      <m:r>
                                        <m:rPr>
                                          <m:brk m:alnAt="7"/>
                                        </m:rPr>
                                        <a:rPr lang="en-US" sz="2400" i="1">
                                          <a:solidFill>
                                            <a:prstClr val="black"/>
                                          </a:solidFill>
                                          <a:latin typeface="Cambria Math" panose="02040503050406030204" pitchFamily="18" charset="0"/>
                                        </a:rPr>
                                        <m:t>0</m:t>
                                      </m:r>
                                    </m:e>
                                    <m:e>
                                      <m:sSub>
                                        <m:sSubPr>
                                          <m:ctrlPr>
                                            <a:rPr lang="en-US" sz="2400" i="1">
                                              <a:solidFill>
                                                <a:prstClr val="black"/>
                                              </a:solidFill>
                                              <a:latin typeface="Cambria Math" panose="02040503050406030204" pitchFamily="18" charset="0"/>
                                            </a:rPr>
                                          </m:ctrlPr>
                                        </m:sSubPr>
                                        <m:e>
                                          <m:r>
                                            <m:rPr>
                                              <m:sty m:val="p"/>
                                            </m:rPr>
                                            <a:rPr lang="el-GR" sz="2400" i="1">
                                              <a:solidFill>
                                                <a:prstClr val="black"/>
                                              </a:solidFill>
                                              <a:latin typeface="Cambria Math" panose="02040503050406030204" pitchFamily="18" charset="0"/>
                                              <a:ea typeface="Cambria Math" panose="02040503050406030204" pitchFamily="18" charset="0"/>
                                            </a:rPr>
                                            <m:t>δ</m:t>
                                          </m:r>
                                        </m:e>
                                        <m:sub>
                                          <m:r>
                                            <a:rPr lang="en-US" sz="2400">
                                              <a:solidFill>
                                                <a:prstClr val="black"/>
                                              </a:solidFill>
                                              <a:latin typeface="Cambria Math" panose="02040503050406030204" pitchFamily="18" charset="0"/>
                                            </a:rPr>
                                            <m:t>21</m:t>
                                          </m:r>
                                        </m:sub>
                                      </m:sSub>
                                    </m:e>
                                  </m:mr>
                                  <m:mr>
                                    <m:e>
                                      <m:sSub>
                                        <m:sSubPr>
                                          <m:ctrlPr>
                                            <a:rPr lang="en-US" sz="2400" b="0" i="1" smtClean="0">
                                              <a:solidFill>
                                                <a:prstClr val="black"/>
                                              </a:solidFill>
                                              <a:latin typeface="Cambria Math" panose="02040503050406030204" pitchFamily="18" charset="0"/>
                                              <a:ea typeface="Cambria Math" panose="02040503050406030204" pitchFamily="18" charset="0"/>
                                            </a:rPr>
                                          </m:ctrlPr>
                                        </m:sSubPr>
                                        <m:e>
                                          <m:r>
                                            <m:rPr>
                                              <m:sty m:val="p"/>
                                            </m:rPr>
                                            <a:rPr lang="el-GR" sz="2400" b="0" i="1" smtClean="0">
                                              <a:solidFill>
                                                <a:prstClr val="black"/>
                                              </a:solidFill>
                                              <a:latin typeface="Cambria Math" panose="02040503050406030204" pitchFamily="18" charset="0"/>
                                              <a:ea typeface="Cambria Math" panose="02040503050406030204" pitchFamily="18" charset="0"/>
                                            </a:rPr>
                                            <m:t>δ</m:t>
                                          </m:r>
                                        </m:e>
                                        <m:sub>
                                          <m:r>
                                            <a:rPr lang="en-US" sz="2400" b="0" i="0" smtClean="0">
                                              <a:solidFill>
                                                <a:prstClr val="black"/>
                                              </a:solidFill>
                                              <a:latin typeface="Cambria Math" panose="02040503050406030204" pitchFamily="18" charset="0"/>
                                            </a:rPr>
                                            <m:t>21</m:t>
                                          </m:r>
                                        </m:sub>
                                      </m:sSub>
                                    </m:e>
                                    <m:e>
                                      <m:r>
                                        <a:rPr lang="en-US" sz="2400" i="1">
                                          <a:solidFill>
                                            <a:prstClr val="black"/>
                                          </a:solidFill>
                                          <a:latin typeface="Cambria Math" panose="02040503050406030204" pitchFamily="18" charset="0"/>
                                        </a:rPr>
                                        <m:t>0</m:t>
                                      </m:r>
                                    </m:e>
                                  </m:mr>
                                </m:m>
                              </m:e>
                              <m:e>
                                <m:m>
                                  <m:mPr>
                                    <m:mcs>
                                      <m:mc>
                                        <m:mcPr>
                                          <m:count m:val="2"/>
                                          <m:mcJc m:val="center"/>
                                        </m:mcPr>
                                      </m:mc>
                                    </m:mcs>
                                    <m:ctrlPr>
                                      <a:rPr lang="en-US" sz="2400" i="1">
                                        <a:solidFill>
                                          <a:prstClr val="black"/>
                                        </a:solidFill>
                                        <a:latin typeface="Cambria Math" panose="02040503050406030204" pitchFamily="18" charset="0"/>
                                      </a:rPr>
                                    </m:ctrlPr>
                                  </m:mPr>
                                  <m:mr>
                                    <m:e>
                                      <m:sSub>
                                        <m:sSubPr>
                                          <m:ctrlPr>
                                            <a:rPr lang="en-US" sz="2400" i="1">
                                              <a:solidFill>
                                                <a:prstClr val="black"/>
                                              </a:solidFill>
                                              <a:latin typeface="Cambria Math" panose="02040503050406030204" pitchFamily="18" charset="0"/>
                                            </a:rPr>
                                          </m:ctrlPr>
                                        </m:sSubPr>
                                        <m:e>
                                          <m:r>
                                            <m:rPr>
                                              <m:sty m:val="p"/>
                                            </m:rPr>
                                            <a:rPr lang="el-GR" sz="2400" i="1">
                                              <a:solidFill>
                                                <a:prstClr val="black"/>
                                              </a:solidFill>
                                              <a:latin typeface="Cambria Math" panose="02040503050406030204" pitchFamily="18" charset="0"/>
                                              <a:ea typeface="Cambria Math" panose="02040503050406030204" pitchFamily="18" charset="0"/>
                                            </a:rPr>
                                            <m:t>δ</m:t>
                                          </m:r>
                                        </m:e>
                                        <m:sub>
                                          <m:r>
                                            <a:rPr lang="en-US" sz="2400" b="0" i="0" smtClean="0">
                                              <a:solidFill>
                                                <a:prstClr val="black"/>
                                              </a:solidFill>
                                              <a:latin typeface="Cambria Math" panose="02040503050406030204" pitchFamily="18" charset="0"/>
                                            </a:rPr>
                                            <m:t>13</m:t>
                                          </m:r>
                                        </m:sub>
                                      </m:sSub>
                                    </m:e>
                                    <m:e>
                                      <m:sSub>
                                        <m:sSubPr>
                                          <m:ctrlPr>
                                            <a:rPr lang="en-US" sz="2400" i="1">
                                              <a:solidFill>
                                                <a:prstClr val="black"/>
                                              </a:solidFill>
                                              <a:latin typeface="Cambria Math" panose="02040503050406030204" pitchFamily="18" charset="0"/>
                                            </a:rPr>
                                          </m:ctrlPr>
                                        </m:sSubPr>
                                        <m:e>
                                          <m:r>
                                            <m:rPr>
                                              <m:sty m:val="p"/>
                                            </m:rPr>
                                            <a:rPr lang="el-GR" sz="2400" i="1">
                                              <a:solidFill>
                                                <a:prstClr val="black"/>
                                              </a:solidFill>
                                              <a:latin typeface="Cambria Math" panose="02040503050406030204" pitchFamily="18" charset="0"/>
                                              <a:ea typeface="Cambria Math" panose="02040503050406030204" pitchFamily="18" charset="0"/>
                                            </a:rPr>
                                            <m:t>δ</m:t>
                                          </m:r>
                                        </m:e>
                                        <m:sub>
                                          <m:r>
                                            <a:rPr lang="en-US" sz="2400" b="0" i="0" smtClean="0">
                                              <a:solidFill>
                                                <a:prstClr val="black"/>
                                              </a:solidFill>
                                              <a:latin typeface="Cambria Math" panose="02040503050406030204" pitchFamily="18" charset="0"/>
                                            </a:rPr>
                                            <m:t>14</m:t>
                                          </m:r>
                                        </m:sub>
                                      </m:sSub>
                                    </m:e>
                                  </m:mr>
                                  <m:mr>
                                    <m:e>
                                      <m:sSub>
                                        <m:sSubPr>
                                          <m:ctrlPr>
                                            <a:rPr lang="en-US" sz="2400" i="1">
                                              <a:solidFill>
                                                <a:prstClr val="black"/>
                                              </a:solidFill>
                                              <a:latin typeface="Cambria Math" panose="02040503050406030204" pitchFamily="18" charset="0"/>
                                            </a:rPr>
                                          </m:ctrlPr>
                                        </m:sSubPr>
                                        <m:e>
                                          <m:r>
                                            <m:rPr>
                                              <m:sty m:val="p"/>
                                            </m:rPr>
                                            <a:rPr lang="el-GR" sz="2400" i="1">
                                              <a:solidFill>
                                                <a:prstClr val="black"/>
                                              </a:solidFill>
                                              <a:latin typeface="Cambria Math" panose="02040503050406030204" pitchFamily="18" charset="0"/>
                                              <a:ea typeface="Cambria Math" panose="02040503050406030204" pitchFamily="18" charset="0"/>
                                            </a:rPr>
                                            <m:t>δ</m:t>
                                          </m:r>
                                        </m:e>
                                        <m:sub>
                                          <m:r>
                                            <a:rPr lang="en-US" sz="2400" b="0" i="0" smtClean="0">
                                              <a:solidFill>
                                                <a:prstClr val="black"/>
                                              </a:solidFill>
                                              <a:latin typeface="Cambria Math" panose="02040503050406030204" pitchFamily="18" charset="0"/>
                                            </a:rPr>
                                            <m:t>23</m:t>
                                          </m:r>
                                        </m:sub>
                                      </m:sSub>
                                    </m:e>
                                    <m:e>
                                      <m:sSub>
                                        <m:sSubPr>
                                          <m:ctrlPr>
                                            <a:rPr lang="en-US" sz="2400" i="1">
                                              <a:solidFill>
                                                <a:prstClr val="black"/>
                                              </a:solidFill>
                                              <a:latin typeface="Cambria Math" panose="02040503050406030204" pitchFamily="18" charset="0"/>
                                            </a:rPr>
                                          </m:ctrlPr>
                                        </m:sSubPr>
                                        <m:e>
                                          <m:r>
                                            <m:rPr>
                                              <m:sty m:val="p"/>
                                            </m:rPr>
                                            <a:rPr lang="el-GR" sz="2400" i="1">
                                              <a:solidFill>
                                                <a:prstClr val="black"/>
                                              </a:solidFill>
                                              <a:latin typeface="Cambria Math" panose="02040503050406030204" pitchFamily="18" charset="0"/>
                                              <a:ea typeface="Cambria Math" panose="02040503050406030204" pitchFamily="18" charset="0"/>
                                            </a:rPr>
                                            <m:t>δ</m:t>
                                          </m:r>
                                        </m:e>
                                        <m:sub>
                                          <m:r>
                                            <a:rPr lang="en-US" sz="2400" b="0" i="0" smtClean="0">
                                              <a:solidFill>
                                                <a:prstClr val="black"/>
                                              </a:solidFill>
                                              <a:latin typeface="Cambria Math" panose="02040503050406030204" pitchFamily="18" charset="0"/>
                                            </a:rPr>
                                            <m:t>24</m:t>
                                          </m:r>
                                        </m:sub>
                                      </m:sSub>
                                    </m:e>
                                  </m:mr>
                                </m:m>
                              </m:e>
                            </m:mr>
                            <m:mr>
                              <m:e>
                                <m:m>
                                  <m:mPr>
                                    <m:mcs>
                                      <m:mc>
                                        <m:mcPr>
                                          <m:count m:val="2"/>
                                          <m:mcJc m:val="center"/>
                                        </m:mcPr>
                                      </m:mc>
                                    </m:mcs>
                                    <m:ctrlPr>
                                      <a:rPr lang="en-US" sz="2400" i="1">
                                        <a:solidFill>
                                          <a:prstClr val="black"/>
                                        </a:solidFill>
                                        <a:latin typeface="Cambria Math" panose="02040503050406030204" pitchFamily="18" charset="0"/>
                                      </a:rPr>
                                    </m:ctrlPr>
                                  </m:mPr>
                                  <m:mr>
                                    <m:e>
                                      <m:sSub>
                                        <m:sSubPr>
                                          <m:ctrlPr>
                                            <a:rPr lang="en-US" sz="2400" i="1">
                                              <a:solidFill>
                                                <a:prstClr val="black"/>
                                              </a:solidFill>
                                              <a:latin typeface="Cambria Math" panose="02040503050406030204" pitchFamily="18" charset="0"/>
                                            </a:rPr>
                                          </m:ctrlPr>
                                        </m:sSubPr>
                                        <m:e>
                                          <m:r>
                                            <m:rPr>
                                              <m:sty m:val="p"/>
                                            </m:rPr>
                                            <a:rPr lang="el-GR" sz="2400" i="1">
                                              <a:solidFill>
                                                <a:prstClr val="black"/>
                                              </a:solidFill>
                                              <a:latin typeface="Cambria Math" panose="02040503050406030204" pitchFamily="18" charset="0"/>
                                              <a:ea typeface="Cambria Math" panose="02040503050406030204" pitchFamily="18" charset="0"/>
                                            </a:rPr>
                                            <m:t>δ</m:t>
                                          </m:r>
                                        </m:e>
                                        <m:sub>
                                          <m:r>
                                            <a:rPr lang="en-US" sz="2400" b="0" i="0" smtClean="0">
                                              <a:solidFill>
                                                <a:prstClr val="black"/>
                                              </a:solidFill>
                                              <a:latin typeface="Cambria Math" panose="02040503050406030204" pitchFamily="18" charset="0"/>
                                            </a:rPr>
                                            <m:t>3</m:t>
                                          </m:r>
                                          <m:r>
                                            <a:rPr lang="en-US" sz="2400">
                                              <a:solidFill>
                                                <a:prstClr val="black"/>
                                              </a:solidFill>
                                              <a:latin typeface="Cambria Math" panose="02040503050406030204" pitchFamily="18" charset="0"/>
                                            </a:rPr>
                                            <m:t>1</m:t>
                                          </m:r>
                                        </m:sub>
                                      </m:sSub>
                                    </m:e>
                                    <m:e>
                                      <m:sSub>
                                        <m:sSubPr>
                                          <m:ctrlPr>
                                            <a:rPr lang="en-US" sz="2400" i="1">
                                              <a:solidFill>
                                                <a:prstClr val="black"/>
                                              </a:solidFill>
                                              <a:latin typeface="Cambria Math" panose="02040503050406030204" pitchFamily="18" charset="0"/>
                                            </a:rPr>
                                          </m:ctrlPr>
                                        </m:sSubPr>
                                        <m:e>
                                          <m:r>
                                            <m:rPr>
                                              <m:sty m:val="p"/>
                                            </m:rPr>
                                            <a:rPr lang="el-GR" sz="2400" i="1">
                                              <a:solidFill>
                                                <a:prstClr val="black"/>
                                              </a:solidFill>
                                              <a:latin typeface="Cambria Math" panose="02040503050406030204" pitchFamily="18" charset="0"/>
                                              <a:ea typeface="Cambria Math" panose="02040503050406030204" pitchFamily="18" charset="0"/>
                                            </a:rPr>
                                            <m:t>δ</m:t>
                                          </m:r>
                                        </m:e>
                                        <m:sub>
                                          <m:r>
                                            <a:rPr lang="en-US" sz="2400" b="0" i="0" smtClean="0">
                                              <a:solidFill>
                                                <a:prstClr val="black"/>
                                              </a:solidFill>
                                              <a:latin typeface="Cambria Math" panose="02040503050406030204" pitchFamily="18" charset="0"/>
                                            </a:rPr>
                                            <m:t>3</m:t>
                                          </m:r>
                                          <m:r>
                                            <a:rPr lang="en-US" sz="2400">
                                              <a:solidFill>
                                                <a:prstClr val="black"/>
                                              </a:solidFill>
                                              <a:latin typeface="Cambria Math" panose="02040503050406030204" pitchFamily="18" charset="0"/>
                                            </a:rPr>
                                            <m:t>2</m:t>
                                          </m:r>
                                        </m:sub>
                                      </m:sSub>
                                    </m:e>
                                  </m:mr>
                                  <m:mr>
                                    <m:e>
                                      <m:sSub>
                                        <m:sSubPr>
                                          <m:ctrlPr>
                                            <a:rPr lang="en-US" sz="2400" i="1">
                                              <a:solidFill>
                                                <a:prstClr val="black"/>
                                              </a:solidFill>
                                              <a:latin typeface="Cambria Math" panose="02040503050406030204" pitchFamily="18" charset="0"/>
                                            </a:rPr>
                                          </m:ctrlPr>
                                        </m:sSubPr>
                                        <m:e>
                                          <m:r>
                                            <m:rPr>
                                              <m:sty m:val="p"/>
                                            </m:rPr>
                                            <a:rPr lang="el-GR" sz="2400" i="1">
                                              <a:solidFill>
                                                <a:prstClr val="black"/>
                                              </a:solidFill>
                                              <a:latin typeface="Cambria Math" panose="02040503050406030204" pitchFamily="18" charset="0"/>
                                              <a:ea typeface="Cambria Math" panose="02040503050406030204" pitchFamily="18" charset="0"/>
                                            </a:rPr>
                                            <m:t>δ</m:t>
                                          </m:r>
                                        </m:e>
                                        <m:sub>
                                          <m:r>
                                            <a:rPr lang="en-US" sz="2400" b="0" i="0" smtClean="0">
                                              <a:solidFill>
                                                <a:prstClr val="black"/>
                                              </a:solidFill>
                                              <a:latin typeface="Cambria Math" panose="02040503050406030204" pitchFamily="18" charset="0"/>
                                            </a:rPr>
                                            <m:t>4</m:t>
                                          </m:r>
                                          <m:r>
                                            <a:rPr lang="en-US" sz="2400">
                                              <a:solidFill>
                                                <a:prstClr val="black"/>
                                              </a:solidFill>
                                              <a:latin typeface="Cambria Math" panose="02040503050406030204" pitchFamily="18" charset="0"/>
                                            </a:rPr>
                                            <m:t>1</m:t>
                                          </m:r>
                                        </m:sub>
                                      </m:sSub>
                                    </m:e>
                                    <m:e>
                                      <m:sSub>
                                        <m:sSubPr>
                                          <m:ctrlPr>
                                            <a:rPr lang="en-US" sz="2400" i="1">
                                              <a:solidFill>
                                                <a:prstClr val="black"/>
                                              </a:solidFill>
                                              <a:latin typeface="Cambria Math" panose="02040503050406030204" pitchFamily="18" charset="0"/>
                                            </a:rPr>
                                          </m:ctrlPr>
                                        </m:sSubPr>
                                        <m:e>
                                          <m:r>
                                            <m:rPr>
                                              <m:sty m:val="p"/>
                                            </m:rPr>
                                            <a:rPr lang="el-GR" sz="2400" i="1">
                                              <a:solidFill>
                                                <a:prstClr val="black"/>
                                              </a:solidFill>
                                              <a:latin typeface="Cambria Math" panose="02040503050406030204" pitchFamily="18" charset="0"/>
                                              <a:ea typeface="Cambria Math" panose="02040503050406030204" pitchFamily="18" charset="0"/>
                                            </a:rPr>
                                            <m:t>δ</m:t>
                                          </m:r>
                                        </m:e>
                                        <m:sub>
                                          <m:r>
                                            <a:rPr lang="en-US" sz="2400" b="0" i="0" smtClean="0">
                                              <a:solidFill>
                                                <a:prstClr val="black"/>
                                              </a:solidFill>
                                              <a:latin typeface="Cambria Math" panose="02040503050406030204" pitchFamily="18" charset="0"/>
                                            </a:rPr>
                                            <m:t>42</m:t>
                                          </m:r>
                                        </m:sub>
                                      </m:sSub>
                                    </m:e>
                                  </m:mr>
                                </m:m>
                              </m:e>
                              <m:e>
                                <m:m>
                                  <m:mPr>
                                    <m:mcs>
                                      <m:mc>
                                        <m:mcPr>
                                          <m:count m:val="2"/>
                                          <m:mcJc m:val="center"/>
                                        </m:mcPr>
                                      </m:mc>
                                    </m:mcs>
                                    <m:ctrlPr>
                                      <a:rPr lang="en-US" sz="2400" i="1">
                                        <a:solidFill>
                                          <a:prstClr val="black"/>
                                        </a:solidFill>
                                        <a:latin typeface="Cambria Math" panose="02040503050406030204" pitchFamily="18" charset="0"/>
                                      </a:rPr>
                                    </m:ctrlPr>
                                  </m:mPr>
                                  <m:mr>
                                    <m:e>
                                      <m:r>
                                        <m:rPr>
                                          <m:brk m:alnAt="7"/>
                                        </m:rPr>
                                        <a:rPr lang="en-US" sz="2400" i="1">
                                          <a:solidFill>
                                            <a:prstClr val="black"/>
                                          </a:solidFill>
                                          <a:latin typeface="Cambria Math" panose="02040503050406030204" pitchFamily="18" charset="0"/>
                                        </a:rPr>
                                        <m:t>0</m:t>
                                      </m:r>
                                    </m:e>
                                    <m:e>
                                      <m:sSub>
                                        <m:sSubPr>
                                          <m:ctrlPr>
                                            <a:rPr lang="en-US" sz="2400" i="1">
                                              <a:solidFill>
                                                <a:prstClr val="black"/>
                                              </a:solidFill>
                                              <a:latin typeface="Cambria Math" panose="02040503050406030204" pitchFamily="18" charset="0"/>
                                            </a:rPr>
                                          </m:ctrlPr>
                                        </m:sSubPr>
                                        <m:e>
                                          <m:r>
                                            <m:rPr>
                                              <m:sty m:val="p"/>
                                            </m:rPr>
                                            <a:rPr lang="el-GR" sz="2400" i="1">
                                              <a:solidFill>
                                                <a:prstClr val="black"/>
                                              </a:solidFill>
                                              <a:latin typeface="Cambria Math" panose="02040503050406030204" pitchFamily="18" charset="0"/>
                                              <a:ea typeface="Cambria Math" panose="02040503050406030204" pitchFamily="18" charset="0"/>
                                            </a:rPr>
                                            <m:t>δ</m:t>
                                          </m:r>
                                        </m:e>
                                        <m:sub>
                                          <m:r>
                                            <a:rPr lang="en-US" sz="2400" b="0" i="0" smtClean="0">
                                              <a:solidFill>
                                                <a:prstClr val="black"/>
                                              </a:solidFill>
                                              <a:latin typeface="Cambria Math" panose="02040503050406030204" pitchFamily="18" charset="0"/>
                                            </a:rPr>
                                            <m:t>34</m:t>
                                          </m:r>
                                        </m:sub>
                                      </m:sSub>
                                    </m:e>
                                  </m:mr>
                                  <m:mr>
                                    <m:e>
                                      <m:sSub>
                                        <m:sSubPr>
                                          <m:ctrlPr>
                                            <a:rPr lang="en-US" sz="2400" i="1">
                                              <a:solidFill>
                                                <a:prstClr val="black"/>
                                              </a:solidFill>
                                              <a:latin typeface="Cambria Math" panose="02040503050406030204" pitchFamily="18" charset="0"/>
                                            </a:rPr>
                                          </m:ctrlPr>
                                        </m:sSubPr>
                                        <m:e>
                                          <m:r>
                                            <m:rPr>
                                              <m:sty m:val="p"/>
                                            </m:rPr>
                                            <a:rPr lang="el-GR" sz="2400" i="1">
                                              <a:solidFill>
                                                <a:prstClr val="black"/>
                                              </a:solidFill>
                                              <a:latin typeface="Cambria Math" panose="02040503050406030204" pitchFamily="18" charset="0"/>
                                              <a:ea typeface="Cambria Math" panose="02040503050406030204" pitchFamily="18" charset="0"/>
                                            </a:rPr>
                                            <m:t>δ</m:t>
                                          </m:r>
                                        </m:e>
                                        <m:sub>
                                          <m:r>
                                            <a:rPr lang="en-US" sz="2400">
                                              <a:solidFill>
                                                <a:prstClr val="black"/>
                                              </a:solidFill>
                                              <a:latin typeface="Cambria Math" panose="02040503050406030204" pitchFamily="18" charset="0"/>
                                            </a:rPr>
                                            <m:t>4</m:t>
                                          </m:r>
                                          <m:r>
                                            <a:rPr lang="en-US" sz="2400" b="0" i="0" smtClean="0">
                                              <a:solidFill>
                                                <a:prstClr val="black"/>
                                              </a:solidFill>
                                              <a:latin typeface="Cambria Math" panose="02040503050406030204" pitchFamily="18" charset="0"/>
                                            </a:rPr>
                                            <m:t>3</m:t>
                                          </m:r>
                                        </m:sub>
                                      </m:sSub>
                                    </m:e>
                                    <m:e>
                                      <m:r>
                                        <a:rPr lang="en-US" sz="2400" i="1">
                                          <a:solidFill>
                                            <a:prstClr val="black"/>
                                          </a:solidFill>
                                          <a:latin typeface="Cambria Math" panose="02040503050406030204" pitchFamily="18" charset="0"/>
                                        </a:rPr>
                                        <m:t>0</m:t>
                                      </m:r>
                                    </m:e>
                                  </m:mr>
                                </m:m>
                              </m:e>
                            </m:mr>
                          </m:m>
                        </m:e>
                      </m:d>
                    </m:oMath>
                  </m:oMathPara>
                </a14:m>
                <a:endParaRPr lang="en-US" dirty="0">
                  <a:solidFill>
                    <a:prstClr val="black"/>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188710" y="1216878"/>
                <a:ext cx="3429849" cy="1551387"/>
              </a:xfrm>
              <a:prstGeom prst="rect">
                <a:avLst/>
              </a:prstGeom>
              <a:blipFill rotWithShape="0">
                <a:blip r:embed="rId4"/>
                <a:stretch>
                  <a:fillRect/>
                </a:stretch>
              </a:blipFill>
            </p:spPr>
            <p:txBody>
              <a:bodyPr/>
              <a:lstStyle/>
              <a:p>
                <a:r>
                  <a:rPr lang="en-US">
                    <a:noFill/>
                  </a:rPr>
                  <a:t> </a:t>
                </a:r>
              </a:p>
            </p:txBody>
          </p:sp>
        </mc:Fallback>
      </mc:AlternateContent>
      <p:sp>
        <p:nvSpPr>
          <p:cNvPr id="15" name="Rectangle 14"/>
          <p:cNvSpPr/>
          <p:nvPr/>
        </p:nvSpPr>
        <p:spPr>
          <a:xfrm>
            <a:off x="6739200" y="1761738"/>
            <a:ext cx="1804393" cy="461665"/>
          </a:xfrm>
          <a:prstGeom prst="rect">
            <a:avLst/>
          </a:prstGeom>
          <a:ln w="22225">
            <a:solidFill>
              <a:schemeClr val="accent1"/>
            </a:solidFill>
          </a:ln>
        </p:spPr>
        <p:txBody>
          <a:bodyPr wrap="square">
            <a:spAutoFit/>
          </a:bodyPr>
          <a:lstStyle/>
          <a:p>
            <a:r>
              <a:rPr lang="en-US" sz="2400" dirty="0" smtClean="0">
                <a:solidFill>
                  <a:prstClr val="black"/>
                </a:solidFill>
              </a:rPr>
              <a:t>Compute  D</a:t>
            </a:r>
            <a:endParaRPr lang="en-US" sz="2400" dirty="0">
              <a:solidFill>
                <a:prstClr val="black"/>
              </a:solidFill>
            </a:endParaRPr>
          </a:p>
        </p:txBody>
      </p:sp>
      <p:sp>
        <p:nvSpPr>
          <p:cNvPr id="7" name="Rectangle 6"/>
          <p:cNvSpPr/>
          <p:nvPr/>
        </p:nvSpPr>
        <p:spPr>
          <a:xfrm>
            <a:off x="368110" y="4122865"/>
            <a:ext cx="8343024" cy="2554545"/>
          </a:xfrm>
          <a:prstGeom prst="rect">
            <a:avLst/>
          </a:prstGeom>
          <a:ln w="19050">
            <a:solidFill>
              <a:schemeClr val="accent1"/>
            </a:solidFill>
          </a:ln>
        </p:spPr>
        <p:txBody>
          <a:bodyPr wrap="square">
            <a:spAutoFit/>
          </a:bodyPr>
          <a:lstStyle/>
          <a:p>
            <a:r>
              <a:rPr lang="en-US" sz="2000" dirty="0"/>
              <a:t>library("MVA")</a:t>
            </a:r>
          </a:p>
          <a:p>
            <a:r>
              <a:rPr lang="en-US" sz="2000" dirty="0"/>
              <a:t>delta&lt;-matrix(c(0,3,2,7,3,0,4,7, 2, 4, 0, 6, 7, 3, 6, 0), </a:t>
            </a:r>
            <a:r>
              <a:rPr lang="en-US" sz="2000" dirty="0" err="1"/>
              <a:t>nrow</a:t>
            </a:r>
            <a:r>
              <a:rPr lang="en-US" sz="2000" dirty="0"/>
              <a:t>=4, </a:t>
            </a:r>
            <a:r>
              <a:rPr lang="en-US" sz="2000" dirty="0" err="1"/>
              <a:t>byrow</a:t>
            </a:r>
            <a:r>
              <a:rPr lang="en-US" sz="2000" dirty="0"/>
              <a:t>=TRUE);delta</a:t>
            </a:r>
          </a:p>
          <a:p>
            <a:r>
              <a:rPr lang="en-US" sz="2000" dirty="0" err="1" smtClean="0"/>
              <a:t>E_cmd</a:t>
            </a:r>
            <a:r>
              <a:rPr lang="en-US" sz="2000" dirty="0"/>
              <a:t>&lt;-</a:t>
            </a:r>
            <a:r>
              <a:rPr lang="en-US" sz="2000" dirty="0" err="1"/>
              <a:t>cmdscale</a:t>
            </a:r>
            <a:r>
              <a:rPr lang="en-US" sz="2000" dirty="0"/>
              <a:t>(delta, k = 3, </a:t>
            </a:r>
            <a:r>
              <a:rPr lang="en-US" sz="2000" dirty="0" err="1"/>
              <a:t>eig</a:t>
            </a:r>
            <a:r>
              <a:rPr lang="en-US" sz="2000" dirty="0"/>
              <a:t> = TRUE)</a:t>
            </a:r>
          </a:p>
          <a:p>
            <a:r>
              <a:rPr lang="en-US" sz="2000" dirty="0" err="1" smtClean="0"/>
              <a:t>E_cmd$eig</a:t>
            </a:r>
            <a:endParaRPr lang="en-US" sz="2000" dirty="0"/>
          </a:p>
          <a:p>
            <a:r>
              <a:rPr lang="en-US" sz="2000" dirty="0"/>
              <a:t>x&lt;-</a:t>
            </a:r>
            <a:r>
              <a:rPr lang="en-US" sz="2000" dirty="0" err="1" smtClean="0"/>
              <a:t>E_cmd$points</a:t>
            </a:r>
            <a:endParaRPr lang="en-US" sz="2000" dirty="0"/>
          </a:p>
          <a:p>
            <a:r>
              <a:rPr lang="en-US" sz="2000" dirty="0"/>
              <a:t>D&lt;-</a:t>
            </a:r>
            <a:r>
              <a:rPr lang="en-US" sz="2000" dirty="0" err="1"/>
              <a:t>dist</a:t>
            </a:r>
            <a:r>
              <a:rPr lang="en-US" sz="2000" dirty="0"/>
              <a:t>(x)</a:t>
            </a:r>
          </a:p>
          <a:p>
            <a:r>
              <a:rPr lang="en-US" sz="2000" dirty="0"/>
              <a:t>D</a:t>
            </a:r>
          </a:p>
        </p:txBody>
      </p:sp>
    </p:spTree>
    <p:extLst>
      <p:ext uri="{BB962C8B-B14F-4D97-AF65-F5344CB8AC3E}">
        <p14:creationId xmlns:p14="http://schemas.microsoft.com/office/powerpoint/2010/main" val="6967663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173620" y="626621"/>
            <a:ext cx="11921533" cy="41549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smtClean="0">
                <a:ln>
                  <a:noFill/>
                </a:ln>
                <a:solidFill>
                  <a:srgbClr val="0000FF"/>
                </a:solidFill>
                <a:effectLst/>
                <a:latin typeface="Lucida Console" panose="020B0609040504020204" pitchFamily="49" charset="0"/>
              </a:rPr>
              <a:t>library("MVA")</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smtClean="0">
                <a:ln>
                  <a:noFill/>
                </a:ln>
                <a:solidFill>
                  <a:srgbClr val="0000FF"/>
                </a:solidFill>
                <a:effectLst/>
                <a:latin typeface="Lucida Console" panose="020B0609040504020204" pitchFamily="49" charset="0"/>
              </a:rPr>
              <a:t>delta&lt;-matrix(c(0,3,2,7,3,0,4,7, 2, 4, 0, 6, 7, 3, 6, 0), </a:t>
            </a:r>
            <a:r>
              <a:rPr kumimoji="0" lang="en-US" altLang="en-US" b="0" i="0" u="none" strike="noStrike" cap="none" normalizeH="0" baseline="0" dirty="0" err="1" smtClean="0">
                <a:ln>
                  <a:noFill/>
                </a:ln>
                <a:solidFill>
                  <a:srgbClr val="0000FF"/>
                </a:solidFill>
                <a:effectLst/>
                <a:latin typeface="Lucida Console" panose="020B0609040504020204" pitchFamily="49" charset="0"/>
              </a:rPr>
              <a:t>nrow</a:t>
            </a:r>
            <a:r>
              <a:rPr kumimoji="0" lang="en-US" altLang="en-US" b="0" i="0" u="none" strike="noStrike" cap="none" normalizeH="0" baseline="0" dirty="0" smtClean="0">
                <a:ln>
                  <a:noFill/>
                </a:ln>
                <a:solidFill>
                  <a:srgbClr val="0000FF"/>
                </a:solidFill>
                <a:effectLst/>
                <a:latin typeface="Lucida Console" panose="020B0609040504020204" pitchFamily="49" charset="0"/>
              </a:rPr>
              <a:t>=4, </a:t>
            </a:r>
            <a:r>
              <a:rPr kumimoji="0" lang="en-US" altLang="en-US" b="0" i="0" u="none" strike="noStrike" cap="none" normalizeH="0" baseline="0" dirty="0" err="1" smtClean="0">
                <a:ln>
                  <a:noFill/>
                </a:ln>
                <a:solidFill>
                  <a:srgbClr val="0000FF"/>
                </a:solidFill>
                <a:effectLst/>
                <a:latin typeface="Lucida Console" panose="020B0609040504020204" pitchFamily="49" charset="0"/>
              </a:rPr>
              <a:t>byrow</a:t>
            </a:r>
            <a:r>
              <a:rPr kumimoji="0" lang="en-US" altLang="en-US" b="0" i="0" u="none" strike="noStrike" cap="none" normalizeH="0" baseline="0" dirty="0" smtClean="0">
                <a:ln>
                  <a:noFill/>
                </a:ln>
                <a:solidFill>
                  <a:srgbClr val="0000FF"/>
                </a:solidFill>
                <a:effectLst/>
                <a:latin typeface="Lucida Console" panose="020B0609040504020204" pitchFamily="49" charset="0"/>
              </a:rPr>
              <a:t>=TRUE);delta</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smtClean="0">
                <a:ln>
                  <a:noFill/>
                </a:ln>
                <a:solidFill>
                  <a:srgbClr val="0000FF"/>
                </a:solidFill>
                <a:effectLst/>
                <a:latin typeface="Lucida Console" panose="020B0609040504020204" pitchFamily="49" charset="0"/>
              </a:rPr>
              <a:t> </a:t>
            </a:r>
            <a:r>
              <a:rPr kumimoji="0" lang="en-US" altLang="en-US" b="0" i="0" u="none" strike="noStrike" cap="none" normalizeH="0" baseline="0" dirty="0" smtClean="0">
                <a:ln>
                  <a:noFill/>
                </a:ln>
                <a:solidFill>
                  <a:srgbClr val="000000"/>
                </a:solidFill>
                <a:effectLst/>
                <a:latin typeface="Lucida Console" panose="020B0609040504020204" pitchFamily="49" charset="0"/>
              </a:rPr>
              <a:t>[,1] [,2] [,3] [,4]</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smtClean="0">
                <a:ln>
                  <a:noFill/>
                </a:ln>
                <a:solidFill>
                  <a:srgbClr val="000000"/>
                </a:solidFill>
                <a:effectLst/>
                <a:latin typeface="Lucida Console" panose="020B0609040504020204" pitchFamily="49" charset="0"/>
              </a:rPr>
              <a:t>[1,] 0 3 2 7 </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smtClean="0">
                <a:ln>
                  <a:noFill/>
                </a:ln>
                <a:solidFill>
                  <a:srgbClr val="000000"/>
                </a:solidFill>
                <a:effectLst/>
                <a:latin typeface="Lucida Console" panose="020B0609040504020204" pitchFamily="49" charset="0"/>
              </a:rPr>
              <a:t>[2,] 3 0 4 7 </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smtClean="0">
                <a:ln>
                  <a:noFill/>
                </a:ln>
                <a:solidFill>
                  <a:srgbClr val="000000"/>
                </a:solidFill>
                <a:effectLst/>
                <a:latin typeface="Lucida Console" panose="020B0609040504020204" pitchFamily="49" charset="0"/>
              </a:rPr>
              <a:t>[3,] 2 4 0 6 </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smtClean="0">
                <a:ln>
                  <a:noFill/>
                </a:ln>
                <a:solidFill>
                  <a:srgbClr val="000000"/>
                </a:solidFill>
                <a:effectLst/>
                <a:latin typeface="Lucida Console" panose="020B0609040504020204" pitchFamily="49" charset="0"/>
              </a:rPr>
              <a:t>[4,] 7 3 6 0 </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err="1" smtClean="0">
                <a:ln>
                  <a:noFill/>
                </a:ln>
                <a:solidFill>
                  <a:srgbClr val="0000FF"/>
                </a:solidFill>
                <a:effectLst/>
                <a:latin typeface="Lucida Console" panose="020B0609040504020204" pitchFamily="49" charset="0"/>
              </a:rPr>
              <a:t>E_cmd</a:t>
            </a:r>
            <a:r>
              <a:rPr kumimoji="0" lang="en-US" altLang="en-US" b="0" i="0" u="none" strike="noStrike" cap="none" normalizeH="0" baseline="0" dirty="0" smtClean="0">
                <a:ln>
                  <a:noFill/>
                </a:ln>
                <a:solidFill>
                  <a:srgbClr val="0000FF"/>
                </a:solidFill>
                <a:effectLst/>
                <a:latin typeface="Lucida Console" panose="020B0609040504020204" pitchFamily="49" charset="0"/>
              </a:rPr>
              <a:t>&lt;-</a:t>
            </a:r>
            <a:r>
              <a:rPr kumimoji="0" lang="en-US" altLang="en-US" b="0" i="0" u="none" strike="noStrike" cap="none" normalizeH="0" baseline="0" dirty="0" err="1" smtClean="0">
                <a:ln>
                  <a:noFill/>
                </a:ln>
                <a:solidFill>
                  <a:srgbClr val="0000FF"/>
                </a:solidFill>
                <a:effectLst/>
                <a:latin typeface="Lucida Console" panose="020B0609040504020204" pitchFamily="49" charset="0"/>
              </a:rPr>
              <a:t>cmdscale</a:t>
            </a:r>
            <a:r>
              <a:rPr kumimoji="0" lang="en-US" altLang="en-US" b="0" i="0" u="none" strike="noStrike" cap="none" normalizeH="0" baseline="0" dirty="0" smtClean="0">
                <a:ln>
                  <a:noFill/>
                </a:ln>
                <a:solidFill>
                  <a:srgbClr val="0000FF"/>
                </a:solidFill>
                <a:effectLst/>
                <a:latin typeface="Lucida Console" panose="020B0609040504020204" pitchFamily="49" charset="0"/>
              </a:rPr>
              <a:t>(delta, k = 3, </a:t>
            </a:r>
            <a:r>
              <a:rPr kumimoji="0" lang="en-US" altLang="en-US" b="0" i="0" u="none" strike="noStrike" cap="none" normalizeH="0" baseline="0" dirty="0" err="1" smtClean="0">
                <a:ln>
                  <a:noFill/>
                </a:ln>
                <a:solidFill>
                  <a:srgbClr val="0000FF"/>
                </a:solidFill>
                <a:effectLst/>
                <a:latin typeface="Lucida Console" panose="020B0609040504020204" pitchFamily="49" charset="0"/>
              </a:rPr>
              <a:t>eig</a:t>
            </a:r>
            <a:r>
              <a:rPr kumimoji="0" lang="en-US" altLang="en-US" b="0" i="0" u="none" strike="noStrike" cap="none" normalizeH="0" baseline="0" dirty="0" smtClean="0">
                <a:ln>
                  <a:noFill/>
                </a:ln>
                <a:solidFill>
                  <a:srgbClr val="0000FF"/>
                </a:solidFill>
                <a:effectLst/>
                <a:latin typeface="Lucida Console" panose="020B0609040504020204" pitchFamily="49" charset="0"/>
              </a:rPr>
              <a:t> = TRUE) </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err="1" smtClean="0">
                <a:ln>
                  <a:noFill/>
                </a:ln>
                <a:solidFill>
                  <a:srgbClr val="0000FF"/>
                </a:solidFill>
                <a:effectLst/>
                <a:latin typeface="Lucida Console" panose="020B0609040504020204" pitchFamily="49" charset="0"/>
              </a:rPr>
              <a:t>E_cmd$eig</a:t>
            </a:r>
            <a:r>
              <a:rPr kumimoji="0" lang="en-US" altLang="en-US" b="0" i="0" u="none" strike="noStrike" cap="none" normalizeH="0" baseline="0" dirty="0" smtClean="0">
                <a:ln>
                  <a:noFill/>
                </a:ln>
                <a:solidFill>
                  <a:srgbClr val="0000FF"/>
                </a:solidFill>
                <a:effectLst/>
                <a:latin typeface="Lucida Console" panose="020B0609040504020204" pitchFamily="49" charset="0"/>
              </a:rPr>
              <a:t> </a:t>
            </a:r>
            <a:r>
              <a:rPr kumimoji="0" lang="en-US" altLang="en-US" b="0" i="0" u="none" strike="noStrike" cap="none" normalizeH="0" baseline="0" dirty="0" smtClean="0">
                <a:ln>
                  <a:noFill/>
                </a:ln>
                <a:solidFill>
                  <a:srgbClr val="000000"/>
                </a:solidFill>
                <a:effectLst/>
                <a:latin typeface="Lucida Console" panose="020B0609040504020204" pitchFamily="49" charset="0"/>
              </a:rPr>
              <a:t>[1] 31.655225 10.016501 -1.070693 -4.851034 </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smtClean="0">
                <a:ln>
                  <a:noFill/>
                </a:ln>
                <a:solidFill>
                  <a:srgbClr val="0000FF"/>
                </a:solidFill>
                <a:effectLst/>
                <a:latin typeface="Lucida Console" panose="020B0609040504020204" pitchFamily="49" charset="0"/>
              </a:rPr>
              <a:t>&lt;-</a:t>
            </a:r>
            <a:r>
              <a:rPr kumimoji="0" lang="en-US" altLang="en-US" b="0" i="0" u="none" strike="noStrike" cap="none" normalizeH="0" baseline="0" dirty="0" err="1" smtClean="0">
                <a:ln>
                  <a:noFill/>
                </a:ln>
                <a:solidFill>
                  <a:srgbClr val="0000FF"/>
                </a:solidFill>
                <a:effectLst/>
                <a:latin typeface="Lucida Console" panose="020B0609040504020204" pitchFamily="49" charset="0"/>
              </a:rPr>
              <a:t>E_cmd$points</a:t>
            </a:r>
            <a:r>
              <a:rPr kumimoji="0" lang="en-US" altLang="en-US" b="0" i="0" u="none" strike="noStrike" cap="none" normalizeH="0" baseline="0" dirty="0" smtClean="0">
                <a:ln>
                  <a:noFill/>
                </a:ln>
                <a:solidFill>
                  <a:srgbClr val="0000FF"/>
                </a:solidFill>
                <a:effectLst/>
                <a:latin typeface="Lucida Console" panose="020B0609040504020204" pitchFamily="49" charset="0"/>
              </a:rPr>
              <a:t> </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smtClean="0">
                <a:ln>
                  <a:noFill/>
                </a:ln>
                <a:solidFill>
                  <a:srgbClr val="0000FF"/>
                </a:solidFill>
                <a:effectLst/>
                <a:latin typeface="Lucida Console" panose="020B0609040504020204" pitchFamily="49" charset="0"/>
              </a:rPr>
              <a:t>D&lt;-</a:t>
            </a:r>
            <a:r>
              <a:rPr kumimoji="0" lang="en-US" altLang="en-US" b="0" i="0" u="none" strike="noStrike" cap="none" normalizeH="0" baseline="0" dirty="0" err="1" smtClean="0">
                <a:ln>
                  <a:noFill/>
                </a:ln>
                <a:solidFill>
                  <a:srgbClr val="0000FF"/>
                </a:solidFill>
                <a:effectLst/>
                <a:latin typeface="Lucida Console" panose="020B0609040504020204" pitchFamily="49" charset="0"/>
              </a:rPr>
              <a:t>dist</a:t>
            </a:r>
            <a:r>
              <a:rPr kumimoji="0" lang="en-US" altLang="en-US" b="0" i="0" u="none" strike="noStrike" cap="none" normalizeH="0" baseline="0" dirty="0" smtClean="0">
                <a:ln>
                  <a:noFill/>
                </a:ln>
                <a:solidFill>
                  <a:srgbClr val="0000FF"/>
                </a:solidFill>
                <a:effectLst/>
                <a:latin typeface="Lucida Console" panose="020B0609040504020204" pitchFamily="49" charset="0"/>
              </a:rPr>
              <a:t>(x)</a:t>
            </a:r>
          </a:p>
          <a:p>
            <a:pPr lvl="1" eaLnBrk="0" fontAlgn="base" hangingPunct="0">
              <a:spcBef>
                <a:spcPct val="0"/>
              </a:spcBef>
              <a:spcAft>
                <a:spcPct val="0"/>
              </a:spcAft>
            </a:pPr>
            <a:r>
              <a:rPr kumimoji="0" lang="en-US" altLang="en-US" b="0" i="0" u="none" strike="noStrike" cap="none" normalizeH="0" baseline="0" dirty="0" smtClean="0">
                <a:ln>
                  <a:noFill/>
                </a:ln>
                <a:solidFill>
                  <a:srgbClr val="000000"/>
                </a:solidFill>
                <a:effectLst/>
                <a:latin typeface="Lucida Console" panose="020B0609040504020204" pitchFamily="49" charset="0"/>
              </a:rPr>
              <a:t>	1 	2 	3 </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smtClean="0">
                <a:ln>
                  <a:noFill/>
                </a:ln>
                <a:solidFill>
                  <a:srgbClr val="000000"/>
                </a:solidFill>
                <a:effectLst/>
                <a:latin typeface="Lucida Console" panose="020B0609040504020204" pitchFamily="49" charset="0"/>
              </a:rPr>
              <a:t>2 3.391825 </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smtClean="0">
                <a:ln>
                  <a:noFill/>
                </a:ln>
                <a:solidFill>
                  <a:srgbClr val="000000"/>
                </a:solidFill>
                <a:effectLst/>
                <a:latin typeface="Lucida Console" panose="020B0609040504020204" pitchFamily="49" charset="0"/>
              </a:rPr>
              <a:t>3 2.983614 4.636860 </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smtClean="0">
                <a:ln>
                  <a:noFill/>
                </a:ln>
                <a:solidFill>
                  <a:srgbClr val="000000"/>
                </a:solidFill>
                <a:effectLst/>
                <a:latin typeface="Lucida Console" panose="020B0609040504020204" pitchFamily="49" charset="0"/>
              </a:rPr>
              <a:t>4 7.388294 4.793064 6.564798</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sp>
        <p:nvSpPr>
          <p:cNvPr id="5" name="Rectangle 4"/>
          <p:cNvSpPr/>
          <p:nvPr/>
        </p:nvSpPr>
        <p:spPr>
          <a:xfrm>
            <a:off x="871960" y="5294244"/>
            <a:ext cx="2612020" cy="1200329"/>
          </a:xfrm>
          <a:prstGeom prst="rect">
            <a:avLst/>
          </a:prstGeom>
          <a:ln w="12700">
            <a:solidFill>
              <a:schemeClr val="accent1"/>
            </a:solidFill>
          </a:ln>
        </p:spPr>
        <p:txBody>
          <a:bodyPr wrap="square">
            <a:spAutoFit/>
          </a:bodyPr>
          <a:lstStyle/>
          <a:p>
            <a:pPr marL="342900" lvl="0" indent="-342900" eaLnBrk="0" fontAlgn="base" hangingPunct="0">
              <a:spcBef>
                <a:spcPct val="0"/>
              </a:spcBef>
              <a:spcAft>
                <a:spcPct val="0"/>
              </a:spcAft>
              <a:buFont typeface="Wingdings" panose="05000000000000000000" pitchFamily="2" charset="2"/>
              <a:buChar char="Ø"/>
            </a:pPr>
            <a:r>
              <a:rPr lang="en-US" altLang="en-US" dirty="0">
                <a:solidFill>
                  <a:srgbClr val="000000"/>
                </a:solidFill>
                <a:latin typeface="Lucida Console" panose="020B0609040504020204" pitchFamily="49" charset="0"/>
              </a:rPr>
              <a:t>[1,] 0 3 2 7 </a:t>
            </a:r>
          </a:p>
          <a:p>
            <a:pPr marL="342900" lvl="0" indent="-342900" eaLnBrk="0" fontAlgn="base" hangingPunct="0">
              <a:spcBef>
                <a:spcPct val="0"/>
              </a:spcBef>
              <a:spcAft>
                <a:spcPct val="0"/>
              </a:spcAft>
              <a:buFont typeface="Wingdings" panose="05000000000000000000" pitchFamily="2" charset="2"/>
              <a:buChar char="Ø"/>
            </a:pPr>
            <a:r>
              <a:rPr lang="en-US" altLang="en-US" dirty="0">
                <a:solidFill>
                  <a:srgbClr val="000000"/>
                </a:solidFill>
                <a:latin typeface="Lucida Console" panose="020B0609040504020204" pitchFamily="49" charset="0"/>
              </a:rPr>
              <a:t>[2,] 3 0 4 7 </a:t>
            </a:r>
          </a:p>
          <a:p>
            <a:pPr marL="342900" lvl="0" indent="-342900" eaLnBrk="0" fontAlgn="base" hangingPunct="0">
              <a:spcBef>
                <a:spcPct val="0"/>
              </a:spcBef>
              <a:spcAft>
                <a:spcPct val="0"/>
              </a:spcAft>
              <a:buFont typeface="Wingdings" panose="05000000000000000000" pitchFamily="2" charset="2"/>
              <a:buChar char="Ø"/>
            </a:pPr>
            <a:r>
              <a:rPr lang="en-US" altLang="en-US" dirty="0">
                <a:solidFill>
                  <a:srgbClr val="000000"/>
                </a:solidFill>
                <a:latin typeface="Lucida Console" panose="020B0609040504020204" pitchFamily="49" charset="0"/>
              </a:rPr>
              <a:t>[3,] 2 </a:t>
            </a:r>
            <a:r>
              <a:rPr lang="en-US" altLang="en-US" dirty="0">
                <a:solidFill>
                  <a:srgbClr val="C00000"/>
                </a:solidFill>
                <a:latin typeface="Lucida Console" panose="020B0609040504020204" pitchFamily="49" charset="0"/>
              </a:rPr>
              <a:t>4</a:t>
            </a:r>
            <a:r>
              <a:rPr lang="en-US" altLang="en-US" dirty="0">
                <a:solidFill>
                  <a:srgbClr val="000000"/>
                </a:solidFill>
                <a:latin typeface="Lucida Console" panose="020B0609040504020204" pitchFamily="49" charset="0"/>
              </a:rPr>
              <a:t> 0 6 </a:t>
            </a:r>
          </a:p>
          <a:p>
            <a:pPr marL="342900" lvl="0" indent="-342900" eaLnBrk="0" fontAlgn="base" hangingPunct="0">
              <a:spcBef>
                <a:spcPct val="0"/>
              </a:spcBef>
              <a:spcAft>
                <a:spcPct val="0"/>
              </a:spcAft>
              <a:buFont typeface="Wingdings" panose="05000000000000000000" pitchFamily="2" charset="2"/>
              <a:buChar char="Ø"/>
            </a:pPr>
            <a:r>
              <a:rPr lang="en-US" altLang="en-US" dirty="0">
                <a:solidFill>
                  <a:srgbClr val="000000"/>
                </a:solidFill>
                <a:latin typeface="Lucida Console" panose="020B0609040504020204" pitchFamily="49" charset="0"/>
              </a:rPr>
              <a:t>[4,] 7 </a:t>
            </a:r>
            <a:r>
              <a:rPr lang="en-US" altLang="en-US" dirty="0">
                <a:solidFill>
                  <a:srgbClr val="C00000"/>
                </a:solidFill>
                <a:latin typeface="Lucida Console" panose="020B0609040504020204" pitchFamily="49" charset="0"/>
              </a:rPr>
              <a:t>3</a:t>
            </a:r>
            <a:r>
              <a:rPr lang="en-US" altLang="en-US" dirty="0">
                <a:solidFill>
                  <a:srgbClr val="000000"/>
                </a:solidFill>
                <a:latin typeface="Lucida Console" panose="020B0609040504020204" pitchFamily="49" charset="0"/>
              </a:rPr>
              <a:t> 6 0 </a:t>
            </a:r>
          </a:p>
        </p:txBody>
      </p:sp>
      <p:sp>
        <p:nvSpPr>
          <p:cNvPr id="6" name="Rectangle 5"/>
          <p:cNvSpPr/>
          <p:nvPr/>
        </p:nvSpPr>
        <p:spPr>
          <a:xfrm>
            <a:off x="4633732" y="5074325"/>
            <a:ext cx="4463969" cy="1477328"/>
          </a:xfrm>
          <a:prstGeom prst="rect">
            <a:avLst/>
          </a:prstGeom>
          <a:ln w="38100">
            <a:solidFill>
              <a:schemeClr val="accent1"/>
            </a:solidFill>
          </a:ln>
        </p:spPr>
        <p:txBody>
          <a:bodyPr wrap="square">
            <a:spAutoFit/>
          </a:bodyPr>
          <a:lstStyle/>
          <a:p>
            <a:pPr lvl="1" eaLnBrk="0" fontAlgn="base" hangingPunct="0">
              <a:spcBef>
                <a:spcPct val="0"/>
              </a:spcBef>
              <a:spcAft>
                <a:spcPct val="0"/>
              </a:spcAft>
            </a:pPr>
            <a:r>
              <a:rPr lang="en-US" altLang="en-US" dirty="0">
                <a:solidFill>
                  <a:srgbClr val="000000"/>
                </a:solidFill>
                <a:latin typeface="Lucida Console" panose="020B0609040504020204" pitchFamily="49" charset="0"/>
              </a:rPr>
              <a:t>	1 	2 	3 </a:t>
            </a:r>
          </a:p>
          <a:p>
            <a:pPr lvl="1" eaLnBrk="0" fontAlgn="base" hangingPunct="0">
              <a:spcBef>
                <a:spcPct val="0"/>
              </a:spcBef>
              <a:spcAft>
                <a:spcPct val="0"/>
              </a:spcAft>
            </a:pPr>
            <a:r>
              <a:rPr lang="en-US" altLang="en-US" dirty="0" smtClean="0">
                <a:solidFill>
                  <a:srgbClr val="000000"/>
                </a:solidFill>
                <a:latin typeface="Lucida Console" panose="020B0609040504020204" pitchFamily="49" charset="0"/>
              </a:rPr>
              <a:t>    0</a:t>
            </a:r>
            <a:endParaRPr lang="en-US" altLang="en-US" dirty="0">
              <a:solidFill>
                <a:srgbClr val="000000"/>
              </a:solidFill>
              <a:latin typeface="Lucida Console" panose="020B0609040504020204" pitchFamily="49" charset="0"/>
            </a:endParaRPr>
          </a:p>
          <a:p>
            <a:pPr marL="342900" lvl="0" indent="-342900" eaLnBrk="0" fontAlgn="base" hangingPunct="0">
              <a:spcBef>
                <a:spcPct val="0"/>
              </a:spcBef>
              <a:spcAft>
                <a:spcPct val="0"/>
              </a:spcAft>
              <a:buFont typeface="Wingdings" panose="05000000000000000000" pitchFamily="2" charset="2"/>
              <a:buChar char="Ø"/>
            </a:pPr>
            <a:r>
              <a:rPr lang="en-US" altLang="en-US" dirty="0">
                <a:solidFill>
                  <a:srgbClr val="000000"/>
                </a:solidFill>
                <a:latin typeface="Lucida Console" panose="020B0609040504020204" pitchFamily="49" charset="0"/>
              </a:rPr>
              <a:t>2 3.391825 </a:t>
            </a:r>
            <a:r>
              <a:rPr lang="en-US" altLang="en-US" dirty="0" smtClean="0">
                <a:solidFill>
                  <a:srgbClr val="000000"/>
                </a:solidFill>
                <a:latin typeface="Lucida Console" panose="020B0609040504020204" pitchFamily="49" charset="0"/>
              </a:rPr>
              <a:t>    0</a:t>
            </a:r>
            <a:endParaRPr lang="en-US" altLang="en-US" dirty="0">
              <a:solidFill>
                <a:srgbClr val="000000"/>
              </a:solidFill>
              <a:latin typeface="Lucida Console" panose="020B0609040504020204" pitchFamily="49" charset="0"/>
            </a:endParaRPr>
          </a:p>
          <a:p>
            <a:pPr marL="342900" lvl="0" indent="-342900" eaLnBrk="0" fontAlgn="base" hangingPunct="0">
              <a:spcBef>
                <a:spcPct val="0"/>
              </a:spcBef>
              <a:spcAft>
                <a:spcPct val="0"/>
              </a:spcAft>
              <a:buFont typeface="Wingdings" panose="05000000000000000000" pitchFamily="2" charset="2"/>
              <a:buChar char="Ø"/>
            </a:pPr>
            <a:r>
              <a:rPr lang="en-US" altLang="en-US" dirty="0">
                <a:solidFill>
                  <a:srgbClr val="000000"/>
                </a:solidFill>
                <a:latin typeface="Lucida Console" panose="020B0609040504020204" pitchFamily="49" charset="0"/>
              </a:rPr>
              <a:t>3 2.983614 </a:t>
            </a:r>
            <a:r>
              <a:rPr lang="en-US" altLang="en-US" dirty="0">
                <a:solidFill>
                  <a:srgbClr val="C00000"/>
                </a:solidFill>
                <a:latin typeface="Lucida Console" panose="020B0609040504020204" pitchFamily="49" charset="0"/>
              </a:rPr>
              <a:t>4.636860</a:t>
            </a:r>
            <a:r>
              <a:rPr lang="en-US" altLang="en-US" dirty="0">
                <a:solidFill>
                  <a:srgbClr val="000000"/>
                </a:solidFill>
                <a:latin typeface="Lucida Console" panose="020B0609040504020204" pitchFamily="49" charset="0"/>
              </a:rPr>
              <a:t> </a:t>
            </a:r>
            <a:r>
              <a:rPr lang="en-US" altLang="en-US" dirty="0" smtClean="0">
                <a:solidFill>
                  <a:srgbClr val="000000"/>
                </a:solidFill>
                <a:latin typeface="Lucida Console" panose="020B0609040504020204" pitchFamily="49" charset="0"/>
              </a:rPr>
              <a:t>   0</a:t>
            </a:r>
            <a:endParaRPr lang="en-US" altLang="en-US" dirty="0">
              <a:solidFill>
                <a:srgbClr val="000000"/>
              </a:solidFill>
              <a:latin typeface="Lucida Console" panose="020B0609040504020204" pitchFamily="49" charset="0"/>
            </a:endParaRPr>
          </a:p>
          <a:p>
            <a:pPr marL="342900" lvl="0" indent="-342900" eaLnBrk="0" fontAlgn="base" hangingPunct="0">
              <a:spcBef>
                <a:spcPct val="0"/>
              </a:spcBef>
              <a:spcAft>
                <a:spcPct val="0"/>
              </a:spcAft>
              <a:buFont typeface="Wingdings" panose="05000000000000000000" pitchFamily="2" charset="2"/>
              <a:buChar char="Ø"/>
            </a:pPr>
            <a:r>
              <a:rPr lang="en-US" altLang="en-US" dirty="0">
                <a:solidFill>
                  <a:srgbClr val="000000"/>
                </a:solidFill>
                <a:latin typeface="Lucida Console" panose="020B0609040504020204" pitchFamily="49" charset="0"/>
              </a:rPr>
              <a:t>4 7.388294 </a:t>
            </a:r>
            <a:r>
              <a:rPr lang="en-US" altLang="en-US" dirty="0">
                <a:solidFill>
                  <a:srgbClr val="C00000"/>
                </a:solidFill>
                <a:latin typeface="Lucida Console" panose="020B0609040504020204" pitchFamily="49" charset="0"/>
              </a:rPr>
              <a:t>4.793064</a:t>
            </a:r>
            <a:r>
              <a:rPr lang="en-US" altLang="en-US" dirty="0">
                <a:solidFill>
                  <a:srgbClr val="000000"/>
                </a:solidFill>
                <a:latin typeface="Lucida Console" panose="020B0609040504020204" pitchFamily="49" charset="0"/>
              </a:rPr>
              <a:t> 6.564798</a:t>
            </a:r>
            <a:endParaRPr lang="en-US" altLang="en-US" dirty="0">
              <a:solidFill>
                <a:prstClr val="black"/>
              </a:solidFill>
              <a:latin typeface="Arial" panose="020B0604020202020204" pitchFamily="34" charset="0"/>
            </a:endParaRPr>
          </a:p>
        </p:txBody>
      </p:sp>
    </p:spTree>
    <p:extLst>
      <p:ext uri="{BB962C8B-B14F-4D97-AF65-F5344CB8AC3E}">
        <p14:creationId xmlns:p14="http://schemas.microsoft.com/office/powerpoint/2010/main" val="20706479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884251" y="3193563"/>
            <a:ext cx="2899810" cy="471539"/>
          </a:xfrm>
          <a:prstGeom prst="rect">
            <a:avLst/>
          </a:prstGeom>
          <a:ln w="31750">
            <a:solidFill>
              <a:schemeClr val="accent1"/>
            </a:solidFill>
          </a:ln>
        </p:spPr>
        <p:txBody>
          <a:bodyPr wrap="square">
            <a:spAutoFit/>
          </a:bodyPr>
          <a:lstStyle/>
          <a:p>
            <a:r>
              <a:rPr lang="en-US" sz="2400" dirty="0">
                <a:solidFill>
                  <a:prstClr val="black"/>
                </a:solidFill>
                <a:latin typeface="Times New Roman" panose="02020603050405020304" pitchFamily="18" charset="0"/>
                <a:cs typeface="Times New Roman" panose="02020603050405020304" pitchFamily="18" charset="0"/>
              </a:rPr>
              <a:t>Rank of </a:t>
            </a:r>
            <a:r>
              <a:rPr lang="en-US" sz="2400" dirty="0" smtClean="0">
                <a:solidFill>
                  <a:prstClr val="black"/>
                </a:solidFill>
                <a:latin typeface="Times New Roman" panose="02020603050405020304" pitchFamily="18" charset="0"/>
                <a:cs typeface="Times New Roman" panose="02020603050405020304" pitchFamily="18" charset="0"/>
              </a:rPr>
              <a:t>recovered D</a:t>
            </a:r>
            <a:endParaRPr lang="en-US" sz="2400" dirty="0">
              <a:solidFill>
                <a:srgbClr val="0070C0"/>
              </a:solidFill>
            </a:endParaRPr>
          </a:p>
        </p:txBody>
      </p:sp>
      <p:sp>
        <p:nvSpPr>
          <p:cNvPr id="2" name="Rectangle 1"/>
          <p:cNvSpPr/>
          <p:nvPr/>
        </p:nvSpPr>
        <p:spPr>
          <a:xfrm>
            <a:off x="368110" y="482131"/>
            <a:ext cx="10923183" cy="584775"/>
          </a:xfrm>
          <a:prstGeom prst="rect">
            <a:avLst/>
          </a:prstGeom>
        </p:spPr>
        <p:txBody>
          <a:bodyPr wrap="none">
            <a:spAutoFit/>
          </a:bodyPr>
          <a:lstStyle/>
          <a:p>
            <a:pPr marL="285750" indent="-285750">
              <a:buFont typeface="Arial" panose="020B0604020202020204" pitchFamily="34" charset="0"/>
              <a:buChar char="•"/>
            </a:pPr>
            <a:r>
              <a:rPr lang="en-US" sz="3200" dirty="0" smtClean="0">
                <a:solidFill>
                  <a:srgbClr val="0070C0"/>
                </a:solidFill>
                <a:latin typeface="Times New Roman" panose="02020603050405020304" pitchFamily="18" charset="0"/>
                <a:cs typeface="Times New Roman" panose="02020603050405020304" pitchFamily="18" charset="0"/>
              </a:rPr>
              <a:t>The possible problem for </a:t>
            </a:r>
            <a:r>
              <a:rPr lang="en-US" sz="3200" dirty="0" err="1" smtClean="0">
                <a:solidFill>
                  <a:srgbClr val="0070C0"/>
                </a:solidFill>
                <a:latin typeface="Times New Roman" panose="02020603050405020304" pitchFamily="18" charset="0"/>
                <a:cs typeface="Times New Roman" panose="02020603050405020304" pitchFamily="18" charset="0"/>
              </a:rPr>
              <a:t>mds</a:t>
            </a:r>
            <a:r>
              <a:rPr lang="en-US" sz="3200" dirty="0" smtClean="0">
                <a:solidFill>
                  <a:srgbClr val="0070C0"/>
                </a:solidFill>
                <a:latin typeface="Times New Roman" panose="02020603050405020304" pitchFamily="18" charset="0"/>
                <a:cs typeface="Times New Roman" panose="02020603050405020304" pitchFamily="18" charset="0"/>
              </a:rPr>
              <a:t> of rank ordered proximity matrix</a:t>
            </a:r>
            <a:endParaRPr lang="en-US" sz="3200" dirty="0">
              <a:solidFill>
                <a:prstClr val="black"/>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368110" y="3130340"/>
                <a:ext cx="3603485" cy="534762"/>
              </a:xfrm>
              <a:prstGeom prst="rect">
                <a:avLst/>
              </a:prstGeom>
            </p:spPr>
            <p:txBody>
              <a:bodyPr wrap="square">
                <a:spAutoFit/>
              </a:bodyPr>
              <a:lstStyle/>
              <a:p>
                <a:r>
                  <a:rPr lang="en-US" sz="2800" dirty="0" smtClean="0">
                    <a:solidFill>
                      <a:prstClr val="black"/>
                    </a:solidFill>
                    <a:latin typeface="Times New Roman" panose="02020603050405020304" pitchFamily="18" charset="0"/>
                    <a:cs typeface="Times New Roman" panose="02020603050405020304" pitchFamily="18" charset="0"/>
                  </a:rPr>
                  <a:t>Rank of observed </a:t>
                </a:r>
                <a14:m>
                  <m:oMath xmlns:m="http://schemas.openxmlformats.org/officeDocument/2006/math">
                    <m:r>
                      <a:rPr lang="en-US" sz="2800" i="1" dirty="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𝛿</m:t>
                    </m:r>
                  </m:oMath>
                </a14:m>
                <a:endParaRPr lang="en-US" sz="28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368110" y="3130340"/>
                <a:ext cx="3603485" cy="534762"/>
              </a:xfrm>
              <a:prstGeom prst="rect">
                <a:avLst/>
              </a:prstGeom>
              <a:blipFill rotWithShape="0">
                <a:blip r:embed="rId2"/>
                <a:stretch>
                  <a:fillRect l="-3378" t="-12644" b="-29885"/>
                </a:stretch>
              </a:blipFill>
            </p:spPr>
            <p:txBody>
              <a:bodyPr/>
              <a:lstStyle/>
              <a:p>
                <a:r>
                  <a:rPr lang="en-US">
                    <a:noFill/>
                  </a:rPr>
                  <a:t> </a:t>
                </a:r>
              </a:p>
            </p:txBody>
          </p:sp>
        </mc:Fallback>
      </mc:AlternateContent>
      <p:sp>
        <p:nvSpPr>
          <p:cNvPr id="9" name="Rectangle 8"/>
          <p:cNvSpPr/>
          <p:nvPr/>
        </p:nvSpPr>
        <p:spPr>
          <a:xfrm>
            <a:off x="3491237" y="1458228"/>
            <a:ext cx="3080422" cy="954107"/>
          </a:xfrm>
          <a:prstGeom prst="rect">
            <a:avLst/>
          </a:prstGeom>
          <a:ln w="22225">
            <a:solidFill>
              <a:schemeClr val="accent1"/>
            </a:solidFill>
          </a:ln>
        </p:spPr>
        <p:txBody>
          <a:bodyPr wrap="square">
            <a:spAutoFit/>
          </a:bodyPr>
          <a:lstStyle/>
          <a:p>
            <a:r>
              <a:rPr lang="en-US" sz="2800" dirty="0" smtClean="0">
                <a:solidFill>
                  <a:prstClr val="black"/>
                </a:solidFill>
              </a:rPr>
              <a:t>Use metric MDS to obtain X recovery</a:t>
            </a:r>
            <a:endParaRPr lang="en-US" sz="2800" dirty="0">
              <a:solidFill>
                <a:prstClr val="black"/>
              </a:solidFill>
            </a:endParaRPr>
          </a:p>
        </p:txBody>
      </p:sp>
      <p:cxnSp>
        <p:nvCxnSpPr>
          <p:cNvPr id="11" name="Straight Arrow Connector 10"/>
          <p:cNvCxnSpPr/>
          <p:nvPr/>
        </p:nvCxnSpPr>
        <p:spPr>
          <a:xfrm>
            <a:off x="6938314" y="2437210"/>
            <a:ext cx="1211368" cy="0"/>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394064" y="3136944"/>
            <a:ext cx="3465146" cy="584775"/>
          </a:xfrm>
          <a:prstGeom prst="rect">
            <a:avLst/>
          </a:prstGeom>
          <a:ln w="22225">
            <a:solidFill>
              <a:schemeClr val="accent1"/>
            </a:solidFill>
          </a:ln>
        </p:spPr>
        <p:txBody>
          <a:bodyPr wrap="square">
            <a:spAutoFit/>
          </a:bodyPr>
          <a:lstStyle/>
          <a:p>
            <a:r>
              <a:rPr lang="en-US" sz="3200" dirty="0" smtClean="0">
                <a:solidFill>
                  <a:prstClr val="black"/>
                </a:solidFill>
              </a:rPr>
              <a:t>May different from</a:t>
            </a:r>
            <a:endParaRPr lang="en-US" sz="3200" dirty="0">
              <a:solidFill>
                <a:prstClr val="black"/>
              </a:solidFill>
            </a:endParaRPr>
          </a:p>
        </p:txBody>
      </p:sp>
      <mc:AlternateContent xmlns:mc="http://schemas.openxmlformats.org/markup-compatibility/2006" xmlns:a14="http://schemas.microsoft.com/office/drawing/2010/main">
        <mc:Choice Requires="a14">
          <p:sp>
            <p:nvSpPr>
              <p:cNvPr id="13" name="Rectangle 12"/>
              <p:cNvSpPr/>
              <p:nvPr/>
            </p:nvSpPr>
            <p:spPr>
              <a:xfrm>
                <a:off x="8711134" y="1160164"/>
                <a:ext cx="3429850" cy="15502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400" i="1" smtClean="0">
                              <a:solidFill>
                                <a:prstClr val="black"/>
                              </a:solidFill>
                              <a:latin typeface="Cambria Math" panose="02040503050406030204" pitchFamily="18" charset="0"/>
                            </a:rPr>
                          </m:ctrlPr>
                        </m:dPr>
                        <m:e>
                          <m:m>
                            <m:mPr>
                              <m:mcs>
                                <m:mc>
                                  <m:mcPr>
                                    <m:count m:val="2"/>
                                    <m:mcJc m:val="center"/>
                                  </m:mcPr>
                                </m:mc>
                              </m:mcs>
                              <m:ctrlPr>
                                <a:rPr lang="en-US" sz="2400" i="1">
                                  <a:solidFill>
                                    <a:prstClr val="black"/>
                                  </a:solidFill>
                                  <a:latin typeface="Cambria Math" panose="02040503050406030204" pitchFamily="18" charset="0"/>
                                </a:rPr>
                              </m:ctrlPr>
                            </m:mPr>
                            <m:mr>
                              <m:e>
                                <m:m>
                                  <m:mPr>
                                    <m:mcs>
                                      <m:mc>
                                        <m:mcPr>
                                          <m:count m:val="2"/>
                                          <m:mcJc m:val="center"/>
                                        </m:mcPr>
                                      </m:mc>
                                    </m:mcs>
                                    <m:ctrlPr>
                                      <a:rPr lang="en-US" sz="2400" i="1" smtClean="0">
                                        <a:solidFill>
                                          <a:prstClr val="black"/>
                                        </a:solidFill>
                                        <a:latin typeface="Cambria Math" panose="02040503050406030204" pitchFamily="18" charset="0"/>
                                      </a:rPr>
                                    </m:ctrlPr>
                                  </m:mPr>
                                  <m:mr>
                                    <m:e>
                                      <m:r>
                                        <m:rPr>
                                          <m:brk m:alnAt="7"/>
                                        </m:rPr>
                                        <a:rPr lang="en-US" sz="2400" i="1">
                                          <a:solidFill>
                                            <a:prstClr val="black"/>
                                          </a:solidFill>
                                          <a:latin typeface="Cambria Math" panose="02040503050406030204" pitchFamily="18" charset="0"/>
                                        </a:rPr>
                                        <m:t>0</m:t>
                                      </m:r>
                                    </m:e>
                                    <m:e>
                                      <m:sSub>
                                        <m:sSubPr>
                                          <m:ctrlPr>
                                            <a:rPr lang="en-US" sz="2400" i="1">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𝑑</m:t>
                                          </m:r>
                                        </m:e>
                                        <m:sub>
                                          <m:r>
                                            <a:rPr lang="en-US" sz="2400">
                                              <a:solidFill>
                                                <a:prstClr val="black"/>
                                              </a:solidFill>
                                              <a:latin typeface="Cambria Math" panose="02040503050406030204" pitchFamily="18" charset="0"/>
                                            </a:rPr>
                                            <m:t>21</m:t>
                                          </m:r>
                                        </m:sub>
                                      </m:sSub>
                                    </m:e>
                                  </m:mr>
                                  <m:mr>
                                    <m:e>
                                      <m:sSub>
                                        <m:sSubPr>
                                          <m:ctrlPr>
                                            <a:rPr lang="en-US" sz="2400" b="0" i="1" smtClean="0">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𝑑</m:t>
                                          </m:r>
                                        </m:e>
                                        <m:sub>
                                          <m:r>
                                            <a:rPr lang="en-US" sz="2400" b="0" i="0" smtClean="0">
                                              <a:solidFill>
                                                <a:prstClr val="black"/>
                                              </a:solidFill>
                                              <a:latin typeface="Cambria Math" panose="02040503050406030204" pitchFamily="18" charset="0"/>
                                            </a:rPr>
                                            <m:t>21</m:t>
                                          </m:r>
                                        </m:sub>
                                      </m:sSub>
                                    </m:e>
                                    <m:e>
                                      <m:r>
                                        <a:rPr lang="en-US" sz="2400" i="1">
                                          <a:solidFill>
                                            <a:prstClr val="black"/>
                                          </a:solidFill>
                                          <a:latin typeface="Cambria Math" panose="02040503050406030204" pitchFamily="18" charset="0"/>
                                        </a:rPr>
                                        <m:t>0</m:t>
                                      </m:r>
                                    </m:e>
                                  </m:mr>
                                </m:m>
                              </m:e>
                              <m:e>
                                <m:m>
                                  <m:mPr>
                                    <m:mcs>
                                      <m:mc>
                                        <m:mcPr>
                                          <m:count m:val="2"/>
                                          <m:mcJc m:val="center"/>
                                        </m:mcPr>
                                      </m:mc>
                                    </m:mcs>
                                    <m:ctrlPr>
                                      <a:rPr lang="en-US" sz="2400" i="1">
                                        <a:solidFill>
                                          <a:prstClr val="black"/>
                                        </a:solidFill>
                                        <a:latin typeface="Cambria Math" panose="02040503050406030204" pitchFamily="18" charset="0"/>
                                      </a:rPr>
                                    </m:ctrlPr>
                                  </m:mPr>
                                  <m:mr>
                                    <m:e>
                                      <m:sSub>
                                        <m:sSubPr>
                                          <m:ctrlPr>
                                            <a:rPr lang="en-US" sz="2400" i="1">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𝑑</m:t>
                                          </m:r>
                                        </m:e>
                                        <m:sub>
                                          <m:r>
                                            <a:rPr lang="en-US" sz="2400" b="0" i="0" smtClean="0">
                                              <a:solidFill>
                                                <a:prstClr val="black"/>
                                              </a:solidFill>
                                              <a:latin typeface="Cambria Math" panose="02040503050406030204" pitchFamily="18" charset="0"/>
                                            </a:rPr>
                                            <m:t>13</m:t>
                                          </m:r>
                                        </m:sub>
                                      </m:sSub>
                                    </m:e>
                                    <m:e>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𝑑</m:t>
                                          </m:r>
                                        </m:e>
                                        <m:sub>
                                          <m:r>
                                            <a:rPr lang="en-US" sz="2400" b="0" i="0" smtClean="0">
                                              <a:solidFill>
                                                <a:prstClr val="black"/>
                                              </a:solidFill>
                                              <a:latin typeface="Cambria Math" panose="02040503050406030204" pitchFamily="18" charset="0"/>
                                            </a:rPr>
                                            <m:t>14</m:t>
                                          </m:r>
                                        </m:sub>
                                      </m:sSub>
                                    </m:e>
                                  </m:mr>
                                  <m:mr>
                                    <m:e>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𝑑</m:t>
                                          </m:r>
                                        </m:e>
                                        <m:sub>
                                          <m:r>
                                            <a:rPr lang="en-US" sz="2400" b="0" i="0" smtClean="0">
                                              <a:solidFill>
                                                <a:prstClr val="black"/>
                                              </a:solidFill>
                                              <a:latin typeface="Cambria Math" panose="02040503050406030204" pitchFamily="18" charset="0"/>
                                            </a:rPr>
                                            <m:t>23</m:t>
                                          </m:r>
                                        </m:sub>
                                      </m:sSub>
                                    </m:e>
                                    <m:e>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𝑑</m:t>
                                          </m:r>
                                        </m:e>
                                        <m:sub>
                                          <m:r>
                                            <a:rPr lang="en-US" sz="2400" b="0" i="0" smtClean="0">
                                              <a:solidFill>
                                                <a:prstClr val="black"/>
                                              </a:solidFill>
                                              <a:latin typeface="Cambria Math" panose="02040503050406030204" pitchFamily="18" charset="0"/>
                                            </a:rPr>
                                            <m:t>24</m:t>
                                          </m:r>
                                        </m:sub>
                                      </m:sSub>
                                    </m:e>
                                  </m:mr>
                                </m:m>
                              </m:e>
                            </m:mr>
                            <m:mr>
                              <m:e>
                                <m:m>
                                  <m:mPr>
                                    <m:mcs>
                                      <m:mc>
                                        <m:mcPr>
                                          <m:count m:val="2"/>
                                          <m:mcJc m:val="center"/>
                                        </m:mcPr>
                                      </m:mc>
                                    </m:mcs>
                                    <m:ctrlPr>
                                      <a:rPr lang="en-US" sz="2400" i="1">
                                        <a:solidFill>
                                          <a:prstClr val="black"/>
                                        </a:solidFill>
                                        <a:latin typeface="Cambria Math" panose="02040503050406030204" pitchFamily="18" charset="0"/>
                                      </a:rPr>
                                    </m:ctrlPr>
                                  </m:mPr>
                                  <m:mr>
                                    <m:e>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𝑑</m:t>
                                          </m:r>
                                        </m:e>
                                        <m:sub>
                                          <m:r>
                                            <a:rPr lang="en-US" sz="2400" b="0" i="0" smtClean="0">
                                              <a:solidFill>
                                                <a:prstClr val="black"/>
                                              </a:solidFill>
                                              <a:latin typeface="Cambria Math" panose="02040503050406030204" pitchFamily="18" charset="0"/>
                                            </a:rPr>
                                            <m:t>3</m:t>
                                          </m:r>
                                          <m:r>
                                            <a:rPr lang="en-US" sz="2400">
                                              <a:solidFill>
                                                <a:prstClr val="black"/>
                                              </a:solidFill>
                                              <a:latin typeface="Cambria Math" panose="02040503050406030204" pitchFamily="18" charset="0"/>
                                            </a:rPr>
                                            <m:t>1</m:t>
                                          </m:r>
                                        </m:sub>
                                      </m:sSub>
                                    </m:e>
                                    <m:e>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𝑑</m:t>
                                          </m:r>
                                        </m:e>
                                        <m:sub>
                                          <m:r>
                                            <a:rPr lang="en-US" sz="2400" b="0" i="0" smtClean="0">
                                              <a:solidFill>
                                                <a:prstClr val="black"/>
                                              </a:solidFill>
                                              <a:latin typeface="Cambria Math" panose="02040503050406030204" pitchFamily="18" charset="0"/>
                                            </a:rPr>
                                            <m:t>3</m:t>
                                          </m:r>
                                          <m:r>
                                            <a:rPr lang="en-US" sz="2400">
                                              <a:solidFill>
                                                <a:prstClr val="black"/>
                                              </a:solidFill>
                                              <a:latin typeface="Cambria Math" panose="02040503050406030204" pitchFamily="18" charset="0"/>
                                            </a:rPr>
                                            <m:t>2</m:t>
                                          </m:r>
                                        </m:sub>
                                      </m:sSub>
                                    </m:e>
                                  </m:mr>
                                  <m:mr>
                                    <m:e>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𝑑</m:t>
                                          </m:r>
                                        </m:e>
                                        <m:sub>
                                          <m:r>
                                            <a:rPr lang="en-US" sz="2400" b="0" i="0" smtClean="0">
                                              <a:solidFill>
                                                <a:prstClr val="black"/>
                                              </a:solidFill>
                                              <a:latin typeface="Cambria Math" panose="02040503050406030204" pitchFamily="18" charset="0"/>
                                            </a:rPr>
                                            <m:t>4</m:t>
                                          </m:r>
                                          <m:r>
                                            <a:rPr lang="en-US" sz="2400">
                                              <a:solidFill>
                                                <a:prstClr val="black"/>
                                              </a:solidFill>
                                              <a:latin typeface="Cambria Math" panose="02040503050406030204" pitchFamily="18" charset="0"/>
                                            </a:rPr>
                                            <m:t>1</m:t>
                                          </m:r>
                                        </m:sub>
                                      </m:sSub>
                                    </m:e>
                                    <m:e>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𝑑</m:t>
                                          </m:r>
                                        </m:e>
                                        <m:sub>
                                          <m:r>
                                            <a:rPr lang="en-US" sz="2400" b="0" i="0" smtClean="0">
                                              <a:solidFill>
                                                <a:prstClr val="black"/>
                                              </a:solidFill>
                                              <a:latin typeface="Cambria Math" panose="02040503050406030204" pitchFamily="18" charset="0"/>
                                            </a:rPr>
                                            <m:t>42</m:t>
                                          </m:r>
                                        </m:sub>
                                      </m:sSub>
                                    </m:e>
                                  </m:mr>
                                </m:m>
                              </m:e>
                              <m:e>
                                <m:m>
                                  <m:mPr>
                                    <m:mcs>
                                      <m:mc>
                                        <m:mcPr>
                                          <m:count m:val="2"/>
                                          <m:mcJc m:val="center"/>
                                        </m:mcPr>
                                      </m:mc>
                                    </m:mcs>
                                    <m:ctrlPr>
                                      <a:rPr lang="en-US" sz="2400" i="1">
                                        <a:solidFill>
                                          <a:prstClr val="black"/>
                                        </a:solidFill>
                                        <a:latin typeface="Cambria Math" panose="02040503050406030204" pitchFamily="18" charset="0"/>
                                      </a:rPr>
                                    </m:ctrlPr>
                                  </m:mPr>
                                  <m:mr>
                                    <m:e>
                                      <m:r>
                                        <m:rPr>
                                          <m:brk m:alnAt="7"/>
                                        </m:rPr>
                                        <a:rPr lang="en-US" sz="2400" i="1">
                                          <a:solidFill>
                                            <a:prstClr val="black"/>
                                          </a:solidFill>
                                          <a:latin typeface="Cambria Math" panose="02040503050406030204" pitchFamily="18" charset="0"/>
                                        </a:rPr>
                                        <m:t>0</m:t>
                                      </m:r>
                                    </m:e>
                                    <m:e>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𝑑</m:t>
                                          </m:r>
                                        </m:e>
                                        <m:sub>
                                          <m:r>
                                            <a:rPr lang="en-US" sz="2400" b="0" i="0" smtClean="0">
                                              <a:solidFill>
                                                <a:prstClr val="black"/>
                                              </a:solidFill>
                                              <a:latin typeface="Cambria Math" panose="02040503050406030204" pitchFamily="18" charset="0"/>
                                            </a:rPr>
                                            <m:t>34</m:t>
                                          </m:r>
                                        </m:sub>
                                      </m:sSub>
                                    </m:e>
                                  </m:mr>
                                  <m:mr>
                                    <m:e>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𝑑</m:t>
                                          </m:r>
                                        </m:e>
                                        <m:sub>
                                          <m:r>
                                            <a:rPr lang="en-US" sz="2400">
                                              <a:solidFill>
                                                <a:prstClr val="black"/>
                                              </a:solidFill>
                                              <a:latin typeface="Cambria Math" panose="02040503050406030204" pitchFamily="18" charset="0"/>
                                            </a:rPr>
                                            <m:t>4</m:t>
                                          </m:r>
                                          <m:r>
                                            <a:rPr lang="en-US" sz="2400" b="0" i="0" smtClean="0">
                                              <a:solidFill>
                                                <a:prstClr val="black"/>
                                              </a:solidFill>
                                              <a:latin typeface="Cambria Math" panose="02040503050406030204" pitchFamily="18" charset="0"/>
                                            </a:rPr>
                                            <m:t>3</m:t>
                                          </m:r>
                                        </m:sub>
                                      </m:sSub>
                                    </m:e>
                                    <m:e>
                                      <m:r>
                                        <a:rPr lang="en-US" sz="2400" i="1">
                                          <a:solidFill>
                                            <a:prstClr val="black"/>
                                          </a:solidFill>
                                          <a:latin typeface="Cambria Math" panose="02040503050406030204" pitchFamily="18" charset="0"/>
                                        </a:rPr>
                                        <m:t>0</m:t>
                                      </m:r>
                                    </m:e>
                                  </m:mr>
                                </m:m>
                              </m:e>
                            </m:mr>
                          </m:m>
                        </m:e>
                      </m:d>
                    </m:oMath>
                  </m:oMathPara>
                </a14:m>
                <a:endParaRPr lang="en-US" dirty="0">
                  <a:solidFill>
                    <a:prstClr val="black"/>
                  </a:solidFill>
                </a:endParaRPr>
              </a:p>
            </p:txBody>
          </p:sp>
        </mc:Choice>
        <mc:Fallback xmlns="">
          <p:sp>
            <p:nvSpPr>
              <p:cNvPr id="13" name="Rectangle 12"/>
              <p:cNvSpPr>
                <a:spLocks noRot="1" noChangeAspect="1" noMove="1" noResize="1" noEditPoints="1" noAdjustHandles="1" noChangeArrowheads="1" noChangeShapeType="1" noTextEdit="1"/>
              </p:cNvSpPr>
              <p:nvPr/>
            </p:nvSpPr>
            <p:spPr>
              <a:xfrm>
                <a:off x="8711134" y="1160164"/>
                <a:ext cx="3429850" cy="155023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88710" y="1216878"/>
                <a:ext cx="3429849" cy="15513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400" i="1" smtClean="0">
                              <a:solidFill>
                                <a:prstClr val="black"/>
                              </a:solidFill>
                              <a:latin typeface="Cambria Math" panose="02040503050406030204" pitchFamily="18" charset="0"/>
                            </a:rPr>
                          </m:ctrlPr>
                        </m:dPr>
                        <m:e>
                          <m:m>
                            <m:mPr>
                              <m:mcs>
                                <m:mc>
                                  <m:mcPr>
                                    <m:count m:val="2"/>
                                    <m:mcJc m:val="center"/>
                                  </m:mcPr>
                                </m:mc>
                              </m:mcs>
                              <m:ctrlPr>
                                <a:rPr lang="en-US" sz="2400" i="1">
                                  <a:solidFill>
                                    <a:prstClr val="black"/>
                                  </a:solidFill>
                                  <a:latin typeface="Cambria Math" panose="02040503050406030204" pitchFamily="18" charset="0"/>
                                </a:rPr>
                              </m:ctrlPr>
                            </m:mPr>
                            <m:mr>
                              <m:e>
                                <m:m>
                                  <m:mPr>
                                    <m:mcs>
                                      <m:mc>
                                        <m:mcPr>
                                          <m:count m:val="2"/>
                                          <m:mcJc m:val="center"/>
                                        </m:mcPr>
                                      </m:mc>
                                    </m:mcs>
                                    <m:ctrlPr>
                                      <a:rPr lang="en-US" sz="2400" i="1" smtClean="0">
                                        <a:solidFill>
                                          <a:prstClr val="black"/>
                                        </a:solidFill>
                                        <a:latin typeface="Cambria Math" panose="02040503050406030204" pitchFamily="18" charset="0"/>
                                      </a:rPr>
                                    </m:ctrlPr>
                                  </m:mPr>
                                  <m:mr>
                                    <m:e>
                                      <m:r>
                                        <m:rPr>
                                          <m:brk m:alnAt="7"/>
                                        </m:rPr>
                                        <a:rPr lang="en-US" sz="2400" i="1">
                                          <a:solidFill>
                                            <a:prstClr val="black"/>
                                          </a:solidFill>
                                          <a:latin typeface="Cambria Math" panose="02040503050406030204" pitchFamily="18" charset="0"/>
                                        </a:rPr>
                                        <m:t>0</m:t>
                                      </m:r>
                                    </m:e>
                                    <m:e>
                                      <m:sSub>
                                        <m:sSubPr>
                                          <m:ctrlPr>
                                            <a:rPr lang="en-US" sz="2400" i="1">
                                              <a:solidFill>
                                                <a:prstClr val="black"/>
                                              </a:solidFill>
                                              <a:latin typeface="Cambria Math" panose="02040503050406030204" pitchFamily="18" charset="0"/>
                                            </a:rPr>
                                          </m:ctrlPr>
                                        </m:sSubPr>
                                        <m:e>
                                          <m:r>
                                            <m:rPr>
                                              <m:sty m:val="p"/>
                                            </m:rPr>
                                            <a:rPr lang="el-GR" sz="2400" i="1">
                                              <a:solidFill>
                                                <a:prstClr val="black"/>
                                              </a:solidFill>
                                              <a:latin typeface="Cambria Math" panose="02040503050406030204" pitchFamily="18" charset="0"/>
                                              <a:ea typeface="Cambria Math" panose="02040503050406030204" pitchFamily="18" charset="0"/>
                                            </a:rPr>
                                            <m:t>δ</m:t>
                                          </m:r>
                                        </m:e>
                                        <m:sub>
                                          <m:r>
                                            <a:rPr lang="en-US" sz="2400">
                                              <a:solidFill>
                                                <a:prstClr val="black"/>
                                              </a:solidFill>
                                              <a:latin typeface="Cambria Math" panose="02040503050406030204" pitchFamily="18" charset="0"/>
                                            </a:rPr>
                                            <m:t>21</m:t>
                                          </m:r>
                                        </m:sub>
                                      </m:sSub>
                                    </m:e>
                                  </m:mr>
                                  <m:mr>
                                    <m:e>
                                      <m:sSub>
                                        <m:sSubPr>
                                          <m:ctrlPr>
                                            <a:rPr lang="en-US" sz="2400" b="0" i="1" smtClean="0">
                                              <a:solidFill>
                                                <a:prstClr val="black"/>
                                              </a:solidFill>
                                              <a:latin typeface="Cambria Math" panose="02040503050406030204" pitchFamily="18" charset="0"/>
                                              <a:ea typeface="Cambria Math" panose="02040503050406030204" pitchFamily="18" charset="0"/>
                                            </a:rPr>
                                          </m:ctrlPr>
                                        </m:sSubPr>
                                        <m:e>
                                          <m:r>
                                            <m:rPr>
                                              <m:sty m:val="p"/>
                                            </m:rPr>
                                            <a:rPr lang="el-GR" sz="2400" b="0" i="1" smtClean="0">
                                              <a:solidFill>
                                                <a:prstClr val="black"/>
                                              </a:solidFill>
                                              <a:latin typeface="Cambria Math" panose="02040503050406030204" pitchFamily="18" charset="0"/>
                                              <a:ea typeface="Cambria Math" panose="02040503050406030204" pitchFamily="18" charset="0"/>
                                            </a:rPr>
                                            <m:t>δ</m:t>
                                          </m:r>
                                        </m:e>
                                        <m:sub>
                                          <m:r>
                                            <a:rPr lang="en-US" sz="2400" b="0" i="0" smtClean="0">
                                              <a:solidFill>
                                                <a:prstClr val="black"/>
                                              </a:solidFill>
                                              <a:latin typeface="Cambria Math" panose="02040503050406030204" pitchFamily="18" charset="0"/>
                                            </a:rPr>
                                            <m:t>21</m:t>
                                          </m:r>
                                        </m:sub>
                                      </m:sSub>
                                    </m:e>
                                    <m:e>
                                      <m:r>
                                        <a:rPr lang="en-US" sz="2400" i="1">
                                          <a:solidFill>
                                            <a:prstClr val="black"/>
                                          </a:solidFill>
                                          <a:latin typeface="Cambria Math" panose="02040503050406030204" pitchFamily="18" charset="0"/>
                                        </a:rPr>
                                        <m:t>0</m:t>
                                      </m:r>
                                    </m:e>
                                  </m:mr>
                                </m:m>
                              </m:e>
                              <m:e>
                                <m:m>
                                  <m:mPr>
                                    <m:mcs>
                                      <m:mc>
                                        <m:mcPr>
                                          <m:count m:val="2"/>
                                          <m:mcJc m:val="center"/>
                                        </m:mcPr>
                                      </m:mc>
                                    </m:mcs>
                                    <m:ctrlPr>
                                      <a:rPr lang="en-US" sz="2400" i="1">
                                        <a:solidFill>
                                          <a:prstClr val="black"/>
                                        </a:solidFill>
                                        <a:latin typeface="Cambria Math" panose="02040503050406030204" pitchFamily="18" charset="0"/>
                                      </a:rPr>
                                    </m:ctrlPr>
                                  </m:mPr>
                                  <m:mr>
                                    <m:e>
                                      <m:sSub>
                                        <m:sSubPr>
                                          <m:ctrlPr>
                                            <a:rPr lang="en-US" sz="2400" i="1">
                                              <a:solidFill>
                                                <a:prstClr val="black"/>
                                              </a:solidFill>
                                              <a:latin typeface="Cambria Math" panose="02040503050406030204" pitchFamily="18" charset="0"/>
                                            </a:rPr>
                                          </m:ctrlPr>
                                        </m:sSubPr>
                                        <m:e>
                                          <m:r>
                                            <m:rPr>
                                              <m:sty m:val="p"/>
                                            </m:rPr>
                                            <a:rPr lang="el-GR" sz="2400" i="1">
                                              <a:solidFill>
                                                <a:prstClr val="black"/>
                                              </a:solidFill>
                                              <a:latin typeface="Cambria Math" panose="02040503050406030204" pitchFamily="18" charset="0"/>
                                              <a:ea typeface="Cambria Math" panose="02040503050406030204" pitchFamily="18" charset="0"/>
                                            </a:rPr>
                                            <m:t>δ</m:t>
                                          </m:r>
                                        </m:e>
                                        <m:sub>
                                          <m:r>
                                            <a:rPr lang="en-US" sz="2400" b="0" i="0" smtClean="0">
                                              <a:solidFill>
                                                <a:prstClr val="black"/>
                                              </a:solidFill>
                                              <a:latin typeface="Cambria Math" panose="02040503050406030204" pitchFamily="18" charset="0"/>
                                            </a:rPr>
                                            <m:t>13</m:t>
                                          </m:r>
                                        </m:sub>
                                      </m:sSub>
                                    </m:e>
                                    <m:e>
                                      <m:sSub>
                                        <m:sSubPr>
                                          <m:ctrlPr>
                                            <a:rPr lang="en-US" sz="2400" i="1">
                                              <a:solidFill>
                                                <a:prstClr val="black"/>
                                              </a:solidFill>
                                              <a:latin typeface="Cambria Math" panose="02040503050406030204" pitchFamily="18" charset="0"/>
                                            </a:rPr>
                                          </m:ctrlPr>
                                        </m:sSubPr>
                                        <m:e>
                                          <m:r>
                                            <m:rPr>
                                              <m:sty m:val="p"/>
                                            </m:rPr>
                                            <a:rPr lang="el-GR" sz="2400" i="1">
                                              <a:solidFill>
                                                <a:prstClr val="black"/>
                                              </a:solidFill>
                                              <a:latin typeface="Cambria Math" panose="02040503050406030204" pitchFamily="18" charset="0"/>
                                              <a:ea typeface="Cambria Math" panose="02040503050406030204" pitchFamily="18" charset="0"/>
                                            </a:rPr>
                                            <m:t>δ</m:t>
                                          </m:r>
                                        </m:e>
                                        <m:sub>
                                          <m:r>
                                            <a:rPr lang="en-US" sz="2400" b="0" i="0" smtClean="0">
                                              <a:solidFill>
                                                <a:prstClr val="black"/>
                                              </a:solidFill>
                                              <a:latin typeface="Cambria Math" panose="02040503050406030204" pitchFamily="18" charset="0"/>
                                            </a:rPr>
                                            <m:t>14</m:t>
                                          </m:r>
                                        </m:sub>
                                      </m:sSub>
                                    </m:e>
                                  </m:mr>
                                  <m:mr>
                                    <m:e>
                                      <m:sSub>
                                        <m:sSubPr>
                                          <m:ctrlPr>
                                            <a:rPr lang="en-US" sz="2400" i="1">
                                              <a:solidFill>
                                                <a:prstClr val="black"/>
                                              </a:solidFill>
                                              <a:latin typeface="Cambria Math" panose="02040503050406030204" pitchFamily="18" charset="0"/>
                                            </a:rPr>
                                          </m:ctrlPr>
                                        </m:sSubPr>
                                        <m:e>
                                          <m:r>
                                            <m:rPr>
                                              <m:sty m:val="p"/>
                                            </m:rPr>
                                            <a:rPr lang="el-GR" sz="2400" i="1">
                                              <a:solidFill>
                                                <a:prstClr val="black"/>
                                              </a:solidFill>
                                              <a:latin typeface="Cambria Math" panose="02040503050406030204" pitchFamily="18" charset="0"/>
                                              <a:ea typeface="Cambria Math" panose="02040503050406030204" pitchFamily="18" charset="0"/>
                                            </a:rPr>
                                            <m:t>δ</m:t>
                                          </m:r>
                                        </m:e>
                                        <m:sub>
                                          <m:r>
                                            <a:rPr lang="en-US" sz="2400" b="0" i="0" smtClean="0">
                                              <a:solidFill>
                                                <a:prstClr val="black"/>
                                              </a:solidFill>
                                              <a:latin typeface="Cambria Math" panose="02040503050406030204" pitchFamily="18" charset="0"/>
                                            </a:rPr>
                                            <m:t>23</m:t>
                                          </m:r>
                                        </m:sub>
                                      </m:sSub>
                                    </m:e>
                                    <m:e>
                                      <m:sSub>
                                        <m:sSubPr>
                                          <m:ctrlPr>
                                            <a:rPr lang="en-US" sz="2400" i="1">
                                              <a:solidFill>
                                                <a:prstClr val="black"/>
                                              </a:solidFill>
                                              <a:latin typeface="Cambria Math" panose="02040503050406030204" pitchFamily="18" charset="0"/>
                                            </a:rPr>
                                          </m:ctrlPr>
                                        </m:sSubPr>
                                        <m:e>
                                          <m:r>
                                            <m:rPr>
                                              <m:sty m:val="p"/>
                                            </m:rPr>
                                            <a:rPr lang="el-GR" sz="2400" i="1">
                                              <a:solidFill>
                                                <a:prstClr val="black"/>
                                              </a:solidFill>
                                              <a:latin typeface="Cambria Math" panose="02040503050406030204" pitchFamily="18" charset="0"/>
                                              <a:ea typeface="Cambria Math" panose="02040503050406030204" pitchFamily="18" charset="0"/>
                                            </a:rPr>
                                            <m:t>δ</m:t>
                                          </m:r>
                                        </m:e>
                                        <m:sub>
                                          <m:r>
                                            <a:rPr lang="en-US" sz="2400" b="0" i="0" smtClean="0">
                                              <a:solidFill>
                                                <a:prstClr val="black"/>
                                              </a:solidFill>
                                              <a:latin typeface="Cambria Math" panose="02040503050406030204" pitchFamily="18" charset="0"/>
                                            </a:rPr>
                                            <m:t>24</m:t>
                                          </m:r>
                                        </m:sub>
                                      </m:sSub>
                                    </m:e>
                                  </m:mr>
                                </m:m>
                              </m:e>
                            </m:mr>
                            <m:mr>
                              <m:e>
                                <m:m>
                                  <m:mPr>
                                    <m:mcs>
                                      <m:mc>
                                        <m:mcPr>
                                          <m:count m:val="2"/>
                                          <m:mcJc m:val="center"/>
                                        </m:mcPr>
                                      </m:mc>
                                    </m:mcs>
                                    <m:ctrlPr>
                                      <a:rPr lang="en-US" sz="2400" i="1">
                                        <a:solidFill>
                                          <a:prstClr val="black"/>
                                        </a:solidFill>
                                        <a:latin typeface="Cambria Math" panose="02040503050406030204" pitchFamily="18" charset="0"/>
                                      </a:rPr>
                                    </m:ctrlPr>
                                  </m:mPr>
                                  <m:mr>
                                    <m:e>
                                      <m:sSub>
                                        <m:sSubPr>
                                          <m:ctrlPr>
                                            <a:rPr lang="en-US" sz="2400" i="1">
                                              <a:solidFill>
                                                <a:prstClr val="black"/>
                                              </a:solidFill>
                                              <a:latin typeface="Cambria Math" panose="02040503050406030204" pitchFamily="18" charset="0"/>
                                            </a:rPr>
                                          </m:ctrlPr>
                                        </m:sSubPr>
                                        <m:e>
                                          <m:r>
                                            <m:rPr>
                                              <m:sty m:val="p"/>
                                            </m:rPr>
                                            <a:rPr lang="el-GR" sz="2400" i="1">
                                              <a:solidFill>
                                                <a:prstClr val="black"/>
                                              </a:solidFill>
                                              <a:latin typeface="Cambria Math" panose="02040503050406030204" pitchFamily="18" charset="0"/>
                                              <a:ea typeface="Cambria Math" panose="02040503050406030204" pitchFamily="18" charset="0"/>
                                            </a:rPr>
                                            <m:t>δ</m:t>
                                          </m:r>
                                        </m:e>
                                        <m:sub>
                                          <m:r>
                                            <a:rPr lang="en-US" sz="2400" b="0" i="0" smtClean="0">
                                              <a:solidFill>
                                                <a:prstClr val="black"/>
                                              </a:solidFill>
                                              <a:latin typeface="Cambria Math" panose="02040503050406030204" pitchFamily="18" charset="0"/>
                                            </a:rPr>
                                            <m:t>3</m:t>
                                          </m:r>
                                          <m:r>
                                            <a:rPr lang="en-US" sz="2400">
                                              <a:solidFill>
                                                <a:prstClr val="black"/>
                                              </a:solidFill>
                                              <a:latin typeface="Cambria Math" panose="02040503050406030204" pitchFamily="18" charset="0"/>
                                            </a:rPr>
                                            <m:t>1</m:t>
                                          </m:r>
                                        </m:sub>
                                      </m:sSub>
                                    </m:e>
                                    <m:e>
                                      <m:sSub>
                                        <m:sSubPr>
                                          <m:ctrlPr>
                                            <a:rPr lang="en-US" sz="2400" i="1">
                                              <a:solidFill>
                                                <a:prstClr val="black"/>
                                              </a:solidFill>
                                              <a:latin typeface="Cambria Math" panose="02040503050406030204" pitchFamily="18" charset="0"/>
                                            </a:rPr>
                                          </m:ctrlPr>
                                        </m:sSubPr>
                                        <m:e>
                                          <m:r>
                                            <m:rPr>
                                              <m:sty m:val="p"/>
                                            </m:rPr>
                                            <a:rPr lang="el-GR" sz="2400" i="1">
                                              <a:solidFill>
                                                <a:prstClr val="black"/>
                                              </a:solidFill>
                                              <a:latin typeface="Cambria Math" panose="02040503050406030204" pitchFamily="18" charset="0"/>
                                              <a:ea typeface="Cambria Math" panose="02040503050406030204" pitchFamily="18" charset="0"/>
                                            </a:rPr>
                                            <m:t>δ</m:t>
                                          </m:r>
                                        </m:e>
                                        <m:sub>
                                          <m:r>
                                            <a:rPr lang="en-US" sz="2400" b="0" i="0" smtClean="0">
                                              <a:solidFill>
                                                <a:prstClr val="black"/>
                                              </a:solidFill>
                                              <a:latin typeface="Cambria Math" panose="02040503050406030204" pitchFamily="18" charset="0"/>
                                            </a:rPr>
                                            <m:t>3</m:t>
                                          </m:r>
                                          <m:r>
                                            <a:rPr lang="en-US" sz="2400">
                                              <a:solidFill>
                                                <a:prstClr val="black"/>
                                              </a:solidFill>
                                              <a:latin typeface="Cambria Math" panose="02040503050406030204" pitchFamily="18" charset="0"/>
                                            </a:rPr>
                                            <m:t>2</m:t>
                                          </m:r>
                                        </m:sub>
                                      </m:sSub>
                                    </m:e>
                                  </m:mr>
                                  <m:mr>
                                    <m:e>
                                      <m:sSub>
                                        <m:sSubPr>
                                          <m:ctrlPr>
                                            <a:rPr lang="en-US" sz="2400" i="1">
                                              <a:solidFill>
                                                <a:prstClr val="black"/>
                                              </a:solidFill>
                                              <a:latin typeface="Cambria Math" panose="02040503050406030204" pitchFamily="18" charset="0"/>
                                            </a:rPr>
                                          </m:ctrlPr>
                                        </m:sSubPr>
                                        <m:e>
                                          <m:r>
                                            <m:rPr>
                                              <m:sty m:val="p"/>
                                            </m:rPr>
                                            <a:rPr lang="el-GR" sz="2400" i="1">
                                              <a:solidFill>
                                                <a:prstClr val="black"/>
                                              </a:solidFill>
                                              <a:latin typeface="Cambria Math" panose="02040503050406030204" pitchFamily="18" charset="0"/>
                                              <a:ea typeface="Cambria Math" panose="02040503050406030204" pitchFamily="18" charset="0"/>
                                            </a:rPr>
                                            <m:t>δ</m:t>
                                          </m:r>
                                        </m:e>
                                        <m:sub>
                                          <m:r>
                                            <a:rPr lang="en-US" sz="2400" b="0" i="0" smtClean="0">
                                              <a:solidFill>
                                                <a:prstClr val="black"/>
                                              </a:solidFill>
                                              <a:latin typeface="Cambria Math" panose="02040503050406030204" pitchFamily="18" charset="0"/>
                                            </a:rPr>
                                            <m:t>4</m:t>
                                          </m:r>
                                          <m:r>
                                            <a:rPr lang="en-US" sz="2400">
                                              <a:solidFill>
                                                <a:prstClr val="black"/>
                                              </a:solidFill>
                                              <a:latin typeface="Cambria Math" panose="02040503050406030204" pitchFamily="18" charset="0"/>
                                            </a:rPr>
                                            <m:t>1</m:t>
                                          </m:r>
                                        </m:sub>
                                      </m:sSub>
                                    </m:e>
                                    <m:e>
                                      <m:sSub>
                                        <m:sSubPr>
                                          <m:ctrlPr>
                                            <a:rPr lang="en-US" sz="2400" i="1">
                                              <a:solidFill>
                                                <a:prstClr val="black"/>
                                              </a:solidFill>
                                              <a:latin typeface="Cambria Math" panose="02040503050406030204" pitchFamily="18" charset="0"/>
                                            </a:rPr>
                                          </m:ctrlPr>
                                        </m:sSubPr>
                                        <m:e>
                                          <m:r>
                                            <m:rPr>
                                              <m:sty m:val="p"/>
                                            </m:rPr>
                                            <a:rPr lang="el-GR" sz="2400" i="1">
                                              <a:solidFill>
                                                <a:prstClr val="black"/>
                                              </a:solidFill>
                                              <a:latin typeface="Cambria Math" panose="02040503050406030204" pitchFamily="18" charset="0"/>
                                              <a:ea typeface="Cambria Math" panose="02040503050406030204" pitchFamily="18" charset="0"/>
                                            </a:rPr>
                                            <m:t>δ</m:t>
                                          </m:r>
                                        </m:e>
                                        <m:sub>
                                          <m:r>
                                            <a:rPr lang="en-US" sz="2400" b="0" i="0" smtClean="0">
                                              <a:solidFill>
                                                <a:prstClr val="black"/>
                                              </a:solidFill>
                                              <a:latin typeface="Cambria Math" panose="02040503050406030204" pitchFamily="18" charset="0"/>
                                            </a:rPr>
                                            <m:t>42</m:t>
                                          </m:r>
                                        </m:sub>
                                      </m:sSub>
                                    </m:e>
                                  </m:mr>
                                </m:m>
                              </m:e>
                              <m:e>
                                <m:m>
                                  <m:mPr>
                                    <m:mcs>
                                      <m:mc>
                                        <m:mcPr>
                                          <m:count m:val="2"/>
                                          <m:mcJc m:val="center"/>
                                        </m:mcPr>
                                      </m:mc>
                                    </m:mcs>
                                    <m:ctrlPr>
                                      <a:rPr lang="en-US" sz="2400" i="1">
                                        <a:solidFill>
                                          <a:prstClr val="black"/>
                                        </a:solidFill>
                                        <a:latin typeface="Cambria Math" panose="02040503050406030204" pitchFamily="18" charset="0"/>
                                      </a:rPr>
                                    </m:ctrlPr>
                                  </m:mPr>
                                  <m:mr>
                                    <m:e>
                                      <m:r>
                                        <m:rPr>
                                          <m:brk m:alnAt="7"/>
                                        </m:rPr>
                                        <a:rPr lang="en-US" sz="2400" i="1">
                                          <a:solidFill>
                                            <a:prstClr val="black"/>
                                          </a:solidFill>
                                          <a:latin typeface="Cambria Math" panose="02040503050406030204" pitchFamily="18" charset="0"/>
                                        </a:rPr>
                                        <m:t>0</m:t>
                                      </m:r>
                                    </m:e>
                                    <m:e>
                                      <m:sSub>
                                        <m:sSubPr>
                                          <m:ctrlPr>
                                            <a:rPr lang="en-US" sz="2400" i="1">
                                              <a:solidFill>
                                                <a:prstClr val="black"/>
                                              </a:solidFill>
                                              <a:latin typeface="Cambria Math" panose="02040503050406030204" pitchFamily="18" charset="0"/>
                                            </a:rPr>
                                          </m:ctrlPr>
                                        </m:sSubPr>
                                        <m:e>
                                          <m:r>
                                            <m:rPr>
                                              <m:sty m:val="p"/>
                                            </m:rPr>
                                            <a:rPr lang="el-GR" sz="2400" i="1">
                                              <a:solidFill>
                                                <a:prstClr val="black"/>
                                              </a:solidFill>
                                              <a:latin typeface="Cambria Math" panose="02040503050406030204" pitchFamily="18" charset="0"/>
                                              <a:ea typeface="Cambria Math" panose="02040503050406030204" pitchFamily="18" charset="0"/>
                                            </a:rPr>
                                            <m:t>δ</m:t>
                                          </m:r>
                                        </m:e>
                                        <m:sub>
                                          <m:r>
                                            <a:rPr lang="en-US" sz="2400" b="0" i="0" smtClean="0">
                                              <a:solidFill>
                                                <a:prstClr val="black"/>
                                              </a:solidFill>
                                              <a:latin typeface="Cambria Math" panose="02040503050406030204" pitchFamily="18" charset="0"/>
                                            </a:rPr>
                                            <m:t>34</m:t>
                                          </m:r>
                                        </m:sub>
                                      </m:sSub>
                                    </m:e>
                                  </m:mr>
                                  <m:mr>
                                    <m:e>
                                      <m:sSub>
                                        <m:sSubPr>
                                          <m:ctrlPr>
                                            <a:rPr lang="en-US" sz="2400" i="1">
                                              <a:solidFill>
                                                <a:prstClr val="black"/>
                                              </a:solidFill>
                                              <a:latin typeface="Cambria Math" panose="02040503050406030204" pitchFamily="18" charset="0"/>
                                            </a:rPr>
                                          </m:ctrlPr>
                                        </m:sSubPr>
                                        <m:e>
                                          <m:r>
                                            <m:rPr>
                                              <m:sty m:val="p"/>
                                            </m:rPr>
                                            <a:rPr lang="el-GR" sz="2400" i="1">
                                              <a:solidFill>
                                                <a:prstClr val="black"/>
                                              </a:solidFill>
                                              <a:latin typeface="Cambria Math" panose="02040503050406030204" pitchFamily="18" charset="0"/>
                                              <a:ea typeface="Cambria Math" panose="02040503050406030204" pitchFamily="18" charset="0"/>
                                            </a:rPr>
                                            <m:t>δ</m:t>
                                          </m:r>
                                        </m:e>
                                        <m:sub>
                                          <m:r>
                                            <a:rPr lang="en-US" sz="2400">
                                              <a:solidFill>
                                                <a:prstClr val="black"/>
                                              </a:solidFill>
                                              <a:latin typeface="Cambria Math" panose="02040503050406030204" pitchFamily="18" charset="0"/>
                                            </a:rPr>
                                            <m:t>4</m:t>
                                          </m:r>
                                          <m:r>
                                            <a:rPr lang="en-US" sz="2400" b="0" i="0" smtClean="0">
                                              <a:solidFill>
                                                <a:prstClr val="black"/>
                                              </a:solidFill>
                                              <a:latin typeface="Cambria Math" panose="02040503050406030204" pitchFamily="18" charset="0"/>
                                            </a:rPr>
                                            <m:t>3</m:t>
                                          </m:r>
                                        </m:sub>
                                      </m:sSub>
                                    </m:e>
                                    <m:e>
                                      <m:r>
                                        <a:rPr lang="en-US" sz="2400" i="1">
                                          <a:solidFill>
                                            <a:prstClr val="black"/>
                                          </a:solidFill>
                                          <a:latin typeface="Cambria Math" panose="02040503050406030204" pitchFamily="18" charset="0"/>
                                        </a:rPr>
                                        <m:t>0</m:t>
                                      </m:r>
                                    </m:e>
                                  </m:mr>
                                </m:m>
                              </m:e>
                            </m:mr>
                          </m:m>
                        </m:e>
                      </m:d>
                    </m:oMath>
                  </m:oMathPara>
                </a14:m>
                <a:endParaRPr lang="en-US" dirty="0">
                  <a:solidFill>
                    <a:prstClr val="black"/>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188710" y="1216878"/>
                <a:ext cx="3429849" cy="1551387"/>
              </a:xfrm>
              <a:prstGeom prst="rect">
                <a:avLst/>
              </a:prstGeom>
              <a:blipFill rotWithShape="0">
                <a:blip r:embed="rId4"/>
                <a:stretch>
                  <a:fillRect/>
                </a:stretch>
              </a:blipFill>
            </p:spPr>
            <p:txBody>
              <a:bodyPr/>
              <a:lstStyle/>
              <a:p>
                <a:r>
                  <a:rPr lang="en-US">
                    <a:noFill/>
                  </a:rPr>
                  <a:t> </a:t>
                </a:r>
              </a:p>
            </p:txBody>
          </p:sp>
        </mc:Fallback>
      </mc:AlternateContent>
      <p:sp>
        <p:nvSpPr>
          <p:cNvPr id="15" name="Rectangle 14"/>
          <p:cNvSpPr/>
          <p:nvPr/>
        </p:nvSpPr>
        <p:spPr>
          <a:xfrm>
            <a:off x="6739200" y="1761738"/>
            <a:ext cx="1804393" cy="461665"/>
          </a:xfrm>
          <a:prstGeom prst="rect">
            <a:avLst/>
          </a:prstGeom>
          <a:ln w="22225">
            <a:solidFill>
              <a:schemeClr val="accent1"/>
            </a:solidFill>
          </a:ln>
        </p:spPr>
        <p:txBody>
          <a:bodyPr wrap="square">
            <a:spAutoFit/>
          </a:bodyPr>
          <a:lstStyle/>
          <a:p>
            <a:r>
              <a:rPr lang="en-US" sz="2400" dirty="0" smtClean="0">
                <a:solidFill>
                  <a:prstClr val="black"/>
                </a:solidFill>
              </a:rPr>
              <a:t>Compute  D</a:t>
            </a:r>
            <a:endParaRPr lang="en-US" sz="2400" dirty="0">
              <a:solidFill>
                <a:prstClr val="black"/>
              </a:solidFill>
            </a:endParaRPr>
          </a:p>
        </p:txBody>
      </p:sp>
      <mc:AlternateContent xmlns:mc="http://schemas.openxmlformats.org/markup-compatibility/2006" xmlns:a14="http://schemas.microsoft.com/office/drawing/2010/main">
        <mc:Choice Requires="a14">
          <p:sp>
            <p:nvSpPr>
              <p:cNvPr id="16" name="Rectangle 15"/>
              <p:cNvSpPr/>
              <p:nvPr/>
            </p:nvSpPr>
            <p:spPr>
              <a:xfrm>
                <a:off x="539901" y="4027177"/>
                <a:ext cx="2276200" cy="13769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400" i="1" smtClean="0">
                              <a:solidFill>
                                <a:prstClr val="black"/>
                              </a:solidFill>
                              <a:latin typeface="Cambria Math" panose="02040503050406030204" pitchFamily="18" charset="0"/>
                            </a:rPr>
                          </m:ctrlPr>
                        </m:dPr>
                        <m:e>
                          <m:m>
                            <m:mPr>
                              <m:mcs>
                                <m:mc>
                                  <m:mcPr>
                                    <m:count m:val="2"/>
                                    <m:mcJc m:val="center"/>
                                  </m:mcPr>
                                </m:mc>
                              </m:mcs>
                              <m:ctrlPr>
                                <a:rPr lang="en-US" sz="2400" i="1" smtClean="0">
                                  <a:solidFill>
                                    <a:prstClr val="black"/>
                                  </a:solidFill>
                                  <a:latin typeface="Cambria Math" panose="02040503050406030204" pitchFamily="18" charset="0"/>
                                </a:rPr>
                              </m:ctrlPr>
                            </m:mPr>
                            <m:mr>
                              <m:e>
                                <m:m>
                                  <m:mPr>
                                    <m:mcs>
                                      <m:mc>
                                        <m:mcPr>
                                          <m:count m:val="2"/>
                                          <m:mcJc m:val="center"/>
                                        </m:mcPr>
                                      </m:mc>
                                    </m:mcs>
                                    <m:ctrlPr>
                                      <a:rPr lang="en-US" sz="2400" i="1" smtClean="0">
                                        <a:solidFill>
                                          <a:prstClr val="black"/>
                                        </a:solidFill>
                                        <a:latin typeface="Cambria Math" panose="02040503050406030204" pitchFamily="18" charset="0"/>
                                      </a:rPr>
                                    </m:ctrlPr>
                                  </m:mPr>
                                  <m:mr>
                                    <m:e>
                                      <m:r>
                                        <m:rPr>
                                          <m:brk m:alnAt="7"/>
                                        </m:rPr>
                                        <a:rPr lang="en-US" sz="2400" i="1">
                                          <a:solidFill>
                                            <a:prstClr val="black"/>
                                          </a:solidFill>
                                          <a:latin typeface="Cambria Math" panose="02040503050406030204" pitchFamily="18" charset="0"/>
                                        </a:rPr>
                                        <m:t>0</m:t>
                                      </m:r>
                                    </m:e>
                                    <m:e>
                                      <m:r>
                                        <a:rPr lang="en-US" sz="2400" i="1" smtClean="0">
                                          <a:solidFill>
                                            <a:prstClr val="black"/>
                                          </a:solidFill>
                                          <a:latin typeface="Cambria Math" panose="02040503050406030204" pitchFamily="18" charset="0"/>
                                        </a:rPr>
                                        <m:t>3</m:t>
                                      </m:r>
                                    </m:e>
                                  </m:mr>
                                  <m:mr>
                                    <m:e>
                                      <m:r>
                                        <a:rPr lang="en-US" sz="2400" b="0" i="1" smtClean="0">
                                          <a:solidFill>
                                            <a:prstClr val="black"/>
                                          </a:solidFill>
                                          <a:latin typeface="Cambria Math" panose="02040503050406030204" pitchFamily="18" charset="0"/>
                                        </a:rPr>
                                        <m:t>3</m:t>
                                      </m:r>
                                    </m:e>
                                    <m:e>
                                      <m:r>
                                        <a:rPr lang="en-US" sz="2400" i="1">
                                          <a:solidFill>
                                            <a:prstClr val="black"/>
                                          </a:solidFill>
                                          <a:latin typeface="Cambria Math" panose="02040503050406030204" pitchFamily="18" charset="0"/>
                                        </a:rPr>
                                        <m:t>0</m:t>
                                      </m:r>
                                    </m:e>
                                  </m:mr>
                                </m:m>
                              </m:e>
                              <m:e>
                                <m:m>
                                  <m:mPr>
                                    <m:mcs>
                                      <m:mc>
                                        <m:mcPr>
                                          <m:count m:val="2"/>
                                          <m:mcJc m:val="center"/>
                                        </m:mcPr>
                                      </m:mc>
                                    </m:mcs>
                                    <m:ctrlPr>
                                      <a:rPr lang="en-US" sz="2400" i="1">
                                        <a:solidFill>
                                          <a:prstClr val="black"/>
                                        </a:solidFill>
                                        <a:latin typeface="Cambria Math" panose="02040503050406030204" pitchFamily="18" charset="0"/>
                                      </a:rPr>
                                    </m:ctrlPr>
                                  </m:mPr>
                                  <m:mr>
                                    <m:e>
                                      <m:r>
                                        <a:rPr lang="en-US" sz="2400" i="1" smtClean="0">
                                          <a:solidFill>
                                            <a:prstClr val="black"/>
                                          </a:solidFill>
                                          <a:latin typeface="Cambria Math" panose="02040503050406030204" pitchFamily="18" charset="0"/>
                                        </a:rPr>
                                        <m:t>2</m:t>
                                      </m:r>
                                    </m:e>
                                    <m:e>
                                      <m:r>
                                        <a:rPr lang="en-US" sz="2400" i="1" smtClean="0">
                                          <a:solidFill>
                                            <a:prstClr val="black"/>
                                          </a:solidFill>
                                          <a:latin typeface="Cambria Math" panose="02040503050406030204" pitchFamily="18" charset="0"/>
                                        </a:rPr>
                                        <m:t>7</m:t>
                                      </m:r>
                                    </m:e>
                                  </m:mr>
                                  <m:mr>
                                    <m:e>
                                      <m:r>
                                        <a:rPr lang="en-US" sz="2400" i="1" smtClean="0">
                                          <a:solidFill>
                                            <a:prstClr val="black"/>
                                          </a:solidFill>
                                          <a:latin typeface="Cambria Math" panose="02040503050406030204" pitchFamily="18" charset="0"/>
                                        </a:rPr>
                                        <m:t>4</m:t>
                                      </m:r>
                                    </m:e>
                                    <m:e>
                                      <m:r>
                                        <a:rPr lang="en-US" sz="2400" i="1" smtClean="0">
                                          <a:solidFill>
                                            <a:prstClr val="black"/>
                                          </a:solidFill>
                                          <a:latin typeface="Cambria Math" panose="02040503050406030204" pitchFamily="18" charset="0"/>
                                        </a:rPr>
                                        <m:t>7</m:t>
                                      </m:r>
                                    </m:e>
                                  </m:mr>
                                </m:m>
                              </m:e>
                            </m:mr>
                            <m:mr>
                              <m:e>
                                <m:m>
                                  <m:mPr>
                                    <m:mcs>
                                      <m:mc>
                                        <m:mcPr>
                                          <m:count m:val="2"/>
                                          <m:mcJc m:val="center"/>
                                        </m:mcPr>
                                      </m:mc>
                                    </m:mcs>
                                    <m:ctrlPr>
                                      <a:rPr lang="en-US" sz="2400" i="1">
                                        <a:solidFill>
                                          <a:prstClr val="black"/>
                                        </a:solidFill>
                                        <a:latin typeface="Cambria Math" panose="02040503050406030204" pitchFamily="18" charset="0"/>
                                      </a:rPr>
                                    </m:ctrlPr>
                                  </m:mPr>
                                  <m:mr>
                                    <m:e>
                                      <m:r>
                                        <a:rPr lang="en-US" sz="2400" i="1" smtClean="0">
                                          <a:solidFill>
                                            <a:prstClr val="black"/>
                                          </a:solidFill>
                                          <a:latin typeface="Cambria Math" panose="02040503050406030204" pitchFamily="18" charset="0"/>
                                        </a:rPr>
                                        <m:t>2</m:t>
                                      </m:r>
                                    </m:e>
                                    <m:e>
                                      <m:r>
                                        <a:rPr lang="en-US" sz="2400" i="1" smtClean="0">
                                          <a:solidFill>
                                            <a:srgbClr val="C00000"/>
                                          </a:solidFill>
                                          <a:latin typeface="Cambria Math" panose="02040503050406030204" pitchFamily="18" charset="0"/>
                                        </a:rPr>
                                        <m:t>4</m:t>
                                      </m:r>
                                    </m:e>
                                  </m:mr>
                                  <m:mr>
                                    <m:e>
                                      <m:r>
                                        <a:rPr lang="en-US" sz="2400" b="0" i="1" smtClean="0">
                                          <a:solidFill>
                                            <a:prstClr val="black"/>
                                          </a:solidFill>
                                          <a:latin typeface="Cambria Math" panose="02040503050406030204" pitchFamily="18" charset="0"/>
                                        </a:rPr>
                                        <m:t>7</m:t>
                                      </m:r>
                                    </m:e>
                                    <m:e>
                                      <m:r>
                                        <a:rPr lang="en-US" sz="2400" i="1" smtClean="0">
                                          <a:solidFill>
                                            <a:srgbClr val="C00000"/>
                                          </a:solidFill>
                                          <a:latin typeface="Cambria Math" panose="02040503050406030204" pitchFamily="18" charset="0"/>
                                        </a:rPr>
                                        <m:t>3</m:t>
                                      </m:r>
                                    </m:e>
                                  </m:mr>
                                </m:m>
                              </m:e>
                              <m:e>
                                <m:m>
                                  <m:mPr>
                                    <m:mcs>
                                      <m:mc>
                                        <m:mcPr>
                                          <m:count m:val="2"/>
                                          <m:mcJc m:val="center"/>
                                        </m:mcPr>
                                      </m:mc>
                                    </m:mcs>
                                    <m:ctrlPr>
                                      <a:rPr lang="en-US" sz="2400" i="1">
                                        <a:solidFill>
                                          <a:prstClr val="black"/>
                                        </a:solidFill>
                                        <a:latin typeface="Cambria Math" panose="02040503050406030204" pitchFamily="18" charset="0"/>
                                      </a:rPr>
                                    </m:ctrlPr>
                                  </m:mPr>
                                  <m:mr>
                                    <m:e>
                                      <m:r>
                                        <m:rPr>
                                          <m:brk m:alnAt="7"/>
                                        </m:rPr>
                                        <a:rPr lang="en-US" sz="2400" i="1">
                                          <a:solidFill>
                                            <a:prstClr val="black"/>
                                          </a:solidFill>
                                          <a:latin typeface="Cambria Math" panose="02040503050406030204" pitchFamily="18" charset="0"/>
                                        </a:rPr>
                                        <m:t>0</m:t>
                                      </m:r>
                                    </m:e>
                                    <m:e>
                                      <m:r>
                                        <a:rPr lang="en-US" sz="2400" i="1" smtClean="0">
                                          <a:solidFill>
                                            <a:prstClr val="black"/>
                                          </a:solidFill>
                                          <a:latin typeface="Cambria Math" panose="02040503050406030204" pitchFamily="18" charset="0"/>
                                        </a:rPr>
                                        <m:t>6</m:t>
                                      </m:r>
                                    </m:e>
                                  </m:mr>
                                  <m:mr>
                                    <m:e>
                                      <m:r>
                                        <a:rPr lang="en-US" sz="2400" i="1" smtClean="0">
                                          <a:solidFill>
                                            <a:prstClr val="black"/>
                                          </a:solidFill>
                                          <a:latin typeface="Cambria Math" panose="02040503050406030204" pitchFamily="18" charset="0"/>
                                        </a:rPr>
                                        <m:t>6</m:t>
                                      </m:r>
                                    </m:e>
                                    <m:e>
                                      <m:r>
                                        <a:rPr lang="en-US" sz="2400" i="1">
                                          <a:solidFill>
                                            <a:prstClr val="black"/>
                                          </a:solidFill>
                                          <a:latin typeface="Cambria Math" panose="02040503050406030204" pitchFamily="18" charset="0"/>
                                        </a:rPr>
                                        <m:t>0</m:t>
                                      </m:r>
                                    </m:e>
                                  </m:mr>
                                </m:m>
                              </m:e>
                            </m:mr>
                          </m:m>
                        </m:e>
                      </m:d>
                    </m:oMath>
                  </m:oMathPara>
                </a14:m>
                <a:endParaRPr lang="en-US" dirty="0">
                  <a:solidFill>
                    <a:prstClr val="black"/>
                  </a:solidFill>
                </a:endParaRPr>
              </a:p>
            </p:txBody>
          </p:sp>
        </mc:Choice>
        <mc:Fallback xmlns="">
          <p:sp>
            <p:nvSpPr>
              <p:cNvPr id="16" name="Rectangle 15"/>
              <p:cNvSpPr>
                <a:spLocks noRot="1" noChangeAspect="1" noMove="1" noResize="1" noEditPoints="1" noAdjustHandles="1" noChangeArrowheads="1" noChangeShapeType="1" noTextEdit="1"/>
              </p:cNvSpPr>
              <p:nvPr/>
            </p:nvSpPr>
            <p:spPr>
              <a:xfrm>
                <a:off x="539901" y="4027177"/>
                <a:ext cx="2276200" cy="1376980"/>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6727578" y="4051759"/>
                <a:ext cx="3967112" cy="15160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400" i="1" smtClean="0">
                              <a:solidFill>
                                <a:prstClr val="black"/>
                              </a:solidFill>
                              <a:latin typeface="Cambria Math" panose="02040503050406030204" pitchFamily="18" charset="0"/>
                            </a:rPr>
                          </m:ctrlPr>
                        </m:dPr>
                        <m:e>
                          <m:m>
                            <m:mPr>
                              <m:mcs>
                                <m:mc>
                                  <m:mcPr>
                                    <m:count m:val="2"/>
                                    <m:mcJc m:val="center"/>
                                  </m:mcPr>
                                </m:mc>
                              </m:mcs>
                              <m:ctrlPr>
                                <a:rPr lang="en-US" sz="2400" i="1" smtClean="0">
                                  <a:solidFill>
                                    <a:schemeClr val="tx1"/>
                                  </a:solidFill>
                                  <a:latin typeface="Cambria Math" panose="02040503050406030204" pitchFamily="18" charset="0"/>
                                </a:rPr>
                              </m:ctrlPr>
                            </m:mPr>
                            <m:mr>
                              <m:e>
                                <m:m>
                                  <m:mPr>
                                    <m:mcs>
                                      <m:mc>
                                        <m:mcPr>
                                          <m:count m:val="2"/>
                                          <m:mcJc m:val="center"/>
                                        </m:mcPr>
                                      </m:mc>
                                    </m:mcs>
                                    <m:ctrlPr>
                                      <a:rPr lang="en-US" sz="2400" i="1" smtClean="0">
                                        <a:solidFill>
                                          <a:schemeClr val="tx1"/>
                                        </a:solidFill>
                                        <a:latin typeface="Cambria Math" panose="02040503050406030204" pitchFamily="18" charset="0"/>
                                      </a:rPr>
                                    </m:ctrlPr>
                                  </m:mPr>
                                  <m:mr>
                                    <m:e>
                                      <m:r>
                                        <m:rPr>
                                          <m:brk m:alnAt="7"/>
                                        </m:rPr>
                                        <a:rPr lang="en-US" sz="2400" i="1">
                                          <a:solidFill>
                                            <a:schemeClr val="tx1"/>
                                          </a:solidFill>
                                          <a:latin typeface="Cambria Math" panose="02040503050406030204" pitchFamily="18" charset="0"/>
                                        </a:rPr>
                                        <m:t>0</m:t>
                                      </m:r>
                                    </m:e>
                                    <m:e/>
                                  </m:mr>
                                  <m:mr>
                                    <m:e>
                                      <m:r>
                                        <a:rPr lang="en-US" sz="2400" b="0" i="1" smtClean="0">
                                          <a:solidFill>
                                            <a:schemeClr val="tx1"/>
                                          </a:solidFill>
                                          <a:latin typeface="Cambria Math" panose="02040503050406030204" pitchFamily="18" charset="0"/>
                                        </a:rPr>
                                        <m:t>3.39</m:t>
                                      </m:r>
                                    </m:e>
                                    <m:e>
                                      <m:r>
                                        <a:rPr lang="en-US" sz="2400" i="1">
                                          <a:solidFill>
                                            <a:schemeClr val="tx1"/>
                                          </a:solidFill>
                                          <a:latin typeface="Cambria Math" panose="02040503050406030204" pitchFamily="18" charset="0"/>
                                        </a:rPr>
                                        <m:t>0</m:t>
                                      </m:r>
                                    </m:e>
                                  </m:mr>
                                </m:m>
                              </m:e>
                              <m:e>
                                <m:m>
                                  <m:mPr>
                                    <m:mcs>
                                      <m:mc>
                                        <m:mcPr>
                                          <m:count m:val="2"/>
                                          <m:mcJc m:val="center"/>
                                        </m:mcPr>
                                      </m:mc>
                                    </m:mcs>
                                    <m:ctrlPr>
                                      <a:rPr lang="en-US" sz="2400" i="1">
                                        <a:solidFill>
                                          <a:schemeClr val="tx1"/>
                                        </a:solidFill>
                                        <a:latin typeface="Cambria Math" panose="02040503050406030204" pitchFamily="18" charset="0"/>
                                      </a:rPr>
                                    </m:ctrlPr>
                                  </m:mPr>
                                  <m:mr>
                                    <m:e/>
                                    <m:e/>
                                  </m:mr>
                                  <m:mr>
                                    <m:e/>
                                    <m:e/>
                                  </m:mr>
                                </m:m>
                              </m:e>
                            </m:mr>
                            <m:mr>
                              <m:e>
                                <m:m>
                                  <m:mPr>
                                    <m:mcs>
                                      <m:mc>
                                        <m:mcPr>
                                          <m:count m:val="2"/>
                                          <m:mcJc m:val="center"/>
                                        </m:mcPr>
                                      </m:mc>
                                    </m:mcs>
                                    <m:ctrlPr>
                                      <a:rPr lang="en-US" sz="2400" i="1">
                                        <a:solidFill>
                                          <a:schemeClr val="tx1"/>
                                        </a:solidFill>
                                        <a:latin typeface="Cambria Math" panose="02040503050406030204" pitchFamily="18" charset="0"/>
                                      </a:rPr>
                                    </m:ctrlPr>
                                  </m:mPr>
                                  <m:mr>
                                    <m:e>
                                      <m:r>
                                        <a:rPr lang="en-US" sz="2400" b="0" i="1" smtClean="0">
                                          <a:solidFill>
                                            <a:schemeClr val="tx1"/>
                                          </a:solidFill>
                                          <a:latin typeface="Cambria Math" panose="02040503050406030204" pitchFamily="18" charset="0"/>
                                        </a:rPr>
                                        <m:t>2.98</m:t>
                                      </m:r>
                                    </m:e>
                                    <m:e>
                                      <m:r>
                                        <a:rPr lang="en-US" sz="2400" b="0" i="1" smtClean="0">
                                          <a:solidFill>
                                            <a:srgbClr val="C00000"/>
                                          </a:solidFill>
                                          <a:latin typeface="Cambria Math" panose="02040503050406030204" pitchFamily="18" charset="0"/>
                                        </a:rPr>
                                        <m:t>4.63</m:t>
                                      </m:r>
                                    </m:e>
                                  </m:mr>
                                  <m:mr>
                                    <m:e>
                                      <m:r>
                                        <a:rPr lang="en-US" sz="2400" b="0" i="1" smtClean="0">
                                          <a:solidFill>
                                            <a:schemeClr val="tx1"/>
                                          </a:solidFill>
                                          <a:latin typeface="Cambria Math" panose="02040503050406030204" pitchFamily="18" charset="0"/>
                                        </a:rPr>
                                        <m:t>7.388</m:t>
                                      </m:r>
                                    </m:e>
                                    <m:e>
                                      <m:r>
                                        <a:rPr lang="en-US" sz="2400" b="0" i="1" smtClean="0">
                                          <a:solidFill>
                                            <a:srgbClr val="C00000"/>
                                          </a:solidFill>
                                          <a:latin typeface="Cambria Math" panose="02040503050406030204" pitchFamily="18" charset="0"/>
                                        </a:rPr>
                                        <m:t>4.79</m:t>
                                      </m:r>
                                    </m:e>
                                  </m:mr>
                                </m:m>
                              </m:e>
                              <m:e>
                                <m:m>
                                  <m:mPr>
                                    <m:mcs>
                                      <m:mc>
                                        <m:mcPr>
                                          <m:count m:val="2"/>
                                          <m:mcJc m:val="center"/>
                                        </m:mcPr>
                                      </m:mc>
                                    </m:mcs>
                                    <m:ctrlPr>
                                      <a:rPr lang="en-US" sz="2400" i="1" smtClean="0">
                                        <a:solidFill>
                                          <a:schemeClr val="tx1"/>
                                        </a:solidFill>
                                        <a:latin typeface="Cambria Math" panose="02040503050406030204" pitchFamily="18" charset="0"/>
                                      </a:rPr>
                                    </m:ctrlPr>
                                  </m:mPr>
                                  <m:mr>
                                    <m:e>
                                      <m:r>
                                        <m:rPr>
                                          <m:brk m:alnAt="7"/>
                                        </m:rPr>
                                        <a:rPr lang="en-US" sz="2400" i="1">
                                          <a:solidFill>
                                            <a:schemeClr val="tx1"/>
                                          </a:solidFill>
                                          <a:latin typeface="Cambria Math" panose="02040503050406030204" pitchFamily="18" charset="0"/>
                                        </a:rPr>
                                        <m:t>0</m:t>
                                      </m:r>
                                    </m:e>
                                    <m:e/>
                                  </m:mr>
                                  <m:mr>
                                    <m:e>
                                      <m:r>
                                        <a:rPr lang="en-US" sz="2400" b="0" i="1" smtClean="0">
                                          <a:solidFill>
                                            <a:schemeClr val="tx1"/>
                                          </a:solidFill>
                                          <a:latin typeface="Cambria Math" panose="02040503050406030204" pitchFamily="18" charset="0"/>
                                        </a:rPr>
                                        <m:t>6.564</m:t>
                                      </m:r>
                                    </m:e>
                                    <m:e>
                                      <m:r>
                                        <a:rPr lang="en-US" sz="2400" i="1">
                                          <a:solidFill>
                                            <a:schemeClr val="tx1"/>
                                          </a:solidFill>
                                          <a:latin typeface="Cambria Math" panose="02040503050406030204" pitchFamily="18" charset="0"/>
                                        </a:rPr>
                                        <m:t>0</m:t>
                                      </m:r>
                                    </m:e>
                                  </m:mr>
                                </m:m>
                              </m:e>
                            </m:mr>
                          </m:m>
                        </m:e>
                      </m:d>
                    </m:oMath>
                  </m:oMathPara>
                </a14:m>
                <a:endParaRPr lang="en-US" dirty="0">
                  <a:solidFill>
                    <a:prstClr val="black"/>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6727578" y="4051759"/>
                <a:ext cx="3967112" cy="1516056"/>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3"/>
              <p:cNvSpPr/>
              <p:nvPr/>
            </p:nvSpPr>
            <p:spPr>
              <a:xfrm>
                <a:off x="624053" y="5786577"/>
                <a:ext cx="3469027" cy="584775"/>
              </a:xfrm>
              <a:prstGeom prst="rect">
                <a:avLst/>
              </a:prstGeom>
            </p:spPr>
            <p:txBody>
              <a:bodyPr wrap="none">
                <a:spAutoFit/>
              </a:bodyPr>
              <a:lstStyle/>
              <a:p>
                <a14:m>
                  <m:oMath xmlns:m="http://schemas.openxmlformats.org/officeDocument/2006/math">
                    <m:sSub>
                      <m:sSubPr>
                        <m:ctrlPr>
                          <a:rPr lang="en-US" sz="3200" i="1">
                            <a:solidFill>
                              <a:prstClr val="black"/>
                            </a:solidFill>
                            <a:latin typeface="Cambria Math" panose="02040503050406030204" pitchFamily="18" charset="0"/>
                          </a:rPr>
                        </m:ctrlPr>
                      </m:sSubPr>
                      <m:e>
                        <m:r>
                          <m:rPr>
                            <m:sty m:val="p"/>
                          </m:rPr>
                          <a:rPr lang="el-GR" sz="3200" i="1">
                            <a:solidFill>
                              <a:prstClr val="black"/>
                            </a:solidFill>
                            <a:latin typeface="Cambria Math" panose="02040503050406030204" pitchFamily="18" charset="0"/>
                            <a:ea typeface="Cambria Math" panose="02040503050406030204" pitchFamily="18" charset="0"/>
                          </a:rPr>
                          <m:t>δ</m:t>
                        </m:r>
                      </m:e>
                      <m:sub>
                        <m:r>
                          <a:rPr lang="en-US" sz="3200">
                            <a:solidFill>
                              <a:prstClr val="black"/>
                            </a:solidFill>
                            <a:latin typeface="Cambria Math" panose="02040503050406030204" pitchFamily="18" charset="0"/>
                          </a:rPr>
                          <m:t>32</m:t>
                        </m:r>
                      </m:sub>
                    </m:sSub>
                    <m:r>
                      <a:rPr lang="en-US" sz="3200" i="1" dirty="0" smtClean="0">
                        <a:latin typeface="Cambria Math" panose="02040503050406030204" pitchFamily="18" charset="0"/>
                      </a:rPr>
                      <m:t>=4 </m:t>
                    </m:r>
                    <m:r>
                      <a:rPr lang="en-US" sz="3200" b="1" i="1" dirty="0" smtClean="0">
                        <a:solidFill>
                          <a:srgbClr val="C00000"/>
                        </a:solidFill>
                        <a:latin typeface="Cambria Math" panose="02040503050406030204" pitchFamily="18" charset="0"/>
                      </a:rPr>
                      <m:t>&gt;</m:t>
                    </m:r>
                  </m:oMath>
                </a14:m>
                <a:r>
                  <a:rPr lang="en-US" sz="3200" dirty="0" smtClean="0"/>
                  <a:t> </a:t>
                </a:r>
                <a14:m>
                  <m:oMath xmlns:m="http://schemas.openxmlformats.org/officeDocument/2006/math">
                    <m:sSub>
                      <m:sSubPr>
                        <m:ctrlPr>
                          <a:rPr lang="en-US" sz="3200" i="1">
                            <a:solidFill>
                              <a:prstClr val="black"/>
                            </a:solidFill>
                            <a:latin typeface="Cambria Math" panose="02040503050406030204" pitchFamily="18" charset="0"/>
                          </a:rPr>
                        </m:ctrlPr>
                      </m:sSubPr>
                      <m:e>
                        <m:r>
                          <m:rPr>
                            <m:sty m:val="p"/>
                          </m:rPr>
                          <a:rPr lang="el-GR" sz="3200" i="1">
                            <a:solidFill>
                              <a:prstClr val="black"/>
                            </a:solidFill>
                            <a:latin typeface="Cambria Math" panose="02040503050406030204" pitchFamily="18" charset="0"/>
                            <a:ea typeface="Cambria Math" panose="02040503050406030204" pitchFamily="18" charset="0"/>
                          </a:rPr>
                          <m:t>δ</m:t>
                        </m:r>
                      </m:e>
                      <m:sub>
                        <m:r>
                          <a:rPr lang="en-US" sz="3200">
                            <a:solidFill>
                              <a:prstClr val="black"/>
                            </a:solidFill>
                            <a:latin typeface="Cambria Math" panose="02040503050406030204" pitchFamily="18" charset="0"/>
                          </a:rPr>
                          <m:t>42</m:t>
                        </m:r>
                      </m:sub>
                    </m:sSub>
                    <m:r>
                      <a:rPr lang="en-US" sz="3200" i="1" dirty="0" smtClean="0">
                        <a:latin typeface="Cambria Math" panose="02040503050406030204" pitchFamily="18" charset="0"/>
                      </a:rPr>
                      <m:t>=3</m:t>
                    </m:r>
                  </m:oMath>
                </a14:m>
                <a:endParaRPr lang="en-US" sz="3200" dirty="0"/>
              </a:p>
            </p:txBody>
          </p:sp>
        </mc:Choice>
        <mc:Fallback>
          <p:sp>
            <p:nvSpPr>
              <p:cNvPr id="4" name="Rectangle 3"/>
              <p:cNvSpPr>
                <a:spLocks noRot="1" noChangeAspect="1" noMove="1" noResize="1" noEditPoints="1" noAdjustHandles="1" noChangeArrowheads="1" noChangeShapeType="1" noTextEdit="1"/>
              </p:cNvSpPr>
              <p:nvPr/>
            </p:nvSpPr>
            <p:spPr>
              <a:xfrm>
                <a:off x="624053" y="5786577"/>
                <a:ext cx="3469027" cy="58477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Rectangle 17"/>
              <p:cNvSpPr/>
              <p:nvPr/>
            </p:nvSpPr>
            <p:spPr>
              <a:xfrm>
                <a:off x="7003544" y="5897856"/>
                <a:ext cx="4342856"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2800" i="1" smtClean="0">
                              <a:solidFill>
                                <a:prstClr val="black"/>
                              </a:solidFill>
                              <a:latin typeface="Cambria Math" panose="02040503050406030204" pitchFamily="18" charset="0"/>
                            </a:rPr>
                          </m:ctrlPr>
                        </m:sSubPr>
                        <m:e>
                          <m:r>
                            <a:rPr lang="en-US" sz="2800" b="0" i="1" smtClean="0">
                              <a:solidFill>
                                <a:prstClr val="black"/>
                              </a:solidFill>
                              <a:latin typeface="Cambria Math" panose="02040503050406030204" pitchFamily="18" charset="0"/>
                            </a:rPr>
                            <m:t>𝑑</m:t>
                          </m:r>
                        </m:e>
                        <m:sub>
                          <m:r>
                            <a:rPr lang="en-US" sz="2800">
                              <a:solidFill>
                                <a:prstClr val="black"/>
                              </a:solidFill>
                              <a:latin typeface="Cambria Math" panose="02040503050406030204" pitchFamily="18" charset="0"/>
                            </a:rPr>
                            <m:t>32</m:t>
                          </m:r>
                        </m:sub>
                      </m:sSub>
                      <m:r>
                        <a:rPr lang="en-US" sz="2800" i="1" dirty="0" smtClean="0">
                          <a:latin typeface="Cambria Math" panose="02040503050406030204" pitchFamily="18" charset="0"/>
                        </a:rPr>
                        <m:t>=4.63</m:t>
                      </m:r>
                      <m:r>
                        <a:rPr lang="en-US" sz="2800" b="1" i="1" dirty="0" smtClean="0">
                          <a:solidFill>
                            <a:srgbClr val="C00000"/>
                          </a:solidFill>
                          <a:latin typeface="Cambria Math" panose="02040503050406030204" pitchFamily="18" charset="0"/>
                        </a:rPr>
                        <m:t>&lt;</m:t>
                      </m:r>
                      <m:r>
                        <a:rPr lang="en-US" sz="2800" i="1" dirty="0" smtClean="0">
                          <a:latin typeface="Cambria Math" panose="02040503050406030204" pitchFamily="18" charset="0"/>
                        </a:rPr>
                        <m:t> </m:t>
                      </m:r>
                      <m:sSub>
                        <m:sSubPr>
                          <m:ctrlPr>
                            <a:rPr lang="en-US" sz="2800" i="1">
                              <a:solidFill>
                                <a:prstClr val="black"/>
                              </a:solidFill>
                              <a:latin typeface="Cambria Math" panose="02040503050406030204" pitchFamily="18" charset="0"/>
                            </a:rPr>
                          </m:ctrlPr>
                        </m:sSubPr>
                        <m:e>
                          <m:r>
                            <a:rPr lang="en-US" sz="2800" b="0" i="1" smtClean="0">
                              <a:solidFill>
                                <a:prstClr val="black"/>
                              </a:solidFill>
                              <a:latin typeface="Cambria Math" panose="02040503050406030204" pitchFamily="18" charset="0"/>
                              <a:ea typeface="Cambria Math" panose="02040503050406030204" pitchFamily="18" charset="0"/>
                            </a:rPr>
                            <m:t>𝑑</m:t>
                          </m:r>
                        </m:e>
                        <m:sub>
                          <m:r>
                            <a:rPr lang="en-US" sz="2800">
                              <a:solidFill>
                                <a:prstClr val="black"/>
                              </a:solidFill>
                              <a:latin typeface="Cambria Math" panose="02040503050406030204" pitchFamily="18" charset="0"/>
                            </a:rPr>
                            <m:t>42</m:t>
                          </m:r>
                        </m:sub>
                      </m:sSub>
                      <m:r>
                        <a:rPr lang="en-US" sz="2800" i="1" dirty="0" smtClean="0">
                          <a:latin typeface="Cambria Math" panose="02040503050406030204" pitchFamily="18" charset="0"/>
                        </a:rPr>
                        <m:t>=34.79</m:t>
                      </m:r>
                    </m:oMath>
                  </m:oMathPara>
                </a14:m>
                <a:endParaRPr lang="en-US" sz="2800" dirty="0"/>
              </a:p>
            </p:txBody>
          </p:sp>
        </mc:Choice>
        <mc:Fallback>
          <p:sp>
            <p:nvSpPr>
              <p:cNvPr id="18" name="Rectangle 17"/>
              <p:cNvSpPr>
                <a:spLocks noRot="1" noChangeAspect="1" noMove="1" noResize="1" noEditPoints="1" noAdjustHandles="1" noChangeArrowheads="1" noChangeShapeType="1" noTextEdit="1"/>
              </p:cNvSpPr>
              <p:nvPr/>
            </p:nvSpPr>
            <p:spPr>
              <a:xfrm>
                <a:off x="7003544" y="5897856"/>
                <a:ext cx="4342856" cy="523220"/>
              </a:xfrm>
              <a:prstGeom prst="rect">
                <a:avLst/>
              </a:prstGeom>
              <a:blipFill rotWithShape="0">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2062686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884251" y="3193563"/>
            <a:ext cx="2899810" cy="471539"/>
          </a:xfrm>
          <a:prstGeom prst="rect">
            <a:avLst/>
          </a:prstGeom>
          <a:ln w="31750">
            <a:solidFill>
              <a:schemeClr val="accent1"/>
            </a:solidFill>
          </a:ln>
        </p:spPr>
        <p:txBody>
          <a:bodyPr wrap="square">
            <a:spAutoFit/>
          </a:bodyPr>
          <a:lstStyle/>
          <a:p>
            <a:r>
              <a:rPr lang="en-US" sz="2400" dirty="0">
                <a:solidFill>
                  <a:prstClr val="black"/>
                </a:solidFill>
                <a:latin typeface="Times New Roman" panose="02020603050405020304" pitchFamily="18" charset="0"/>
                <a:cs typeface="Times New Roman" panose="02020603050405020304" pitchFamily="18" charset="0"/>
              </a:rPr>
              <a:t>Rank of </a:t>
            </a:r>
            <a:r>
              <a:rPr lang="en-US" sz="2400" dirty="0" smtClean="0">
                <a:solidFill>
                  <a:prstClr val="black"/>
                </a:solidFill>
                <a:latin typeface="Times New Roman" panose="02020603050405020304" pitchFamily="18" charset="0"/>
                <a:cs typeface="Times New Roman" panose="02020603050405020304" pitchFamily="18" charset="0"/>
              </a:rPr>
              <a:t>recovered D</a:t>
            </a:r>
            <a:endParaRPr lang="en-US" sz="2400" dirty="0">
              <a:solidFill>
                <a:srgbClr val="0070C0"/>
              </a:solidFill>
            </a:endParaRPr>
          </a:p>
        </p:txBody>
      </p:sp>
      <p:sp>
        <p:nvSpPr>
          <p:cNvPr id="2" name="Rectangle 1"/>
          <p:cNvSpPr/>
          <p:nvPr/>
        </p:nvSpPr>
        <p:spPr>
          <a:xfrm>
            <a:off x="368110" y="482131"/>
            <a:ext cx="10923183" cy="584775"/>
          </a:xfrm>
          <a:prstGeom prst="rect">
            <a:avLst/>
          </a:prstGeom>
        </p:spPr>
        <p:txBody>
          <a:bodyPr wrap="none">
            <a:spAutoFit/>
          </a:bodyPr>
          <a:lstStyle/>
          <a:p>
            <a:pPr marL="285750" indent="-285750">
              <a:buFont typeface="Arial" panose="020B0604020202020204" pitchFamily="34" charset="0"/>
              <a:buChar char="•"/>
            </a:pPr>
            <a:r>
              <a:rPr lang="en-US" sz="3200" dirty="0" smtClean="0">
                <a:solidFill>
                  <a:srgbClr val="0070C0"/>
                </a:solidFill>
                <a:latin typeface="Times New Roman" panose="02020603050405020304" pitchFamily="18" charset="0"/>
                <a:cs typeface="Times New Roman" panose="02020603050405020304" pitchFamily="18" charset="0"/>
              </a:rPr>
              <a:t>The possible problem for </a:t>
            </a:r>
            <a:r>
              <a:rPr lang="en-US" sz="3200" dirty="0" err="1" smtClean="0">
                <a:solidFill>
                  <a:srgbClr val="0070C0"/>
                </a:solidFill>
                <a:latin typeface="Times New Roman" panose="02020603050405020304" pitchFamily="18" charset="0"/>
                <a:cs typeface="Times New Roman" panose="02020603050405020304" pitchFamily="18" charset="0"/>
              </a:rPr>
              <a:t>mds</a:t>
            </a:r>
            <a:r>
              <a:rPr lang="en-US" sz="3200" dirty="0" smtClean="0">
                <a:solidFill>
                  <a:srgbClr val="0070C0"/>
                </a:solidFill>
                <a:latin typeface="Times New Roman" panose="02020603050405020304" pitchFamily="18" charset="0"/>
                <a:cs typeface="Times New Roman" panose="02020603050405020304" pitchFamily="18" charset="0"/>
              </a:rPr>
              <a:t> of rank ordered proximity matrix</a:t>
            </a:r>
            <a:endParaRPr lang="en-US" sz="3200" dirty="0">
              <a:solidFill>
                <a:prstClr val="black"/>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368110" y="3130340"/>
                <a:ext cx="3603485" cy="534762"/>
              </a:xfrm>
              <a:prstGeom prst="rect">
                <a:avLst/>
              </a:prstGeom>
            </p:spPr>
            <p:txBody>
              <a:bodyPr wrap="square">
                <a:spAutoFit/>
              </a:bodyPr>
              <a:lstStyle/>
              <a:p>
                <a:r>
                  <a:rPr lang="en-US" sz="2800" dirty="0" smtClean="0">
                    <a:solidFill>
                      <a:prstClr val="black"/>
                    </a:solidFill>
                    <a:latin typeface="Times New Roman" panose="02020603050405020304" pitchFamily="18" charset="0"/>
                    <a:cs typeface="Times New Roman" panose="02020603050405020304" pitchFamily="18" charset="0"/>
                  </a:rPr>
                  <a:t>Rank of observed </a:t>
                </a:r>
                <a14:m>
                  <m:oMath xmlns:m="http://schemas.openxmlformats.org/officeDocument/2006/math">
                    <m:r>
                      <a:rPr lang="en-US" sz="2800" i="1" dirty="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𝛿</m:t>
                    </m:r>
                  </m:oMath>
                </a14:m>
                <a:endParaRPr lang="en-US" sz="28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368110" y="3130340"/>
                <a:ext cx="3603485" cy="534762"/>
              </a:xfrm>
              <a:prstGeom prst="rect">
                <a:avLst/>
              </a:prstGeom>
              <a:blipFill rotWithShape="0">
                <a:blip r:embed="rId2"/>
                <a:stretch>
                  <a:fillRect l="-3378" t="-12644" b="-29885"/>
                </a:stretch>
              </a:blipFill>
            </p:spPr>
            <p:txBody>
              <a:bodyPr/>
              <a:lstStyle/>
              <a:p>
                <a:r>
                  <a:rPr lang="en-US">
                    <a:noFill/>
                  </a:rPr>
                  <a:t> </a:t>
                </a:r>
              </a:p>
            </p:txBody>
          </p:sp>
        </mc:Fallback>
      </mc:AlternateContent>
      <p:sp>
        <p:nvSpPr>
          <p:cNvPr id="9" name="Rectangle 8"/>
          <p:cNvSpPr/>
          <p:nvPr/>
        </p:nvSpPr>
        <p:spPr>
          <a:xfrm>
            <a:off x="3491237" y="1458228"/>
            <a:ext cx="3080422" cy="954107"/>
          </a:xfrm>
          <a:prstGeom prst="rect">
            <a:avLst/>
          </a:prstGeom>
          <a:ln w="22225">
            <a:solidFill>
              <a:schemeClr val="accent1"/>
            </a:solidFill>
          </a:ln>
        </p:spPr>
        <p:txBody>
          <a:bodyPr wrap="square">
            <a:spAutoFit/>
          </a:bodyPr>
          <a:lstStyle/>
          <a:p>
            <a:r>
              <a:rPr lang="en-US" sz="2800" dirty="0" smtClean="0">
                <a:solidFill>
                  <a:prstClr val="black"/>
                </a:solidFill>
              </a:rPr>
              <a:t>Use metric MDS to obtain X recovery</a:t>
            </a:r>
            <a:endParaRPr lang="en-US" sz="2800" dirty="0">
              <a:solidFill>
                <a:prstClr val="black"/>
              </a:solidFill>
            </a:endParaRPr>
          </a:p>
        </p:txBody>
      </p:sp>
      <p:cxnSp>
        <p:nvCxnSpPr>
          <p:cNvPr id="11" name="Straight Arrow Connector 10"/>
          <p:cNvCxnSpPr/>
          <p:nvPr/>
        </p:nvCxnSpPr>
        <p:spPr>
          <a:xfrm>
            <a:off x="6938314" y="2437210"/>
            <a:ext cx="1211368" cy="0"/>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394064" y="3136944"/>
            <a:ext cx="3465146" cy="584775"/>
          </a:xfrm>
          <a:prstGeom prst="rect">
            <a:avLst/>
          </a:prstGeom>
          <a:ln w="22225">
            <a:solidFill>
              <a:schemeClr val="accent1"/>
            </a:solidFill>
          </a:ln>
        </p:spPr>
        <p:txBody>
          <a:bodyPr wrap="square">
            <a:spAutoFit/>
          </a:bodyPr>
          <a:lstStyle/>
          <a:p>
            <a:r>
              <a:rPr lang="en-US" sz="3200" dirty="0" smtClean="0">
                <a:solidFill>
                  <a:prstClr val="black"/>
                </a:solidFill>
              </a:rPr>
              <a:t>May different from</a:t>
            </a:r>
            <a:endParaRPr lang="en-US" sz="3200" dirty="0">
              <a:solidFill>
                <a:prstClr val="black"/>
              </a:solidFill>
            </a:endParaRPr>
          </a:p>
        </p:txBody>
      </p:sp>
      <mc:AlternateContent xmlns:mc="http://schemas.openxmlformats.org/markup-compatibility/2006" xmlns:a14="http://schemas.microsoft.com/office/drawing/2010/main">
        <mc:Choice Requires="a14">
          <p:sp>
            <p:nvSpPr>
              <p:cNvPr id="13" name="Rectangle 12"/>
              <p:cNvSpPr/>
              <p:nvPr/>
            </p:nvSpPr>
            <p:spPr>
              <a:xfrm>
                <a:off x="8711134" y="1160164"/>
                <a:ext cx="3429850" cy="15502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400" i="1" smtClean="0">
                              <a:solidFill>
                                <a:prstClr val="black"/>
                              </a:solidFill>
                              <a:latin typeface="Cambria Math" panose="02040503050406030204" pitchFamily="18" charset="0"/>
                            </a:rPr>
                          </m:ctrlPr>
                        </m:dPr>
                        <m:e>
                          <m:m>
                            <m:mPr>
                              <m:mcs>
                                <m:mc>
                                  <m:mcPr>
                                    <m:count m:val="2"/>
                                    <m:mcJc m:val="center"/>
                                  </m:mcPr>
                                </m:mc>
                              </m:mcs>
                              <m:ctrlPr>
                                <a:rPr lang="en-US" sz="2400" i="1">
                                  <a:solidFill>
                                    <a:prstClr val="black"/>
                                  </a:solidFill>
                                  <a:latin typeface="Cambria Math" panose="02040503050406030204" pitchFamily="18" charset="0"/>
                                </a:rPr>
                              </m:ctrlPr>
                            </m:mPr>
                            <m:mr>
                              <m:e>
                                <m:m>
                                  <m:mPr>
                                    <m:mcs>
                                      <m:mc>
                                        <m:mcPr>
                                          <m:count m:val="2"/>
                                          <m:mcJc m:val="center"/>
                                        </m:mcPr>
                                      </m:mc>
                                    </m:mcs>
                                    <m:ctrlPr>
                                      <a:rPr lang="en-US" sz="2400" i="1" smtClean="0">
                                        <a:solidFill>
                                          <a:prstClr val="black"/>
                                        </a:solidFill>
                                        <a:latin typeface="Cambria Math" panose="02040503050406030204" pitchFamily="18" charset="0"/>
                                      </a:rPr>
                                    </m:ctrlPr>
                                  </m:mPr>
                                  <m:mr>
                                    <m:e>
                                      <m:r>
                                        <m:rPr>
                                          <m:brk m:alnAt="7"/>
                                        </m:rPr>
                                        <a:rPr lang="en-US" sz="2400" i="1">
                                          <a:solidFill>
                                            <a:prstClr val="black"/>
                                          </a:solidFill>
                                          <a:latin typeface="Cambria Math" panose="02040503050406030204" pitchFamily="18" charset="0"/>
                                        </a:rPr>
                                        <m:t>0</m:t>
                                      </m:r>
                                    </m:e>
                                    <m:e>
                                      <m:sSub>
                                        <m:sSubPr>
                                          <m:ctrlPr>
                                            <a:rPr lang="en-US" sz="2400" i="1">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𝑑</m:t>
                                          </m:r>
                                        </m:e>
                                        <m:sub>
                                          <m:r>
                                            <a:rPr lang="en-US" sz="2400">
                                              <a:solidFill>
                                                <a:prstClr val="black"/>
                                              </a:solidFill>
                                              <a:latin typeface="Cambria Math" panose="02040503050406030204" pitchFamily="18" charset="0"/>
                                            </a:rPr>
                                            <m:t>21</m:t>
                                          </m:r>
                                        </m:sub>
                                      </m:sSub>
                                    </m:e>
                                  </m:mr>
                                  <m:mr>
                                    <m:e>
                                      <m:sSub>
                                        <m:sSubPr>
                                          <m:ctrlPr>
                                            <a:rPr lang="en-US" sz="2400" b="0" i="1" smtClean="0">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𝑑</m:t>
                                          </m:r>
                                        </m:e>
                                        <m:sub>
                                          <m:r>
                                            <a:rPr lang="en-US" sz="2400" b="0" i="0" smtClean="0">
                                              <a:solidFill>
                                                <a:prstClr val="black"/>
                                              </a:solidFill>
                                              <a:latin typeface="Cambria Math" panose="02040503050406030204" pitchFamily="18" charset="0"/>
                                            </a:rPr>
                                            <m:t>21</m:t>
                                          </m:r>
                                        </m:sub>
                                      </m:sSub>
                                    </m:e>
                                    <m:e>
                                      <m:r>
                                        <a:rPr lang="en-US" sz="2400" i="1">
                                          <a:solidFill>
                                            <a:prstClr val="black"/>
                                          </a:solidFill>
                                          <a:latin typeface="Cambria Math" panose="02040503050406030204" pitchFamily="18" charset="0"/>
                                        </a:rPr>
                                        <m:t>0</m:t>
                                      </m:r>
                                    </m:e>
                                  </m:mr>
                                </m:m>
                              </m:e>
                              <m:e>
                                <m:m>
                                  <m:mPr>
                                    <m:mcs>
                                      <m:mc>
                                        <m:mcPr>
                                          <m:count m:val="2"/>
                                          <m:mcJc m:val="center"/>
                                        </m:mcPr>
                                      </m:mc>
                                    </m:mcs>
                                    <m:ctrlPr>
                                      <a:rPr lang="en-US" sz="2400" i="1">
                                        <a:solidFill>
                                          <a:prstClr val="black"/>
                                        </a:solidFill>
                                        <a:latin typeface="Cambria Math" panose="02040503050406030204" pitchFamily="18" charset="0"/>
                                      </a:rPr>
                                    </m:ctrlPr>
                                  </m:mPr>
                                  <m:mr>
                                    <m:e>
                                      <m:sSub>
                                        <m:sSubPr>
                                          <m:ctrlPr>
                                            <a:rPr lang="en-US" sz="2400" i="1">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𝑑</m:t>
                                          </m:r>
                                        </m:e>
                                        <m:sub>
                                          <m:r>
                                            <a:rPr lang="en-US" sz="2400" b="0" i="0" smtClean="0">
                                              <a:solidFill>
                                                <a:prstClr val="black"/>
                                              </a:solidFill>
                                              <a:latin typeface="Cambria Math" panose="02040503050406030204" pitchFamily="18" charset="0"/>
                                            </a:rPr>
                                            <m:t>13</m:t>
                                          </m:r>
                                        </m:sub>
                                      </m:sSub>
                                    </m:e>
                                    <m:e>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𝑑</m:t>
                                          </m:r>
                                        </m:e>
                                        <m:sub>
                                          <m:r>
                                            <a:rPr lang="en-US" sz="2400" b="0" i="0" smtClean="0">
                                              <a:solidFill>
                                                <a:prstClr val="black"/>
                                              </a:solidFill>
                                              <a:latin typeface="Cambria Math" panose="02040503050406030204" pitchFamily="18" charset="0"/>
                                            </a:rPr>
                                            <m:t>14</m:t>
                                          </m:r>
                                        </m:sub>
                                      </m:sSub>
                                    </m:e>
                                  </m:mr>
                                  <m:mr>
                                    <m:e>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𝑑</m:t>
                                          </m:r>
                                        </m:e>
                                        <m:sub>
                                          <m:r>
                                            <a:rPr lang="en-US" sz="2400" b="0" i="0" smtClean="0">
                                              <a:solidFill>
                                                <a:prstClr val="black"/>
                                              </a:solidFill>
                                              <a:latin typeface="Cambria Math" panose="02040503050406030204" pitchFamily="18" charset="0"/>
                                            </a:rPr>
                                            <m:t>23</m:t>
                                          </m:r>
                                        </m:sub>
                                      </m:sSub>
                                    </m:e>
                                    <m:e>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𝑑</m:t>
                                          </m:r>
                                        </m:e>
                                        <m:sub>
                                          <m:r>
                                            <a:rPr lang="en-US" sz="2400" b="0" i="0" smtClean="0">
                                              <a:solidFill>
                                                <a:prstClr val="black"/>
                                              </a:solidFill>
                                              <a:latin typeface="Cambria Math" panose="02040503050406030204" pitchFamily="18" charset="0"/>
                                            </a:rPr>
                                            <m:t>24</m:t>
                                          </m:r>
                                        </m:sub>
                                      </m:sSub>
                                    </m:e>
                                  </m:mr>
                                </m:m>
                              </m:e>
                            </m:mr>
                            <m:mr>
                              <m:e>
                                <m:m>
                                  <m:mPr>
                                    <m:mcs>
                                      <m:mc>
                                        <m:mcPr>
                                          <m:count m:val="2"/>
                                          <m:mcJc m:val="center"/>
                                        </m:mcPr>
                                      </m:mc>
                                    </m:mcs>
                                    <m:ctrlPr>
                                      <a:rPr lang="en-US" sz="2400" i="1">
                                        <a:solidFill>
                                          <a:prstClr val="black"/>
                                        </a:solidFill>
                                        <a:latin typeface="Cambria Math" panose="02040503050406030204" pitchFamily="18" charset="0"/>
                                      </a:rPr>
                                    </m:ctrlPr>
                                  </m:mPr>
                                  <m:mr>
                                    <m:e>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𝑑</m:t>
                                          </m:r>
                                        </m:e>
                                        <m:sub>
                                          <m:r>
                                            <a:rPr lang="en-US" sz="2400" b="0" i="0" smtClean="0">
                                              <a:solidFill>
                                                <a:prstClr val="black"/>
                                              </a:solidFill>
                                              <a:latin typeface="Cambria Math" panose="02040503050406030204" pitchFamily="18" charset="0"/>
                                            </a:rPr>
                                            <m:t>3</m:t>
                                          </m:r>
                                          <m:r>
                                            <a:rPr lang="en-US" sz="2400">
                                              <a:solidFill>
                                                <a:prstClr val="black"/>
                                              </a:solidFill>
                                              <a:latin typeface="Cambria Math" panose="02040503050406030204" pitchFamily="18" charset="0"/>
                                            </a:rPr>
                                            <m:t>1</m:t>
                                          </m:r>
                                        </m:sub>
                                      </m:sSub>
                                    </m:e>
                                    <m:e>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𝑑</m:t>
                                          </m:r>
                                        </m:e>
                                        <m:sub>
                                          <m:r>
                                            <a:rPr lang="en-US" sz="2400" b="0" i="0" smtClean="0">
                                              <a:solidFill>
                                                <a:prstClr val="black"/>
                                              </a:solidFill>
                                              <a:latin typeface="Cambria Math" panose="02040503050406030204" pitchFamily="18" charset="0"/>
                                            </a:rPr>
                                            <m:t>3</m:t>
                                          </m:r>
                                          <m:r>
                                            <a:rPr lang="en-US" sz="2400">
                                              <a:solidFill>
                                                <a:prstClr val="black"/>
                                              </a:solidFill>
                                              <a:latin typeface="Cambria Math" panose="02040503050406030204" pitchFamily="18" charset="0"/>
                                            </a:rPr>
                                            <m:t>2</m:t>
                                          </m:r>
                                        </m:sub>
                                      </m:sSub>
                                    </m:e>
                                  </m:mr>
                                  <m:mr>
                                    <m:e>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𝑑</m:t>
                                          </m:r>
                                        </m:e>
                                        <m:sub>
                                          <m:r>
                                            <a:rPr lang="en-US" sz="2400" b="0" i="0" smtClean="0">
                                              <a:solidFill>
                                                <a:prstClr val="black"/>
                                              </a:solidFill>
                                              <a:latin typeface="Cambria Math" panose="02040503050406030204" pitchFamily="18" charset="0"/>
                                            </a:rPr>
                                            <m:t>4</m:t>
                                          </m:r>
                                          <m:r>
                                            <a:rPr lang="en-US" sz="2400">
                                              <a:solidFill>
                                                <a:prstClr val="black"/>
                                              </a:solidFill>
                                              <a:latin typeface="Cambria Math" panose="02040503050406030204" pitchFamily="18" charset="0"/>
                                            </a:rPr>
                                            <m:t>1</m:t>
                                          </m:r>
                                        </m:sub>
                                      </m:sSub>
                                    </m:e>
                                    <m:e>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𝑑</m:t>
                                          </m:r>
                                        </m:e>
                                        <m:sub>
                                          <m:r>
                                            <a:rPr lang="en-US" sz="2400" b="0" i="0" smtClean="0">
                                              <a:solidFill>
                                                <a:prstClr val="black"/>
                                              </a:solidFill>
                                              <a:latin typeface="Cambria Math" panose="02040503050406030204" pitchFamily="18" charset="0"/>
                                            </a:rPr>
                                            <m:t>42</m:t>
                                          </m:r>
                                        </m:sub>
                                      </m:sSub>
                                    </m:e>
                                  </m:mr>
                                </m:m>
                              </m:e>
                              <m:e>
                                <m:m>
                                  <m:mPr>
                                    <m:mcs>
                                      <m:mc>
                                        <m:mcPr>
                                          <m:count m:val="2"/>
                                          <m:mcJc m:val="center"/>
                                        </m:mcPr>
                                      </m:mc>
                                    </m:mcs>
                                    <m:ctrlPr>
                                      <a:rPr lang="en-US" sz="2400" i="1">
                                        <a:solidFill>
                                          <a:prstClr val="black"/>
                                        </a:solidFill>
                                        <a:latin typeface="Cambria Math" panose="02040503050406030204" pitchFamily="18" charset="0"/>
                                      </a:rPr>
                                    </m:ctrlPr>
                                  </m:mPr>
                                  <m:mr>
                                    <m:e>
                                      <m:r>
                                        <m:rPr>
                                          <m:brk m:alnAt="7"/>
                                        </m:rPr>
                                        <a:rPr lang="en-US" sz="2400" i="1">
                                          <a:solidFill>
                                            <a:prstClr val="black"/>
                                          </a:solidFill>
                                          <a:latin typeface="Cambria Math" panose="02040503050406030204" pitchFamily="18" charset="0"/>
                                        </a:rPr>
                                        <m:t>0</m:t>
                                      </m:r>
                                    </m:e>
                                    <m:e>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𝑑</m:t>
                                          </m:r>
                                        </m:e>
                                        <m:sub>
                                          <m:r>
                                            <a:rPr lang="en-US" sz="2400" b="0" i="0" smtClean="0">
                                              <a:solidFill>
                                                <a:prstClr val="black"/>
                                              </a:solidFill>
                                              <a:latin typeface="Cambria Math" panose="02040503050406030204" pitchFamily="18" charset="0"/>
                                            </a:rPr>
                                            <m:t>34</m:t>
                                          </m:r>
                                        </m:sub>
                                      </m:sSub>
                                    </m:e>
                                  </m:mr>
                                  <m:mr>
                                    <m:e>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𝑑</m:t>
                                          </m:r>
                                        </m:e>
                                        <m:sub>
                                          <m:r>
                                            <a:rPr lang="en-US" sz="2400">
                                              <a:solidFill>
                                                <a:prstClr val="black"/>
                                              </a:solidFill>
                                              <a:latin typeface="Cambria Math" panose="02040503050406030204" pitchFamily="18" charset="0"/>
                                            </a:rPr>
                                            <m:t>4</m:t>
                                          </m:r>
                                          <m:r>
                                            <a:rPr lang="en-US" sz="2400" b="0" i="0" smtClean="0">
                                              <a:solidFill>
                                                <a:prstClr val="black"/>
                                              </a:solidFill>
                                              <a:latin typeface="Cambria Math" panose="02040503050406030204" pitchFamily="18" charset="0"/>
                                            </a:rPr>
                                            <m:t>3</m:t>
                                          </m:r>
                                        </m:sub>
                                      </m:sSub>
                                    </m:e>
                                    <m:e>
                                      <m:r>
                                        <a:rPr lang="en-US" sz="2400" i="1">
                                          <a:solidFill>
                                            <a:prstClr val="black"/>
                                          </a:solidFill>
                                          <a:latin typeface="Cambria Math" panose="02040503050406030204" pitchFamily="18" charset="0"/>
                                        </a:rPr>
                                        <m:t>0</m:t>
                                      </m:r>
                                    </m:e>
                                  </m:mr>
                                </m:m>
                              </m:e>
                            </m:mr>
                          </m:m>
                        </m:e>
                      </m:d>
                    </m:oMath>
                  </m:oMathPara>
                </a14:m>
                <a:endParaRPr lang="en-US" dirty="0">
                  <a:solidFill>
                    <a:prstClr val="black"/>
                  </a:solidFill>
                </a:endParaRPr>
              </a:p>
            </p:txBody>
          </p:sp>
        </mc:Choice>
        <mc:Fallback xmlns="">
          <p:sp>
            <p:nvSpPr>
              <p:cNvPr id="13" name="Rectangle 12"/>
              <p:cNvSpPr>
                <a:spLocks noRot="1" noChangeAspect="1" noMove="1" noResize="1" noEditPoints="1" noAdjustHandles="1" noChangeArrowheads="1" noChangeShapeType="1" noTextEdit="1"/>
              </p:cNvSpPr>
              <p:nvPr/>
            </p:nvSpPr>
            <p:spPr>
              <a:xfrm>
                <a:off x="8711134" y="1160164"/>
                <a:ext cx="3429850" cy="155023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88710" y="1216878"/>
                <a:ext cx="3429849" cy="15513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400" i="1" smtClean="0">
                              <a:solidFill>
                                <a:prstClr val="black"/>
                              </a:solidFill>
                              <a:latin typeface="Cambria Math" panose="02040503050406030204" pitchFamily="18" charset="0"/>
                            </a:rPr>
                          </m:ctrlPr>
                        </m:dPr>
                        <m:e>
                          <m:m>
                            <m:mPr>
                              <m:mcs>
                                <m:mc>
                                  <m:mcPr>
                                    <m:count m:val="2"/>
                                    <m:mcJc m:val="center"/>
                                  </m:mcPr>
                                </m:mc>
                              </m:mcs>
                              <m:ctrlPr>
                                <a:rPr lang="en-US" sz="2400" i="1">
                                  <a:solidFill>
                                    <a:prstClr val="black"/>
                                  </a:solidFill>
                                  <a:latin typeface="Cambria Math" panose="02040503050406030204" pitchFamily="18" charset="0"/>
                                </a:rPr>
                              </m:ctrlPr>
                            </m:mPr>
                            <m:mr>
                              <m:e>
                                <m:m>
                                  <m:mPr>
                                    <m:mcs>
                                      <m:mc>
                                        <m:mcPr>
                                          <m:count m:val="2"/>
                                          <m:mcJc m:val="center"/>
                                        </m:mcPr>
                                      </m:mc>
                                    </m:mcs>
                                    <m:ctrlPr>
                                      <a:rPr lang="en-US" sz="2400" i="1" smtClean="0">
                                        <a:solidFill>
                                          <a:prstClr val="black"/>
                                        </a:solidFill>
                                        <a:latin typeface="Cambria Math" panose="02040503050406030204" pitchFamily="18" charset="0"/>
                                      </a:rPr>
                                    </m:ctrlPr>
                                  </m:mPr>
                                  <m:mr>
                                    <m:e>
                                      <m:r>
                                        <m:rPr>
                                          <m:brk m:alnAt="7"/>
                                        </m:rPr>
                                        <a:rPr lang="en-US" sz="2400" i="1">
                                          <a:solidFill>
                                            <a:prstClr val="black"/>
                                          </a:solidFill>
                                          <a:latin typeface="Cambria Math" panose="02040503050406030204" pitchFamily="18" charset="0"/>
                                        </a:rPr>
                                        <m:t>0</m:t>
                                      </m:r>
                                    </m:e>
                                    <m:e>
                                      <m:sSub>
                                        <m:sSubPr>
                                          <m:ctrlPr>
                                            <a:rPr lang="en-US" sz="2400" i="1">
                                              <a:solidFill>
                                                <a:prstClr val="black"/>
                                              </a:solidFill>
                                              <a:latin typeface="Cambria Math" panose="02040503050406030204" pitchFamily="18" charset="0"/>
                                            </a:rPr>
                                          </m:ctrlPr>
                                        </m:sSubPr>
                                        <m:e>
                                          <m:r>
                                            <m:rPr>
                                              <m:sty m:val="p"/>
                                            </m:rPr>
                                            <a:rPr lang="el-GR" sz="2400" i="1">
                                              <a:solidFill>
                                                <a:prstClr val="black"/>
                                              </a:solidFill>
                                              <a:latin typeface="Cambria Math" panose="02040503050406030204" pitchFamily="18" charset="0"/>
                                              <a:ea typeface="Cambria Math" panose="02040503050406030204" pitchFamily="18" charset="0"/>
                                            </a:rPr>
                                            <m:t>δ</m:t>
                                          </m:r>
                                        </m:e>
                                        <m:sub>
                                          <m:r>
                                            <a:rPr lang="en-US" sz="2400">
                                              <a:solidFill>
                                                <a:prstClr val="black"/>
                                              </a:solidFill>
                                              <a:latin typeface="Cambria Math" panose="02040503050406030204" pitchFamily="18" charset="0"/>
                                            </a:rPr>
                                            <m:t>21</m:t>
                                          </m:r>
                                        </m:sub>
                                      </m:sSub>
                                    </m:e>
                                  </m:mr>
                                  <m:mr>
                                    <m:e>
                                      <m:sSub>
                                        <m:sSubPr>
                                          <m:ctrlPr>
                                            <a:rPr lang="en-US" sz="2400" b="0" i="1" smtClean="0">
                                              <a:solidFill>
                                                <a:prstClr val="black"/>
                                              </a:solidFill>
                                              <a:latin typeface="Cambria Math" panose="02040503050406030204" pitchFamily="18" charset="0"/>
                                              <a:ea typeface="Cambria Math" panose="02040503050406030204" pitchFamily="18" charset="0"/>
                                            </a:rPr>
                                          </m:ctrlPr>
                                        </m:sSubPr>
                                        <m:e>
                                          <m:r>
                                            <m:rPr>
                                              <m:sty m:val="p"/>
                                            </m:rPr>
                                            <a:rPr lang="el-GR" sz="2400" b="0" i="1" smtClean="0">
                                              <a:solidFill>
                                                <a:prstClr val="black"/>
                                              </a:solidFill>
                                              <a:latin typeface="Cambria Math" panose="02040503050406030204" pitchFamily="18" charset="0"/>
                                              <a:ea typeface="Cambria Math" panose="02040503050406030204" pitchFamily="18" charset="0"/>
                                            </a:rPr>
                                            <m:t>δ</m:t>
                                          </m:r>
                                        </m:e>
                                        <m:sub>
                                          <m:r>
                                            <a:rPr lang="en-US" sz="2400" b="0" i="0" smtClean="0">
                                              <a:solidFill>
                                                <a:prstClr val="black"/>
                                              </a:solidFill>
                                              <a:latin typeface="Cambria Math" panose="02040503050406030204" pitchFamily="18" charset="0"/>
                                            </a:rPr>
                                            <m:t>21</m:t>
                                          </m:r>
                                        </m:sub>
                                      </m:sSub>
                                    </m:e>
                                    <m:e>
                                      <m:r>
                                        <a:rPr lang="en-US" sz="2400" i="1">
                                          <a:solidFill>
                                            <a:prstClr val="black"/>
                                          </a:solidFill>
                                          <a:latin typeface="Cambria Math" panose="02040503050406030204" pitchFamily="18" charset="0"/>
                                        </a:rPr>
                                        <m:t>0</m:t>
                                      </m:r>
                                    </m:e>
                                  </m:mr>
                                </m:m>
                              </m:e>
                              <m:e>
                                <m:m>
                                  <m:mPr>
                                    <m:mcs>
                                      <m:mc>
                                        <m:mcPr>
                                          <m:count m:val="2"/>
                                          <m:mcJc m:val="center"/>
                                        </m:mcPr>
                                      </m:mc>
                                    </m:mcs>
                                    <m:ctrlPr>
                                      <a:rPr lang="en-US" sz="2400" i="1">
                                        <a:solidFill>
                                          <a:prstClr val="black"/>
                                        </a:solidFill>
                                        <a:latin typeface="Cambria Math" panose="02040503050406030204" pitchFamily="18" charset="0"/>
                                      </a:rPr>
                                    </m:ctrlPr>
                                  </m:mPr>
                                  <m:mr>
                                    <m:e>
                                      <m:sSub>
                                        <m:sSubPr>
                                          <m:ctrlPr>
                                            <a:rPr lang="en-US" sz="2400" i="1">
                                              <a:solidFill>
                                                <a:prstClr val="black"/>
                                              </a:solidFill>
                                              <a:latin typeface="Cambria Math" panose="02040503050406030204" pitchFamily="18" charset="0"/>
                                            </a:rPr>
                                          </m:ctrlPr>
                                        </m:sSubPr>
                                        <m:e>
                                          <m:r>
                                            <m:rPr>
                                              <m:sty m:val="p"/>
                                            </m:rPr>
                                            <a:rPr lang="el-GR" sz="2400" i="1">
                                              <a:solidFill>
                                                <a:prstClr val="black"/>
                                              </a:solidFill>
                                              <a:latin typeface="Cambria Math" panose="02040503050406030204" pitchFamily="18" charset="0"/>
                                              <a:ea typeface="Cambria Math" panose="02040503050406030204" pitchFamily="18" charset="0"/>
                                            </a:rPr>
                                            <m:t>δ</m:t>
                                          </m:r>
                                        </m:e>
                                        <m:sub>
                                          <m:r>
                                            <a:rPr lang="en-US" sz="2400" b="0" i="0" smtClean="0">
                                              <a:solidFill>
                                                <a:prstClr val="black"/>
                                              </a:solidFill>
                                              <a:latin typeface="Cambria Math" panose="02040503050406030204" pitchFamily="18" charset="0"/>
                                            </a:rPr>
                                            <m:t>13</m:t>
                                          </m:r>
                                        </m:sub>
                                      </m:sSub>
                                    </m:e>
                                    <m:e>
                                      <m:sSub>
                                        <m:sSubPr>
                                          <m:ctrlPr>
                                            <a:rPr lang="en-US" sz="2400" i="1">
                                              <a:solidFill>
                                                <a:prstClr val="black"/>
                                              </a:solidFill>
                                              <a:latin typeface="Cambria Math" panose="02040503050406030204" pitchFamily="18" charset="0"/>
                                            </a:rPr>
                                          </m:ctrlPr>
                                        </m:sSubPr>
                                        <m:e>
                                          <m:r>
                                            <m:rPr>
                                              <m:sty m:val="p"/>
                                            </m:rPr>
                                            <a:rPr lang="el-GR" sz="2400" i="1">
                                              <a:solidFill>
                                                <a:prstClr val="black"/>
                                              </a:solidFill>
                                              <a:latin typeface="Cambria Math" panose="02040503050406030204" pitchFamily="18" charset="0"/>
                                              <a:ea typeface="Cambria Math" panose="02040503050406030204" pitchFamily="18" charset="0"/>
                                            </a:rPr>
                                            <m:t>δ</m:t>
                                          </m:r>
                                        </m:e>
                                        <m:sub>
                                          <m:r>
                                            <a:rPr lang="en-US" sz="2400" b="0" i="0" smtClean="0">
                                              <a:solidFill>
                                                <a:prstClr val="black"/>
                                              </a:solidFill>
                                              <a:latin typeface="Cambria Math" panose="02040503050406030204" pitchFamily="18" charset="0"/>
                                            </a:rPr>
                                            <m:t>14</m:t>
                                          </m:r>
                                        </m:sub>
                                      </m:sSub>
                                    </m:e>
                                  </m:mr>
                                  <m:mr>
                                    <m:e>
                                      <m:sSub>
                                        <m:sSubPr>
                                          <m:ctrlPr>
                                            <a:rPr lang="en-US" sz="2400" i="1">
                                              <a:solidFill>
                                                <a:prstClr val="black"/>
                                              </a:solidFill>
                                              <a:latin typeface="Cambria Math" panose="02040503050406030204" pitchFamily="18" charset="0"/>
                                            </a:rPr>
                                          </m:ctrlPr>
                                        </m:sSubPr>
                                        <m:e>
                                          <m:r>
                                            <m:rPr>
                                              <m:sty m:val="p"/>
                                            </m:rPr>
                                            <a:rPr lang="el-GR" sz="2400" i="1">
                                              <a:solidFill>
                                                <a:prstClr val="black"/>
                                              </a:solidFill>
                                              <a:latin typeface="Cambria Math" panose="02040503050406030204" pitchFamily="18" charset="0"/>
                                              <a:ea typeface="Cambria Math" panose="02040503050406030204" pitchFamily="18" charset="0"/>
                                            </a:rPr>
                                            <m:t>δ</m:t>
                                          </m:r>
                                        </m:e>
                                        <m:sub>
                                          <m:r>
                                            <a:rPr lang="en-US" sz="2400" b="0" i="0" smtClean="0">
                                              <a:solidFill>
                                                <a:prstClr val="black"/>
                                              </a:solidFill>
                                              <a:latin typeface="Cambria Math" panose="02040503050406030204" pitchFamily="18" charset="0"/>
                                            </a:rPr>
                                            <m:t>23</m:t>
                                          </m:r>
                                        </m:sub>
                                      </m:sSub>
                                    </m:e>
                                    <m:e>
                                      <m:sSub>
                                        <m:sSubPr>
                                          <m:ctrlPr>
                                            <a:rPr lang="en-US" sz="2400" i="1">
                                              <a:solidFill>
                                                <a:prstClr val="black"/>
                                              </a:solidFill>
                                              <a:latin typeface="Cambria Math" panose="02040503050406030204" pitchFamily="18" charset="0"/>
                                            </a:rPr>
                                          </m:ctrlPr>
                                        </m:sSubPr>
                                        <m:e>
                                          <m:r>
                                            <m:rPr>
                                              <m:sty m:val="p"/>
                                            </m:rPr>
                                            <a:rPr lang="el-GR" sz="2400" i="1">
                                              <a:solidFill>
                                                <a:prstClr val="black"/>
                                              </a:solidFill>
                                              <a:latin typeface="Cambria Math" panose="02040503050406030204" pitchFamily="18" charset="0"/>
                                              <a:ea typeface="Cambria Math" panose="02040503050406030204" pitchFamily="18" charset="0"/>
                                            </a:rPr>
                                            <m:t>δ</m:t>
                                          </m:r>
                                        </m:e>
                                        <m:sub>
                                          <m:r>
                                            <a:rPr lang="en-US" sz="2400" b="0" i="0" smtClean="0">
                                              <a:solidFill>
                                                <a:prstClr val="black"/>
                                              </a:solidFill>
                                              <a:latin typeface="Cambria Math" panose="02040503050406030204" pitchFamily="18" charset="0"/>
                                            </a:rPr>
                                            <m:t>24</m:t>
                                          </m:r>
                                        </m:sub>
                                      </m:sSub>
                                    </m:e>
                                  </m:mr>
                                </m:m>
                              </m:e>
                            </m:mr>
                            <m:mr>
                              <m:e>
                                <m:m>
                                  <m:mPr>
                                    <m:mcs>
                                      <m:mc>
                                        <m:mcPr>
                                          <m:count m:val="2"/>
                                          <m:mcJc m:val="center"/>
                                        </m:mcPr>
                                      </m:mc>
                                    </m:mcs>
                                    <m:ctrlPr>
                                      <a:rPr lang="en-US" sz="2400" i="1">
                                        <a:solidFill>
                                          <a:prstClr val="black"/>
                                        </a:solidFill>
                                        <a:latin typeface="Cambria Math" panose="02040503050406030204" pitchFamily="18" charset="0"/>
                                      </a:rPr>
                                    </m:ctrlPr>
                                  </m:mPr>
                                  <m:mr>
                                    <m:e>
                                      <m:sSub>
                                        <m:sSubPr>
                                          <m:ctrlPr>
                                            <a:rPr lang="en-US" sz="2400" i="1">
                                              <a:solidFill>
                                                <a:prstClr val="black"/>
                                              </a:solidFill>
                                              <a:latin typeface="Cambria Math" panose="02040503050406030204" pitchFamily="18" charset="0"/>
                                            </a:rPr>
                                          </m:ctrlPr>
                                        </m:sSubPr>
                                        <m:e>
                                          <m:r>
                                            <m:rPr>
                                              <m:sty m:val="p"/>
                                            </m:rPr>
                                            <a:rPr lang="el-GR" sz="2400" i="1">
                                              <a:solidFill>
                                                <a:prstClr val="black"/>
                                              </a:solidFill>
                                              <a:latin typeface="Cambria Math" panose="02040503050406030204" pitchFamily="18" charset="0"/>
                                              <a:ea typeface="Cambria Math" panose="02040503050406030204" pitchFamily="18" charset="0"/>
                                            </a:rPr>
                                            <m:t>δ</m:t>
                                          </m:r>
                                        </m:e>
                                        <m:sub>
                                          <m:r>
                                            <a:rPr lang="en-US" sz="2400" b="0" i="0" smtClean="0">
                                              <a:solidFill>
                                                <a:prstClr val="black"/>
                                              </a:solidFill>
                                              <a:latin typeface="Cambria Math" panose="02040503050406030204" pitchFamily="18" charset="0"/>
                                            </a:rPr>
                                            <m:t>3</m:t>
                                          </m:r>
                                          <m:r>
                                            <a:rPr lang="en-US" sz="2400">
                                              <a:solidFill>
                                                <a:prstClr val="black"/>
                                              </a:solidFill>
                                              <a:latin typeface="Cambria Math" panose="02040503050406030204" pitchFamily="18" charset="0"/>
                                            </a:rPr>
                                            <m:t>1</m:t>
                                          </m:r>
                                        </m:sub>
                                      </m:sSub>
                                    </m:e>
                                    <m:e>
                                      <m:sSub>
                                        <m:sSubPr>
                                          <m:ctrlPr>
                                            <a:rPr lang="en-US" sz="2400" i="1">
                                              <a:solidFill>
                                                <a:prstClr val="black"/>
                                              </a:solidFill>
                                              <a:latin typeface="Cambria Math" panose="02040503050406030204" pitchFamily="18" charset="0"/>
                                            </a:rPr>
                                          </m:ctrlPr>
                                        </m:sSubPr>
                                        <m:e>
                                          <m:r>
                                            <m:rPr>
                                              <m:sty m:val="p"/>
                                            </m:rPr>
                                            <a:rPr lang="el-GR" sz="2400" i="1">
                                              <a:solidFill>
                                                <a:prstClr val="black"/>
                                              </a:solidFill>
                                              <a:latin typeface="Cambria Math" panose="02040503050406030204" pitchFamily="18" charset="0"/>
                                              <a:ea typeface="Cambria Math" panose="02040503050406030204" pitchFamily="18" charset="0"/>
                                            </a:rPr>
                                            <m:t>δ</m:t>
                                          </m:r>
                                        </m:e>
                                        <m:sub>
                                          <m:r>
                                            <a:rPr lang="en-US" sz="2400" b="0" i="0" smtClean="0">
                                              <a:solidFill>
                                                <a:prstClr val="black"/>
                                              </a:solidFill>
                                              <a:latin typeface="Cambria Math" panose="02040503050406030204" pitchFamily="18" charset="0"/>
                                            </a:rPr>
                                            <m:t>3</m:t>
                                          </m:r>
                                          <m:r>
                                            <a:rPr lang="en-US" sz="2400">
                                              <a:solidFill>
                                                <a:prstClr val="black"/>
                                              </a:solidFill>
                                              <a:latin typeface="Cambria Math" panose="02040503050406030204" pitchFamily="18" charset="0"/>
                                            </a:rPr>
                                            <m:t>2</m:t>
                                          </m:r>
                                        </m:sub>
                                      </m:sSub>
                                    </m:e>
                                  </m:mr>
                                  <m:mr>
                                    <m:e>
                                      <m:sSub>
                                        <m:sSubPr>
                                          <m:ctrlPr>
                                            <a:rPr lang="en-US" sz="2400" i="1">
                                              <a:solidFill>
                                                <a:prstClr val="black"/>
                                              </a:solidFill>
                                              <a:latin typeface="Cambria Math" panose="02040503050406030204" pitchFamily="18" charset="0"/>
                                            </a:rPr>
                                          </m:ctrlPr>
                                        </m:sSubPr>
                                        <m:e>
                                          <m:r>
                                            <m:rPr>
                                              <m:sty m:val="p"/>
                                            </m:rPr>
                                            <a:rPr lang="el-GR" sz="2400" i="1">
                                              <a:solidFill>
                                                <a:prstClr val="black"/>
                                              </a:solidFill>
                                              <a:latin typeface="Cambria Math" panose="02040503050406030204" pitchFamily="18" charset="0"/>
                                              <a:ea typeface="Cambria Math" panose="02040503050406030204" pitchFamily="18" charset="0"/>
                                            </a:rPr>
                                            <m:t>δ</m:t>
                                          </m:r>
                                        </m:e>
                                        <m:sub>
                                          <m:r>
                                            <a:rPr lang="en-US" sz="2400" b="0" i="0" smtClean="0">
                                              <a:solidFill>
                                                <a:prstClr val="black"/>
                                              </a:solidFill>
                                              <a:latin typeface="Cambria Math" panose="02040503050406030204" pitchFamily="18" charset="0"/>
                                            </a:rPr>
                                            <m:t>4</m:t>
                                          </m:r>
                                          <m:r>
                                            <a:rPr lang="en-US" sz="2400">
                                              <a:solidFill>
                                                <a:prstClr val="black"/>
                                              </a:solidFill>
                                              <a:latin typeface="Cambria Math" panose="02040503050406030204" pitchFamily="18" charset="0"/>
                                            </a:rPr>
                                            <m:t>1</m:t>
                                          </m:r>
                                        </m:sub>
                                      </m:sSub>
                                    </m:e>
                                    <m:e>
                                      <m:sSub>
                                        <m:sSubPr>
                                          <m:ctrlPr>
                                            <a:rPr lang="en-US" sz="2400" i="1">
                                              <a:solidFill>
                                                <a:prstClr val="black"/>
                                              </a:solidFill>
                                              <a:latin typeface="Cambria Math" panose="02040503050406030204" pitchFamily="18" charset="0"/>
                                            </a:rPr>
                                          </m:ctrlPr>
                                        </m:sSubPr>
                                        <m:e>
                                          <m:r>
                                            <m:rPr>
                                              <m:sty m:val="p"/>
                                            </m:rPr>
                                            <a:rPr lang="el-GR" sz="2400" i="1">
                                              <a:solidFill>
                                                <a:prstClr val="black"/>
                                              </a:solidFill>
                                              <a:latin typeface="Cambria Math" panose="02040503050406030204" pitchFamily="18" charset="0"/>
                                              <a:ea typeface="Cambria Math" panose="02040503050406030204" pitchFamily="18" charset="0"/>
                                            </a:rPr>
                                            <m:t>δ</m:t>
                                          </m:r>
                                        </m:e>
                                        <m:sub>
                                          <m:r>
                                            <a:rPr lang="en-US" sz="2400" b="0" i="0" smtClean="0">
                                              <a:solidFill>
                                                <a:prstClr val="black"/>
                                              </a:solidFill>
                                              <a:latin typeface="Cambria Math" panose="02040503050406030204" pitchFamily="18" charset="0"/>
                                            </a:rPr>
                                            <m:t>42</m:t>
                                          </m:r>
                                        </m:sub>
                                      </m:sSub>
                                    </m:e>
                                  </m:mr>
                                </m:m>
                              </m:e>
                              <m:e>
                                <m:m>
                                  <m:mPr>
                                    <m:mcs>
                                      <m:mc>
                                        <m:mcPr>
                                          <m:count m:val="2"/>
                                          <m:mcJc m:val="center"/>
                                        </m:mcPr>
                                      </m:mc>
                                    </m:mcs>
                                    <m:ctrlPr>
                                      <a:rPr lang="en-US" sz="2400" i="1">
                                        <a:solidFill>
                                          <a:prstClr val="black"/>
                                        </a:solidFill>
                                        <a:latin typeface="Cambria Math" panose="02040503050406030204" pitchFamily="18" charset="0"/>
                                      </a:rPr>
                                    </m:ctrlPr>
                                  </m:mPr>
                                  <m:mr>
                                    <m:e>
                                      <m:r>
                                        <m:rPr>
                                          <m:brk m:alnAt="7"/>
                                        </m:rPr>
                                        <a:rPr lang="en-US" sz="2400" i="1">
                                          <a:solidFill>
                                            <a:prstClr val="black"/>
                                          </a:solidFill>
                                          <a:latin typeface="Cambria Math" panose="02040503050406030204" pitchFamily="18" charset="0"/>
                                        </a:rPr>
                                        <m:t>0</m:t>
                                      </m:r>
                                    </m:e>
                                    <m:e>
                                      <m:sSub>
                                        <m:sSubPr>
                                          <m:ctrlPr>
                                            <a:rPr lang="en-US" sz="2400" i="1">
                                              <a:solidFill>
                                                <a:prstClr val="black"/>
                                              </a:solidFill>
                                              <a:latin typeface="Cambria Math" panose="02040503050406030204" pitchFamily="18" charset="0"/>
                                            </a:rPr>
                                          </m:ctrlPr>
                                        </m:sSubPr>
                                        <m:e>
                                          <m:r>
                                            <m:rPr>
                                              <m:sty m:val="p"/>
                                            </m:rPr>
                                            <a:rPr lang="el-GR" sz="2400" i="1">
                                              <a:solidFill>
                                                <a:prstClr val="black"/>
                                              </a:solidFill>
                                              <a:latin typeface="Cambria Math" panose="02040503050406030204" pitchFamily="18" charset="0"/>
                                              <a:ea typeface="Cambria Math" panose="02040503050406030204" pitchFamily="18" charset="0"/>
                                            </a:rPr>
                                            <m:t>δ</m:t>
                                          </m:r>
                                        </m:e>
                                        <m:sub>
                                          <m:r>
                                            <a:rPr lang="en-US" sz="2400" b="0" i="0" smtClean="0">
                                              <a:solidFill>
                                                <a:prstClr val="black"/>
                                              </a:solidFill>
                                              <a:latin typeface="Cambria Math" panose="02040503050406030204" pitchFamily="18" charset="0"/>
                                            </a:rPr>
                                            <m:t>34</m:t>
                                          </m:r>
                                        </m:sub>
                                      </m:sSub>
                                    </m:e>
                                  </m:mr>
                                  <m:mr>
                                    <m:e>
                                      <m:sSub>
                                        <m:sSubPr>
                                          <m:ctrlPr>
                                            <a:rPr lang="en-US" sz="2400" i="1">
                                              <a:solidFill>
                                                <a:prstClr val="black"/>
                                              </a:solidFill>
                                              <a:latin typeface="Cambria Math" panose="02040503050406030204" pitchFamily="18" charset="0"/>
                                            </a:rPr>
                                          </m:ctrlPr>
                                        </m:sSubPr>
                                        <m:e>
                                          <m:r>
                                            <m:rPr>
                                              <m:sty m:val="p"/>
                                            </m:rPr>
                                            <a:rPr lang="el-GR" sz="2400" i="1">
                                              <a:solidFill>
                                                <a:prstClr val="black"/>
                                              </a:solidFill>
                                              <a:latin typeface="Cambria Math" panose="02040503050406030204" pitchFamily="18" charset="0"/>
                                              <a:ea typeface="Cambria Math" panose="02040503050406030204" pitchFamily="18" charset="0"/>
                                            </a:rPr>
                                            <m:t>δ</m:t>
                                          </m:r>
                                        </m:e>
                                        <m:sub>
                                          <m:r>
                                            <a:rPr lang="en-US" sz="2400">
                                              <a:solidFill>
                                                <a:prstClr val="black"/>
                                              </a:solidFill>
                                              <a:latin typeface="Cambria Math" panose="02040503050406030204" pitchFamily="18" charset="0"/>
                                            </a:rPr>
                                            <m:t>4</m:t>
                                          </m:r>
                                          <m:r>
                                            <a:rPr lang="en-US" sz="2400" b="0" i="0" smtClean="0">
                                              <a:solidFill>
                                                <a:prstClr val="black"/>
                                              </a:solidFill>
                                              <a:latin typeface="Cambria Math" panose="02040503050406030204" pitchFamily="18" charset="0"/>
                                            </a:rPr>
                                            <m:t>3</m:t>
                                          </m:r>
                                        </m:sub>
                                      </m:sSub>
                                    </m:e>
                                    <m:e>
                                      <m:r>
                                        <a:rPr lang="en-US" sz="2400" i="1">
                                          <a:solidFill>
                                            <a:prstClr val="black"/>
                                          </a:solidFill>
                                          <a:latin typeface="Cambria Math" panose="02040503050406030204" pitchFamily="18" charset="0"/>
                                        </a:rPr>
                                        <m:t>0</m:t>
                                      </m:r>
                                    </m:e>
                                  </m:mr>
                                </m:m>
                              </m:e>
                            </m:mr>
                          </m:m>
                        </m:e>
                      </m:d>
                    </m:oMath>
                  </m:oMathPara>
                </a14:m>
                <a:endParaRPr lang="en-US" dirty="0">
                  <a:solidFill>
                    <a:prstClr val="black"/>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188710" y="1216878"/>
                <a:ext cx="3429849" cy="1551387"/>
              </a:xfrm>
              <a:prstGeom prst="rect">
                <a:avLst/>
              </a:prstGeom>
              <a:blipFill rotWithShape="0">
                <a:blip r:embed="rId4"/>
                <a:stretch>
                  <a:fillRect/>
                </a:stretch>
              </a:blipFill>
            </p:spPr>
            <p:txBody>
              <a:bodyPr/>
              <a:lstStyle/>
              <a:p>
                <a:r>
                  <a:rPr lang="en-US">
                    <a:noFill/>
                  </a:rPr>
                  <a:t> </a:t>
                </a:r>
              </a:p>
            </p:txBody>
          </p:sp>
        </mc:Fallback>
      </mc:AlternateContent>
      <p:sp>
        <p:nvSpPr>
          <p:cNvPr id="15" name="Rectangle 14"/>
          <p:cNvSpPr/>
          <p:nvPr/>
        </p:nvSpPr>
        <p:spPr>
          <a:xfrm>
            <a:off x="6739200" y="1761738"/>
            <a:ext cx="1804393" cy="461665"/>
          </a:xfrm>
          <a:prstGeom prst="rect">
            <a:avLst/>
          </a:prstGeom>
          <a:ln w="22225">
            <a:solidFill>
              <a:schemeClr val="accent1"/>
            </a:solidFill>
          </a:ln>
        </p:spPr>
        <p:txBody>
          <a:bodyPr wrap="square">
            <a:spAutoFit/>
          </a:bodyPr>
          <a:lstStyle/>
          <a:p>
            <a:r>
              <a:rPr lang="en-US" sz="2400" dirty="0" smtClean="0">
                <a:solidFill>
                  <a:prstClr val="black"/>
                </a:solidFill>
              </a:rPr>
              <a:t>Compute  D</a:t>
            </a:r>
            <a:endParaRPr lang="en-US" sz="2400" dirty="0">
              <a:solidFill>
                <a:prstClr val="black"/>
              </a:solidFill>
            </a:endParaRPr>
          </a:p>
        </p:txBody>
      </p:sp>
      <mc:AlternateContent xmlns:mc="http://schemas.openxmlformats.org/markup-compatibility/2006" xmlns:a14="http://schemas.microsoft.com/office/drawing/2010/main">
        <mc:Choice Requires="a14">
          <p:sp>
            <p:nvSpPr>
              <p:cNvPr id="16" name="Rectangle 15"/>
              <p:cNvSpPr/>
              <p:nvPr/>
            </p:nvSpPr>
            <p:spPr>
              <a:xfrm>
                <a:off x="0" y="4189985"/>
                <a:ext cx="11933499" cy="1719189"/>
              </a:xfrm>
              <a:prstGeom prst="rect">
                <a:avLst/>
              </a:prstGeom>
            </p:spPr>
            <p:txBody>
              <a:bodyPr wrap="square">
                <a:spAutoFit/>
              </a:bodyPr>
              <a:lstStyle/>
              <a:p>
                <a:pPr marL="285750" indent="-285750">
                  <a:buFont typeface="Arial" panose="020B0604020202020204" pitchFamily="34" charset="0"/>
                  <a:buChar char="•"/>
                </a:pPr>
                <a:r>
                  <a:rPr lang="en-US" sz="3200" dirty="0" smtClean="0">
                    <a:solidFill>
                      <a:schemeClr val="tx1"/>
                    </a:solidFill>
                    <a:latin typeface="Times New Roman" panose="02020603050405020304" pitchFamily="18" charset="0"/>
                    <a:cs typeface="Times New Roman" panose="02020603050405020304" pitchFamily="18" charset="0"/>
                  </a:rPr>
                  <a:t>To overcome this difficulty we approximate the </a:t>
                </a:r>
                <a14:m>
                  <m:oMath xmlns:m="http://schemas.openxmlformats.org/officeDocument/2006/math">
                    <m:r>
                      <a:rPr lang="en-US" sz="3200" i="1" dirty="0" smtClean="0">
                        <a:solidFill>
                          <a:schemeClr val="tx1"/>
                        </a:solidFill>
                        <a:latin typeface="Cambria Math" panose="02040503050406030204" pitchFamily="18" charset="0"/>
                        <a:cs typeface="Times New Roman" panose="02020603050405020304" pitchFamily="18" charset="0"/>
                      </a:rPr>
                      <m:t>{</m:t>
                    </m:r>
                    <m:sSub>
                      <m:sSubPr>
                        <m:ctrlPr>
                          <a:rPr lang="en-US" sz="3200" i="1" dirty="0" err="1" smtClean="0">
                            <a:solidFill>
                              <a:schemeClr val="tx1"/>
                            </a:solidFill>
                            <a:latin typeface="Cambria Math" panose="02040503050406030204" pitchFamily="18" charset="0"/>
                            <a:cs typeface="Times New Roman" panose="02020603050405020304" pitchFamily="18" charset="0"/>
                          </a:rPr>
                        </m:ctrlPr>
                      </m:sSubPr>
                      <m:e>
                        <m:r>
                          <a:rPr lang="en-US" sz="3200" i="1" dirty="0" err="1" smtClean="0">
                            <a:solidFill>
                              <a:schemeClr val="tx1"/>
                            </a:solidFill>
                            <a:latin typeface="Cambria Math" panose="02040503050406030204" pitchFamily="18" charset="0"/>
                            <a:cs typeface="Times New Roman" panose="02020603050405020304" pitchFamily="18" charset="0"/>
                          </a:rPr>
                          <m:t>𝑑</m:t>
                        </m:r>
                      </m:e>
                      <m:sub>
                        <m:r>
                          <a:rPr lang="en-US" sz="3200" i="1" dirty="0" err="1" smtClean="0">
                            <a:solidFill>
                              <a:schemeClr val="tx1"/>
                            </a:solidFill>
                            <a:latin typeface="Cambria Math" panose="02040503050406030204" pitchFamily="18" charset="0"/>
                            <a:cs typeface="Times New Roman" panose="02020603050405020304" pitchFamily="18" charset="0"/>
                          </a:rPr>
                          <m:t>𝑖𝑗</m:t>
                        </m:r>
                      </m:sub>
                    </m:sSub>
                    <m:r>
                      <a:rPr lang="en-US" sz="3200" i="1" dirty="0" smtClean="0">
                        <a:solidFill>
                          <a:schemeClr val="tx1"/>
                        </a:solidFill>
                        <a:latin typeface="Cambria Math" panose="02040503050406030204" pitchFamily="18" charset="0"/>
                        <a:cs typeface="Times New Roman" panose="02020603050405020304" pitchFamily="18" charset="0"/>
                      </a:rPr>
                      <m:t>} </m:t>
                    </m:r>
                  </m:oMath>
                </a14:m>
                <a:r>
                  <a:rPr lang="en-US" sz="3200" dirty="0" smtClean="0">
                    <a:solidFill>
                      <a:schemeClr val="tx1"/>
                    </a:solidFill>
                    <a:latin typeface="Times New Roman" panose="02020603050405020304" pitchFamily="18" charset="0"/>
                    <a:cs typeface="Times New Roman" panose="02020603050405020304" pitchFamily="18" charset="0"/>
                  </a:rPr>
                  <a:t>by </a:t>
                </a:r>
                <a14:m>
                  <m:oMath xmlns:m="http://schemas.openxmlformats.org/officeDocument/2006/math">
                    <m:r>
                      <a:rPr lang="en-US" sz="3200" i="1" dirty="0" smtClean="0">
                        <a:solidFill>
                          <a:schemeClr val="tx1"/>
                        </a:solidFill>
                        <a:latin typeface="Cambria Math" panose="02040503050406030204" pitchFamily="18" charset="0"/>
                        <a:cs typeface="Times New Roman" panose="02020603050405020304" pitchFamily="18" charset="0"/>
                      </a:rPr>
                      <m:t>{</m:t>
                    </m:r>
                    <m:sSub>
                      <m:sSubPr>
                        <m:ctrlPr>
                          <a:rPr lang="en-US" sz="3200" i="1" dirty="0" err="1" smtClean="0">
                            <a:solidFill>
                              <a:schemeClr val="tx1"/>
                            </a:solidFill>
                            <a:latin typeface="Cambria Math" panose="02040503050406030204" pitchFamily="18" charset="0"/>
                            <a:cs typeface="Times New Roman" panose="02020603050405020304" pitchFamily="18" charset="0"/>
                          </a:rPr>
                        </m:ctrlPr>
                      </m:sSubPr>
                      <m:e>
                        <m:acc>
                          <m:accPr>
                            <m:chr m:val="̂"/>
                            <m:ctrlPr>
                              <a:rPr lang="en-US" sz="3200" i="1" dirty="0" smtClean="0">
                                <a:solidFill>
                                  <a:schemeClr val="tx1"/>
                                </a:solidFill>
                                <a:latin typeface="Cambria Math" panose="02040503050406030204" pitchFamily="18" charset="0"/>
                                <a:cs typeface="Times New Roman" panose="02020603050405020304" pitchFamily="18" charset="0"/>
                              </a:rPr>
                            </m:ctrlPr>
                          </m:accPr>
                          <m:e>
                            <m:r>
                              <a:rPr lang="en-US" sz="3200" i="1" dirty="0">
                                <a:solidFill>
                                  <a:schemeClr val="tx1"/>
                                </a:solidFill>
                                <a:latin typeface="Cambria Math" panose="02040503050406030204" pitchFamily="18" charset="0"/>
                                <a:cs typeface="Times New Roman" panose="02020603050405020304" pitchFamily="18" charset="0"/>
                              </a:rPr>
                              <m:t>𝑑</m:t>
                            </m:r>
                          </m:e>
                        </m:acc>
                      </m:e>
                      <m:sub>
                        <m:r>
                          <a:rPr lang="en-US" sz="3200" i="1" dirty="0" err="1" smtClean="0">
                            <a:solidFill>
                              <a:schemeClr val="tx1"/>
                            </a:solidFill>
                            <a:latin typeface="Cambria Math" panose="02040503050406030204" pitchFamily="18" charset="0"/>
                            <a:cs typeface="Times New Roman" panose="02020603050405020304" pitchFamily="18" charset="0"/>
                          </a:rPr>
                          <m:t>𝑖𝑗</m:t>
                        </m:r>
                      </m:sub>
                    </m:sSub>
                    <m:r>
                      <a:rPr lang="en-US" sz="3200" i="1" dirty="0" smtClean="0">
                        <a:solidFill>
                          <a:schemeClr val="tx1"/>
                        </a:solidFill>
                        <a:latin typeface="Cambria Math" panose="02040503050406030204" pitchFamily="18" charset="0"/>
                        <a:cs typeface="Times New Roman" panose="02020603050405020304" pitchFamily="18" charset="0"/>
                      </a:rPr>
                      <m:t>} </m:t>
                    </m:r>
                  </m:oMath>
                </a14:m>
                <a:r>
                  <a:rPr lang="en-US" sz="3200" dirty="0" smtClean="0">
                    <a:solidFill>
                      <a:schemeClr val="tx1"/>
                    </a:solidFill>
                    <a:latin typeface="Times New Roman" panose="02020603050405020304" pitchFamily="18" charset="0"/>
                    <a:cs typeface="Times New Roman" panose="02020603050405020304" pitchFamily="18" charset="0"/>
                  </a:rPr>
                  <a:t>called </a:t>
                </a:r>
                <a:r>
                  <a:rPr lang="en-US" sz="3200" dirty="0" smtClean="0">
                    <a:solidFill>
                      <a:srgbClr val="0070C0"/>
                    </a:solidFill>
                    <a:latin typeface="Times New Roman" panose="02020603050405020304" pitchFamily="18" charset="0"/>
                    <a:cs typeface="Times New Roman" panose="02020603050405020304" pitchFamily="18" charset="0"/>
                  </a:rPr>
                  <a:t>disparities</a:t>
                </a:r>
                <a:r>
                  <a:rPr lang="en-US" sz="3200" dirty="0" smtClean="0">
                    <a:solidFill>
                      <a:schemeClr val="tx1"/>
                    </a:solidFill>
                    <a:latin typeface="Times New Roman" panose="02020603050405020304" pitchFamily="18" charset="0"/>
                    <a:cs typeface="Times New Roman" panose="02020603050405020304" pitchFamily="18" charset="0"/>
                  </a:rPr>
                  <a:t>, which are monotonically related to the </a:t>
                </a:r>
                <a14:m>
                  <m:oMath xmlns:m="http://schemas.openxmlformats.org/officeDocument/2006/math">
                    <m:r>
                      <a:rPr lang="en-US" sz="3200" i="1" dirty="0" smtClean="0">
                        <a:solidFill>
                          <a:schemeClr val="tx1"/>
                        </a:solidFill>
                        <a:latin typeface="Cambria Math" panose="02040503050406030204" pitchFamily="18" charset="0"/>
                        <a:cs typeface="Times New Roman" panose="02020603050405020304" pitchFamily="18" charset="0"/>
                      </a:rPr>
                      <m:t>{</m:t>
                    </m:r>
                    <m:sSub>
                      <m:sSubPr>
                        <m:ctrlPr>
                          <a:rPr lang="en-US" sz="3200" i="1" dirty="0" err="1" smtClean="0">
                            <a:solidFill>
                              <a:schemeClr val="tx1"/>
                            </a:solidFill>
                            <a:latin typeface="Cambria Math" panose="02040503050406030204" pitchFamily="18" charset="0"/>
                            <a:cs typeface="Times New Roman" panose="02020603050405020304" pitchFamily="18" charset="0"/>
                          </a:rPr>
                        </m:ctrlPr>
                      </m:sSubPr>
                      <m:e>
                        <m:r>
                          <a:rPr lang="en-US" sz="3200" i="1" dirty="0" err="1" smtClean="0">
                            <a:solidFill>
                              <a:schemeClr val="tx1"/>
                            </a:solidFill>
                            <a:latin typeface="Cambria Math" panose="02040503050406030204" pitchFamily="18" charset="0"/>
                            <a:cs typeface="Times New Roman" panose="02020603050405020304" pitchFamily="18" charset="0"/>
                          </a:rPr>
                          <m:t>𝑑</m:t>
                        </m:r>
                      </m:e>
                      <m:sub>
                        <m:r>
                          <a:rPr lang="en-US" sz="3200" i="1" dirty="0" err="1" smtClean="0">
                            <a:solidFill>
                              <a:schemeClr val="tx1"/>
                            </a:solidFill>
                            <a:latin typeface="Cambria Math" panose="02040503050406030204" pitchFamily="18" charset="0"/>
                            <a:cs typeface="Times New Roman" panose="02020603050405020304" pitchFamily="18" charset="0"/>
                          </a:rPr>
                          <m:t>𝑖𝑗</m:t>
                        </m:r>
                      </m:sub>
                    </m:sSub>
                    <m:r>
                      <a:rPr lang="en-US" sz="3200" i="1" dirty="0" smtClean="0">
                        <a:solidFill>
                          <a:schemeClr val="tx1"/>
                        </a:solidFill>
                        <a:latin typeface="Cambria Math" panose="02040503050406030204" pitchFamily="18" charset="0"/>
                        <a:cs typeface="Times New Roman" panose="02020603050405020304" pitchFamily="18" charset="0"/>
                      </a:rPr>
                      <m:t>} </m:t>
                    </m:r>
                  </m:oMath>
                </a14:m>
                <a:r>
                  <a:rPr lang="en-US" sz="3200" dirty="0" smtClean="0">
                    <a:solidFill>
                      <a:schemeClr val="tx1"/>
                    </a:solidFill>
                    <a:latin typeface="Times New Roman" panose="02020603050405020304" pitchFamily="18" charset="0"/>
                    <a:cs typeface="Times New Roman" panose="02020603050405020304" pitchFamily="18" charset="0"/>
                  </a:rPr>
                  <a:t>and </a:t>
                </a:r>
                <a:r>
                  <a:rPr lang="en-US" sz="3200" dirty="0" smtClean="0">
                    <a:solidFill>
                      <a:srgbClr val="C00000"/>
                    </a:solidFill>
                    <a:latin typeface="Times New Roman" panose="02020603050405020304" pitchFamily="18" charset="0"/>
                    <a:cs typeface="Times New Roman" panose="02020603050405020304" pitchFamily="18" charset="0"/>
                  </a:rPr>
                  <a:t>preserve </a:t>
                </a:r>
                <a:r>
                  <a:rPr lang="en-US" sz="3200" smtClean="0">
                    <a:solidFill>
                      <a:srgbClr val="C00000"/>
                    </a:solidFill>
                    <a:latin typeface="Times New Roman" panose="02020603050405020304" pitchFamily="18" charset="0"/>
                    <a:cs typeface="Times New Roman" panose="02020603050405020304" pitchFamily="18" charset="0"/>
                  </a:rPr>
                  <a:t>the order </a:t>
                </a:r>
                <a:r>
                  <a:rPr lang="en-US" sz="3200" dirty="0" smtClean="0">
                    <a:solidFill>
                      <a:srgbClr val="C00000"/>
                    </a:solidFill>
                    <a:latin typeface="Times New Roman" panose="02020603050405020304" pitchFamily="18" charset="0"/>
                    <a:cs typeface="Times New Roman" panose="02020603050405020304" pitchFamily="18" charset="0"/>
                  </a:rPr>
                  <a:t>of </a:t>
                </a:r>
                <a:r>
                  <a:rPr lang="el-GR" sz="3200" dirty="0" smtClean="0">
                    <a:solidFill>
                      <a:srgbClr val="C00000"/>
                    </a:solidFill>
                    <a:latin typeface="Times New Roman" panose="02020603050405020304" pitchFamily="18" charset="0"/>
                    <a:cs typeface="Times New Roman" panose="02020603050405020304" pitchFamily="18" charset="0"/>
                  </a:rPr>
                  <a:t>δ</a:t>
                </a:r>
                <a:r>
                  <a:rPr lang="en-US" sz="3200" dirty="0" smtClean="0">
                    <a:solidFill>
                      <a:schemeClr val="tx1"/>
                    </a:solidFill>
                    <a:latin typeface="Times New Roman" panose="02020603050405020304" pitchFamily="18" charset="0"/>
                    <a:cs typeface="Times New Roman" panose="02020603050405020304" pitchFamily="18" charset="0"/>
                  </a:rPr>
                  <a:t>.</a:t>
                </a:r>
                <a:endParaRPr lang="en-US" sz="3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6" name="Rectangle 15"/>
              <p:cNvSpPr>
                <a:spLocks noRot="1" noChangeAspect="1" noMove="1" noResize="1" noEditPoints="1" noAdjustHandles="1" noChangeArrowheads="1" noChangeShapeType="1" noTextEdit="1"/>
              </p:cNvSpPr>
              <p:nvPr/>
            </p:nvSpPr>
            <p:spPr>
              <a:xfrm>
                <a:off x="0" y="4189985"/>
                <a:ext cx="11933499" cy="1719189"/>
              </a:xfrm>
              <a:prstGeom prst="rect">
                <a:avLst/>
              </a:prstGeom>
              <a:blipFill rotWithShape="0">
                <a:blip r:embed="rId5"/>
                <a:stretch>
                  <a:fillRect l="-1175" t="-2837" r="-51" b="-8511"/>
                </a:stretch>
              </a:blipFill>
            </p:spPr>
            <p:txBody>
              <a:bodyPr/>
              <a:lstStyle/>
              <a:p>
                <a:r>
                  <a:rPr lang="en-US">
                    <a:noFill/>
                  </a:rPr>
                  <a:t> </a:t>
                </a:r>
              </a:p>
            </p:txBody>
          </p:sp>
        </mc:Fallback>
      </mc:AlternateContent>
    </p:spTree>
    <p:extLst>
      <p:ext uri="{BB962C8B-B14F-4D97-AF65-F5344CB8AC3E}">
        <p14:creationId xmlns:p14="http://schemas.microsoft.com/office/powerpoint/2010/main" val="236927135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84880" y="96813"/>
                <a:ext cx="12107120" cy="4468980"/>
              </a:xfrm>
              <a:prstGeom prst="rect">
                <a:avLst/>
              </a:prstGeom>
            </p:spPr>
            <p:txBody>
              <a:bodyPr wrap="square">
                <a:spAutoFit/>
              </a:bodyPr>
              <a:lstStyle/>
              <a:p>
                <a:r>
                  <a:rPr lang="en-US" sz="2800" b="1" dirty="0" smtClean="0">
                    <a:solidFill>
                      <a:srgbClr val="0070C0"/>
                    </a:solidFill>
                    <a:latin typeface="Times New Roman" panose="02020603050405020304" pitchFamily="18" charset="0"/>
                    <a:cs typeface="Times New Roman" panose="02020603050405020304" pitchFamily="18" charset="0"/>
                  </a:rPr>
                  <a:t>Nonmetric multidimensional scaling </a:t>
                </a:r>
                <a:r>
                  <a:rPr lang="en-US" sz="2800" dirty="0">
                    <a:latin typeface="Times New Roman" panose="02020603050405020304" pitchFamily="18" charset="0"/>
                    <a:cs typeface="Times New Roman" panose="02020603050405020304" pitchFamily="18" charset="0"/>
                  </a:rPr>
                  <a:t>(or isometric multidimensional scaling) uses only the </a:t>
                </a:r>
                <a:r>
                  <a:rPr lang="en-US" sz="2800" dirty="0">
                    <a:solidFill>
                      <a:srgbClr val="C00000"/>
                    </a:solidFill>
                    <a:latin typeface="Times New Roman" panose="02020603050405020304" pitchFamily="18" charset="0"/>
                    <a:cs typeface="Times New Roman" panose="02020603050405020304" pitchFamily="18" charset="0"/>
                  </a:rPr>
                  <a:t>rank orders of the </a:t>
                </a:r>
                <a:r>
                  <a:rPr lang="en-US" sz="2800" dirty="0" smtClean="0">
                    <a:solidFill>
                      <a:srgbClr val="C00000"/>
                    </a:solidFill>
                    <a:latin typeface="Times New Roman" panose="02020603050405020304" pitchFamily="18" charset="0"/>
                    <a:cs typeface="Times New Roman" panose="02020603050405020304" pitchFamily="18" charset="0"/>
                  </a:rPr>
                  <a:t>distances, </a:t>
                </a:r>
                <a:r>
                  <a:rPr lang="en-US" sz="2800" dirty="0" smtClean="0">
                    <a:latin typeface="Times New Roman" panose="02020603050405020304" pitchFamily="18" charset="0"/>
                    <a:cs typeface="Times New Roman" panose="02020603050405020304" pitchFamily="18" charset="0"/>
                  </a:rPr>
                  <a:t>dissimilarities are known only by their rank order, and the spacing between successively ranked dissimilarities is of no interest or is unavailable, </a:t>
                </a:r>
                <a:r>
                  <a:rPr lang="en-US" sz="2800" dirty="0">
                    <a:latin typeface="Times New Roman" panose="02020603050405020304" pitchFamily="18" charset="0"/>
                    <a:cs typeface="Times New Roman" panose="02020603050405020304" pitchFamily="18" charset="0"/>
                  </a:rPr>
                  <a:t>to arrive at an MDS solution</a:t>
                </a:r>
                <a:r>
                  <a:rPr lang="en-US" sz="2800" dirty="0" smtClean="0">
                    <a:latin typeface="Times New Roman" panose="02020603050405020304" pitchFamily="18" charset="0"/>
                    <a:cs typeface="Times New Roman" panose="02020603050405020304" pitchFamily="18" charset="0"/>
                  </a:rPr>
                  <a:t>. </a:t>
                </a:r>
              </a:p>
              <a:p>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solidFill>
                      <a:srgbClr val="0070C0"/>
                    </a:solidFill>
                    <a:latin typeface="Times New Roman" panose="02020603050405020304" pitchFamily="18" charset="0"/>
                    <a:cs typeface="Times New Roman" panose="02020603050405020304" pitchFamily="18" charset="0"/>
                  </a:rPr>
                  <a:t>Distance </a:t>
                </a:r>
                <a:r>
                  <a:rPr lang="en-US" sz="2800" dirty="0" smtClean="0">
                    <a:solidFill>
                      <a:srgbClr val="0070C0"/>
                    </a:solidFill>
                    <a:latin typeface="Times New Roman" panose="02020603050405020304" pitchFamily="18" charset="0"/>
                    <a:cs typeface="Times New Roman" panose="02020603050405020304" pitchFamily="18" charset="0"/>
                  </a:rPr>
                  <a:t>scaling: </a:t>
                </a:r>
                <a14:m>
                  <m:oMath xmlns:m="http://schemas.openxmlformats.org/officeDocument/2006/math">
                    <m:sSub>
                      <m:sSubPr>
                        <m:ctrlPr>
                          <a:rPr lang="en-US" sz="2800" i="1">
                            <a:solidFill>
                              <a:prstClr val="black"/>
                            </a:solidFill>
                            <a:latin typeface="Cambria Math" panose="02040503050406030204" pitchFamily="18" charset="0"/>
                            <a:cs typeface="Times New Roman" panose="02020603050405020304" pitchFamily="18" charset="0"/>
                          </a:rPr>
                        </m:ctrlPr>
                      </m:sSubPr>
                      <m:e>
                        <m:r>
                          <a:rPr lang="en-US" sz="2800" i="1">
                            <a:solidFill>
                              <a:prstClr val="black"/>
                            </a:solidFill>
                            <a:latin typeface="Cambria Math" panose="02040503050406030204" pitchFamily="18" charset="0"/>
                            <a:cs typeface="Times New Roman" panose="02020603050405020304" pitchFamily="18" charset="0"/>
                          </a:rPr>
                          <m:t>𝑑</m:t>
                        </m:r>
                      </m:e>
                      <m:sub>
                        <m:r>
                          <a:rPr lang="en-US" sz="2800" i="1">
                            <a:solidFill>
                              <a:prstClr val="black"/>
                            </a:solidFill>
                            <a:latin typeface="Cambria Math" panose="02040503050406030204" pitchFamily="18" charset="0"/>
                            <a:cs typeface="Times New Roman" panose="02020603050405020304" pitchFamily="18" charset="0"/>
                          </a:rPr>
                          <m:t>𝑖𝑗</m:t>
                        </m:r>
                      </m:sub>
                    </m:sSub>
                    <m:r>
                      <a:rPr lang="en-US"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𝑓</m:t>
                    </m:r>
                    <m:r>
                      <a:rPr lang="en-US"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800" i="1" dirty="0">
                            <a:solidFill>
                              <a:prstClr val="black"/>
                            </a:solidFill>
                            <a:latin typeface="Cambria Math" panose="02040503050406030204" pitchFamily="18" charset="0"/>
                            <a:cs typeface="Times New Roman" panose="02020603050405020304" pitchFamily="18" charset="0"/>
                          </a:rPr>
                        </m:ctrlPr>
                      </m:sSubPr>
                      <m:e>
                        <m:acc>
                          <m:accPr>
                            <m:chr m:val="̂"/>
                            <m:ctrlPr>
                              <a:rPr lang="en-US" sz="2800" i="1" dirty="0">
                                <a:solidFill>
                                  <a:prstClr val="black"/>
                                </a:solidFill>
                                <a:latin typeface="Cambria Math" panose="02040503050406030204" pitchFamily="18" charset="0"/>
                                <a:cs typeface="Times New Roman" panose="02020603050405020304" pitchFamily="18" charset="0"/>
                              </a:rPr>
                            </m:ctrlPr>
                          </m:accPr>
                          <m:e>
                            <m:r>
                              <a:rPr lang="en-US" sz="2800" i="1" dirty="0">
                                <a:solidFill>
                                  <a:prstClr val="black"/>
                                </a:solidFill>
                                <a:latin typeface="Cambria Math" panose="02040503050406030204" pitchFamily="18" charset="0"/>
                                <a:cs typeface="Times New Roman" panose="02020603050405020304" pitchFamily="18" charset="0"/>
                              </a:rPr>
                              <m:t>𝑑</m:t>
                            </m:r>
                          </m:e>
                        </m:acc>
                      </m:e>
                      <m:sub>
                        <m:r>
                          <a:rPr lang="en-US" sz="2800" i="1" dirty="0">
                            <a:solidFill>
                              <a:prstClr val="black"/>
                            </a:solidFill>
                            <a:latin typeface="Cambria Math" panose="02040503050406030204" pitchFamily="18" charset="0"/>
                            <a:cs typeface="Times New Roman" panose="02020603050405020304" pitchFamily="18" charset="0"/>
                          </a:rPr>
                          <m:t>𝑖𝑗</m:t>
                        </m:r>
                      </m:sub>
                    </m:sSub>
                  </m:oMath>
                </a14:m>
                <a:r>
                  <a:rPr lang="en-US" sz="2800" dirty="0" smtClean="0">
                    <a:solidFill>
                      <a:prstClr val="black"/>
                    </a:solidFill>
                    <a:latin typeface="Times New Roman" panose="02020603050405020304" pitchFamily="18" charset="0"/>
                    <a:cs typeface="Times New Roman" panose="02020603050405020304" pitchFamily="18" charset="0"/>
                  </a:rPr>
                  <a:t>) </a:t>
                </a:r>
                <a14:m>
                  <m:oMath xmlns:m="http://schemas.openxmlformats.org/officeDocument/2006/math">
                    <m:r>
                      <a:rPr lang="en-US" sz="2800" i="1" dirty="0">
                        <a:solidFill>
                          <a:srgbClr val="0070C0"/>
                        </a:solidFill>
                        <a:latin typeface="Cambria Math" panose="02040503050406030204" pitchFamily="18" charset="0"/>
                        <a:cs typeface="Times New Roman" panose="02020603050405020304" pitchFamily="18" charset="0"/>
                      </a:rPr>
                      <m:t>𝑓</m:t>
                    </m:r>
                  </m:oMath>
                </a14:m>
                <a:r>
                  <a:rPr lang="en-US" sz="2800" dirty="0">
                    <a:solidFill>
                      <a:srgbClr val="0070C0"/>
                    </a:solidFill>
                    <a:latin typeface="Times New Roman" panose="02020603050405020304" pitchFamily="18" charset="0"/>
                    <a:cs typeface="Times New Roman" panose="02020603050405020304" pitchFamily="18" charset="0"/>
                  </a:rPr>
                  <a:t> is some monotonic function. The function </a:t>
                </a:r>
                <a14:m>
                  <m:oMath xmlns:m="http://schemas.openxmlformats.org/officeDocument/2006/math">
                    <m:r>
                      <a:rPr lang="en-US" sz="2800" i="1" dirty="0" smtClean="0">
                        <a:solidFill>
                          <a:srgbClr val="0070C0"/>
                        </a:solidFill>
                        <a:latin typeface="Cambria Math" panose="02040503050406030204" pitchFamily="18" charset="0"/>
                        <a:cs typeface="Times New Roman" panose="02020603050405020304" pitchFamily="18" charset="0"/>
                      </a:rPr>
                      <m:t>𝑓</m:t>
                    </m:r>
                    <m:r>
                      <a:rPr lang="en-US" sz="2800" i="1" dirty="0" smtClean="0">
                        <a:solidFill>
                          <a:srgbClr val="0070C0"/>
                        </a:solidFill>
                        <a:latin typeface="Cambria Math" panose="02040503050406030204" pitchFamily="18" charset="0"/>
                        <a:cs typeface="Times New Roman" panose="02020603050405020304" pitchFamily="18" charset="0"/>
                      </a:rPr>
                      <m:t> </m:t>
                    </m:r>
                  </m:oMath>
                </a14:m>
                <a:r>
                  <a:rPr lang="en-US" sz="2800" dirty="0">
                    <a:solidFill>
                      <a:srgbClr val="0070C0"/>
                    </a:solidFill>
                    <a:latin typeface="Times New Roman" panose="02020603050405020304" pitchFamily="18" charset="0"/>
                    <a:cs typeface="Times New Roman" panose="02020603050405020304" pitchFamily="18" charset="0"/>
                  </a:rPr>
                  <a:t>transforms the dissimilarities  into distances.</a:t>
                </a:r>
              </a:p>
              <a:p>
                <a:endParaRPr lang="en-US" sz="2800" dirty="0">
                  <a:solidFill>
                    <a:srgbClr val="0070C0"/>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solidFill>
                      <a:srgbClr val="0070C0"/>
                    </a:solidFill>
                    <a:latin typeface="Times New Roman" panose="02020603050405020304" pitchFamily="18" charset="0"/>
                    <a:cs typeface="Times New Roman" panose="02020603050405020304" pitchFamily="18" charset="0"/>
                  </a:rPr>
                  <a:t>In </a:t>
                </a:r>
                <a:r>
                  <a:rPr lang="en-US" sz="2800" dirty="0" smtClean="0">
                    <a:solidFill>
                      <a:srgbClr val="0070C0"/>
                    </a:solidFill>
                    <a:latin typeface="Times New Roman" panose="02020603050405020304" pitchFamily="18" charset="0"/>
                    <a:cs typeface="Times New Roman" panose="02020603050405020304" pitchFamily="18" charset="0"/>
                  </a:rPr>
                  <a:t>nonmetric </a:t>
                </a:r>
                <a:r>
                  <a:rPr lang="en-US" sz="2800" dirty="0">
                    <a:solidFill>
                      <a:srgbClr val="0070C0"/>
                    </a:solidFill>
                    <a:latin typeface="Times New Roman" panose="02020603050405020304" pitchFamily="18" charset="0"/>
                    <a:cs typeface="Times New Roman" panose="02020603050405020304" pitchFamily="18" charset="0"/>
                  </a:rPr>
                  <a:t>distance scaling, </a:t>
                </a:r>
                <a14:m>
                  <m:oMath xmlns:m="http://schemas.openxmlformats.org/officeDocument/2006/math">
                    <m:r>
                      <a:rPr lang="en-US" sz="28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𝑓</m:t>
                    </m:r>
                  </m:oMath>
                </a14:m>
                <a:r>
                  <a:rPr lang="en-US" sz="2800" dirty="0" smtClean="0">
                    <a:latin typeface="Times New Roman" panose="02020603050405020304" pitchFamily="18" charset="0"/>
                    <a:cs typeface="Times New Roman" panose="02020603050405020304" pitchFamily="18" charset="0"/>
                  </a:rPr>
                  <a:t> is </a:t>
                </a:r>
                <a:r>
                  <a:rPr lang="en-US" sz="2800" dirty="0" smtClean="0">
                    <a:solidFill>
                      <a:srgbClr val="C00000"/>
                    </a:solidFill>
                    <a:latin typeface="Times New Roman" panose="02020603050405020304" pitchFamily="18" charset="0"/>
                    <a:cs typeface="Times New Roman" panose="02020603050405020304" pitchFamily="18" charset="0"/>
                  </a:rPr>
                  <a:t>isotonic regression</a:t>
                </a:r>
                <a:r>
                  <a:rPr lang="en-US" sz="2800" dirty="0" smtClean="0">
                    <a:latin typeface="Times New Roman" panose="02020603050405020304" pitchFamily="18" charset="0"/>
                    <a:cs typeface="Times New Roman" panose="02020603050405020304" pitchFamily="18" charset="0"/>
                  </a:rPr>
                  <a:t>, results in a step-like function or </a:t>
                </a:r>
                <a:r>
                  <a:rPr lang="en-US" sz="2800" dirty="0" smtClean="0">
                    <a:solidFill>
                      <a:srgbClr val="C00000"/>
                    </a:solidFill>
                    <a:latin typeface="Times New Roman" panose="02020603050405020304" pitchFamily="18" charset="0"/>
                    <a:cs typeface="Times New Roman" panose="02020603050405020304" pitchFamily="18" charset="0"/>
                  </a:rPr>
                  <a:t>monotone splines</a:t>
                </a:r>
                <a:r>
                  <a:rPr lang="en-US" sz="2800" dirty="0" smtClean="0">
                    <a:latin typeface="Times New Roman" panose="02020603050405020304" pitchFamily="18" charset="0"/>
                    <a:cs typeface="Times New Roman" panose="02020603050405020304" pitchFamily="18" charset="0"/>
                  </a:rPr>
                  <a:t>, yields a smoother transformation.</a:t>
                </a:r>
                <a:endParaRPr lang="en-US" sz="2800" dirty="0">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84880" y="96813"/>
                <a:ext cx="12107120" cy="4468980"/>
              </a:xfrm>
              <a:prstGeom prst="rect">
                <a:avLst/>
              </a:prstGeom>
              <a:blipFill rotWithShape="0">
                <a:blip r:embed="rId2"/>
                <a:stretch>
                  <a:fillRect l="-1057" t="-1501" r="-1511" b="-2865"/>
                </a:stretch>
              </a:blipFill>
            </p:spPr>
            <p:txBody>
              <a:bodyPr/>
              <a:lstStyle/>
              <a:p>
                <a:r>
                  <a:rPr lang="en-US">
                    <a:noFill/>
                  </a:rPr>
                  <a:t> </a:t>
                </a:r>
              </a:p>
            </p:txBody>
          </p:sp>
        </mc:Fallback>
      </mc:AlternateContent>
    </p:spTree>
    <p:extLst>
      <p:ext uri="{BB962C8B-B14F-4D97-AF65-F5344CB8AC3E}">
        <p14:creationId xmlns:p14="http://schemas.microsoft.com/office/powerpoint/2010/main" val="318390141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17330" y="0"/>
            <a:ext cx="3158172" cy="523220"/>
          </a:xfrm>
          <a:prstGeom prst="rect">
            <a:avLst/>
          </a:prstGeom>
        </p:spPr>
        <p:txBody>
          <a:bodyPr wrap="none">
            <a:spAutoFit/>
          </a:bodyPr>
          <a:lstStyle/>
          <a:p>
            <a:r>
              <a:rPr lang="en-US" sz="2800" b="1" dirty="0">
                <a:solidFill>
                  <a:srgbClr val="C00000"/>
                </a:solidFill>
                <a:latin typeface="Times New Roman" panose="02020603050405020304" pitchFamily="18" charset="0"/>
                <a:cs typeface="Times New Roman" panose="02020603050405020304" pitchFamily="18" charset="0"/>
              </a:rPr>
              <a:t>I</a:t>
            </a:r>
            <a:r>
              <a:rPr lang="en-US" sz="2800" b="1" dirty="0" smtClean="0">
                <a:solidFill>
                  <a:srgbClr val="C00000"/>
                </a:solidFill>
                <a:latin typeface="Times New Roman" panose="02020603050405020304" pitchFamily="18" charset="0"/>
                <a:cs typeface="Times New Roman" panose="02020603050405020304" pitchFamily="18" charset="0"/>
              </a:rPr>
              <a:t>sotonic Regression</a:t>
            </a:r>
            <a:endParaRPr lang="en-US" b="1" dirty="0"/>
          </a:p>
        </p:txBody>
      </p:sp>
      <p:sp>
        <p:nvSpPr>
          <p:cNvPr id="3" name="Rectangle 2"/>
          <p:cNvSpPr/>
          <p:nvPr/>
        </p:nvSpPr>
        <p:spPr>
          <a:xfrm>
            <a:off x="108029" y="597767"/>
            <a:ext cx="11829327" cy="892552"/>
          </a:xfrm>
          <a:prstGeom prst="rect">
            <a:avLst/>
          </a:prstGeom>
        </p:spPr>
        <p:txBody>
          <a:bodyPr wrap="square">
            <a:spAutoFit/>
          </a:bodyPr>
          <a:lstStyle/>
          <a:p>
            <a:r>
              <a:rPr lang="en-US" sz="2600" dirty="0">
                <a:solidFill>
                  <a:srgbClr val="141314"/>
                </a:solidFill>
                <a:latin typeface="Times New Roman" panose="02020603050405020304" pitchFamily="18" charset="0"/>
                <a:cs typeface="Times New Roman" panose="02020603050405020304" pitchFamily="18" charset="0"/>
              </a:rPr>
              <a:t>Consider the following artificial example with </a:t>
            </a:r>
            <a:r>
              <a:rPr lang="en-US" sz="2600" i="1" dirty="0">
                <a:solidFill>
                  <a:srgbClr val="141314"/>
                </a:solidFill>
                <a:latin typeface="Times New Roman" panose="02020603050405020304" pitchFamily="18" charset="0"/>
                <a:cs typeface="Times New Roman" panose="02020603050405020304" pitchFamily="18" charset="0"/>
              </a:rPr>
              <a:t>n </a:t>
            </a:r>
            <a:r>
              <a:rPr lang="en-US" sz="2600" dirty="0">
                <a:solidFill>
                  <a:srgbClr val="141314"/>
                </a:solidFill>
                <a:latin typeface="Times New Roman" panose="02020603050405020304" pitchFamily="18" charset="0"/>
                <a:cs typeface="Times New Roman" panose="02020603050405020304" pitchFamily="18" charset="0"/>
              </a:rPr>
              <a:t>= 6 entities. Suppose </a:t>
            </a:r>
            <a:r>
              <a:rPr lang="en-US" sz="2600" dirty="0" smtClean="0">
                <a:solidFill>
                  <a:srgbClr val="141314"/>
                </a:solidFill>
                <a:latin typeface="Times New Roman" panose="02020603050405020304" pitchFamily="18" charset="0"/>
                <a:cs typeface="Times New Roman" panose="02020603050405020304" pitchFamily="18" charset="0"/>
              </a:rPr>
              <a:t>the rank-order </a:t>
            </a:r>
            <a:r>
              <a:rPr lang="en-US" sz="2600" dirty="0">
                <a:solidFill>
                  <a:srgbClr val="141314"/>
                </a:solidFill>
                <a:latin typeface="Times New Roman" panose="02020603050405020304" pitchFamily="18" charset="0"/>
                <a:cs typeface="Times New Roman" panose="02020603050405020304" pitchFamily="18" charset="0"/>
              </a:rPr>
              <a:t>of the 15 </a:t>
            </a:r>
            <a:r>
              <a:rPr lang="en-US" sz="2600" dirty="0" smtClean="0">
                <a:solidFill>
                  <a:srgbClr val="141314"/>
                </a:solidFill>
                <a:latin typeface="Times New Roman" panose="02020603050405020304" pitchFamily="18" charset="0"/>
                <a:cs typeface="Times New Roman" panose="02020603050405020304" pitchFamily="18" charset="0"/>
              </a:rPr>
              <a:t>dissimilarities.</a:t>
            </a:r>
            <a:endParaRPr lang="en-US" sz="26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TextBox 4"/>
              <p:cNvSpPr txBox="1"/>
              <p:nvPr/>
            </p:nvSpPr>
            <p:spPr>
              <a:xfrm>
                <a:off x="1008300" y="1780862"/>
                <a:ext cx="3424803" cy="15527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m>
                                  <m:mPr>
                                    <m:mcs>
                                      <m:mc>
                                        <m:mcPr>
                                          <m:count m:val="3"/>
                                          <m:mcJc m:val="center"/>
                                        </m:mcPr>
                                      </m:mc>
                                    </m:mcs>
                                    <m:ctrlPr>
                                      <a:rPr lang="en-US" i="1" smtClean="0">
                                        <a:solidFill>
                                          <a:schemeClr val="tx1"/>
                                        </a:solidFill>
                                        <a:latin typeface="Cambria Math" panose="02040503050406030204" pitchFamily="18" charset="0"/>
                                      </a:rPr>
                                    </m:ctrlPr>
                                  </m:mPr>
                                  <m:mr>
                                    <m:e>
                                      <m:r>
                                        <m:rPr>
                                          <m:brk m:alnAt="7"/>
                                        </m:rPr>
                                        <a:rPr lang="en-US" b="0" i="1" smtClean="0">
                                          <a:solidFill>
                                            <a:schemeClr val="tx1"/>
                                          </a:solidFill>
                                          <a:latin typeface="Cambria Math" panose="02040503050406030204" pitchFamily="18" charset="0"/>
                                        </a:rPr>
                                        <m:t>0</m:t>
                                      </m:r>
                                    </m:e>
                                    <m:e/>
                                    <m:e/>
                                  </m:mr>
                                  <m:mr>
                                    <m:e>
                                      <m:r>
                                        <a:rPr lang="en-US" b="0" i="1" smtClean="0">
                                          <a:solidFill>
                                            <a:schemeClr val="tx1"/>
                                          </a:solidFill>
                                          <a:latin typeface="Cambria Math" panose="02040503050406030204" pitchFamily="18" charset="0"/>
                                        </a:rPr>
                                        <m:t>2</m:t>
                                      </m:r>
                                    </m:e>
                                    <m:e>
                                      <m:r>
                                        <a:rPr lang="en-US" b="0" i="1" smtClean="0">
                                          <a:solidFill>
                                            <a:schemeClr val="tx1"/>
                                          </a:solidFill>
                                          <a:latin typeface="Cambria Math" panose="02040503050406030204" pitchFamily="18" charset="0"/>
                                        </a:rPr>
                                        <m:t>0</m:t>
                                      </m:r>
                                    </m:e>
                                    <m:e/>
                                  </m:mr>
                                  <m:mr>
                                    <m:e>
                                      <m:r>
                                        <a:rPr lang="en-US" b="0" i="1" smtClean="0">
                                          <a:solidFill>
                                            <a:schemeClr val="tx1"/>
                                          </a:solidFill>
                                          <a:latin typeface="Cambria Math" panose="02040503050406030204" pitchFamily="18" charset="0"/>
                                        </a:rPr>
                                        <m:t>1</m:t>
                                      </m:r>
                                    </m:e>
                                    <m:e>
                                      <m:r>
                                        <a:rPr lang="en-US" b="0" i="1" smtClean="0">
                                          <a:solidFill>
                                            <a:schemeClr val="tx1"/>
                                          </a:solidFill>
                                          <a:latin typeface="Cambria Math" panose="02040503050406030204" pitchFamily="18" charset="0"/>
                                        </a:rPr>
                                        <m:t>5</m:t>
                                      </m:r>
                                    </m:e>
                                    <m:e>
                                      <m:r>
                                        <a:rPr lang="en-US" b="0" i="1" smtClean="0">
                                          <a:solidFill>
                                            <a:schemeClr val="tx1"/>
                                          </a:solidFill>
                                          <a:latin typeface="Cambria Math" panose="02040503050406030204" pitchFamily="18" charset="0"/>
                                        </a:rPr>
                                        <m:t>0</m:t>
                                      </m:r>
                                    </m:e>
                                  </m:mr>
                                </m:m>
                              </m:e>
                              <m:e>
                                <m:m>
                                  <m:mPr>
                                    <m:mcs>
                                      <m:mc>
                                        <m:mcPr>
                                          <m:count m:val="3"/>
                                          <m:mcJc m:val="center"/>
                                        </m:mcPr>
                                      </m:mc>
                                    </m:mcs>
                                    <m:ctrlPr>
                                      <a:rPr lang="en-US" i="1" smtClean="0">
                                        <a:latin typeface="Cambria Math" panose="02040503050406030204" pitchFamily="18" charset="0"/>
                                      </a:rPr>
                                    </m:ctrlPr>
                                  </m:mPr>
                                  <m:mr>
                                    <m:e/>
                                    <m:e/>
                                    <m:e/>
                                  </m:mr>
                                  <m:mr>
                                    <m:e/>
                                    <m:e/>
                                    <m:e/>
                                  </m:mr>
                                  <m:mr>
                                    <m:e/>
                                    <m:e/>
                                    <m:e/>
                                  </m:mr>
                                </m:m>
                              </m:e>
                            </m:mr>
                            <m:m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3</m:t>
                                      </m:r>
                                    </m:e>
                                    <m:e>
                                      <m:r>
                                        <a:rPr lang="en-US" b="0" i="1" smtClean="0">
                                          <a:latin typeface="Cambria Math" panose="02040503050406030204" pitchFamily="18" charset="0"/>
                                        </a:rPr>
                                        <m:t>6</m:t>
                                      </m:r>
                                    </m:e>
                                    <m:e>
                                      <m:r>
                                        <a:rPr lang="en-US" b="0" i="1" smtClean="0">
                                          <a:latin typeface="Cambria Math" panose="02040503050406030204" pitchFamily="18" charset="0"/>
                                        </a:rPr>
                                        <m:t>9</m:t>
                                      </m:r>
                                    </m:e>
                                  </m:mr>
                                  <m:mr>
                                    <m:e>
                                      <m:r>
                                        <a:rPr lang="en-US" b="0" i="1" smtClean="0">
                                          <a:latin typeface="Cambria Math" panose="02040503050406030204" pitchFamily="18" charset="0"/>
                                        </a:rPr>
                                        <m:t>14</m:t>
                                      </m:r>
                                    </m:e>
                                    <m:e>
                                      <m:r>
                                        <a:rPr lang="en-US" b="1" i="1" smtClean="0">
                                          <a:solidFill>
                                            <a:srgbClr val="00B050"/>
                                          </a:solidFill>
                                          <a:latin typeface="Cambria Math" panose="02040503050406030204" pitchFamily="18" charset="0"/>
                                        </a:rPr>
                                        <m:t>𝟏𝟐</m:t>
                                      </m:r>
                                    </m:e>
                                    <m:e>
                                      <m:r>
                                        <a:rPr lang="en-US" b="0" i="1" smtClean="0">
                                          <a:latin typeface="Cambria Math" panose="02040503050406030204" pitchFamily="18" charset="0"/>
                                        </a:rPr>
                                        <m:t>4</m:t>
                                      </m:r>
                                    </m:e>
                                  </m:mr>
                                  <m:mr>
                                    <m:e>
                                      <m:r>
                                        <a:rPr lang="en-US" b="1" i="1" smtClean="0">
                                          <a:solidFill>
                                            <a:srgbClr val="00B050"/>
                                          </a:solidFill>
                                          <a:latin typeface="Cambria Math" panose="02040503050406030204" pitchFamily="18" charset="0"/>
                                        </a:rPr>
                                        <m:t>𝟏𝟑</m:t>
                                      </m:r>
                                    </m:e>
                                    <m:e>
                                      <m:r>
                                        <a:rPr lang="en-US" b="0" i="1" smtClean="0">
                                          <a:latin typeface="Cambria Math" panose="02040503050406030204" pitchFamily="18" charset="0"/>
                                        </a:rPr>
                                        <m:t>7</m:t>
                                      </m:r>
                                    </m:e>
                                    <m:e>
                                      <m:r>
                                        <a:rPr lang="en-US" b="0" i="1" smtClean="0">
                                          <a:latin typeface="Cambria Math" panose="02040503050406030204" pitchFamily="18" charset="0"/>
                                        </a:rPr>
                                        <m:t>15</m:t>
                                      </m:r>
                                    </m:e>
                                  </m:mr>
                                </m:m>
                              </m:e>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e>
                                    <m:e/>
                                    <m:e/>
                                  </m:mr>
                                  <m:mr>
                                    <m:e>
                                      <m:r>
                                        <a:rPr lang="en-US" b="0" i="1" smtClean="0">
                                          <a:latin typeface="Cambria Math" panose="02040503050406030204" pitchFamily="18" charset="0"/>
                                        </a:rPr>
                                        <m:t>10</m:t>
                                      </m:r>
                                    </m:e>
                                    <m:e>
                                      <m:r>
                                        <a:rPr lang="en-US" b="0" i="1" smtClean="0">
                                          <a:latin typeface="Cambria Math" panose="02040503050406030204" pitchFamily="18" charset="0"/>
                                        </a:rPr>
                                        <m:t>0</m:t>
                                      </m:r>
                                    </m:e>
                                    <m:e/>
                                  </m:mr>
                                  <m:mr>
                                    <m:e>
                                      <m:r>
                                        <a:rPr lang="en-US" b="0" i="1" smtClean="0">
                                          <a:latin typeface="Cambria Math" panose="02040503050406030204" pitchFamily="18" charset="0"/>
                                        </a:rPr>
                                        <m:t>11</m:t>
                                      </m:r>
                                    </m:e>
                                    <m:e>
                                      <m:r>
                                        <a:rPr lang="en-US" b="0" i="1" smtClean="0">
                                          <a:latin typeface="Cambria Math" panose="02040503050406030204" pitchFamily="18" charset="0"/>
                                        </a:rPr>
                                        <m:t>8</m:t>
                                      </m:r>
                                    </m:e>
                                    <m:e>
                                      <m:r>
                                        <a:rPr lang="en-US" b="0" i="1" smtClean="0">
                                          <a:latin typeface="Cambria Math" panose="02040503050406030204" pitchFamily="18" charset="0"/>
                                        </a:rPr>
                                        <m:t>0</m:t>
                                      </m:r>
                                    </m:e>
                                  </m:mr>
                                </m:m>
                              </m:e>
                            </m:mr>
                          </m:m>
                        </m:e>
                      </m:d>
                    </m:oMath>
                  </m:oMathPara>
                </a14:m>
                <a:endParaRPr lang="en-US" dirty="0"/>
              </a:p>
            </p:txBody>
          </p:sp>
        </mc:Choice>
        <mc:Fallback>
          <p:sp>
            <p:nvSpPr>
              <p:cNvPr id="5" name="TextBox 4"/>
              <p:cNvSpPr txBox="1">
                <a:spLocks noRot="1" noChangeAspect="1" noMove="1" noResize="1" noEditPoints="1" noAdjustHandles="1" noChangeArrowheads="1" noChangeShapeType="1" noTextEdit="1"/>
              </p:cNvSpPr>
              <p:nvPr/>
            </p:nvSpPr>
            <p:spPr>
              <a:xfrm>
                <a:off x="1008300" y="1780862"/>
                <a:ext cx="3424803" cy="1552733"/>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p:cNvSpPr txBox="1"/>
              <p:nvPr/>
            </p:nvSpPr>
            <p:spPr>
              <a:xfrm>
                <a:off x="7268901" y="1786962"/>
                <a:ext cx="4201609" cy="154663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m>
                                  <m:mPr>
                                    <m:mcs>
                                      <m:mc>
                                        <m:mcPr>
                                          <m:count m:val="3"/>
                                          <m:mcJc m:val="center"/>
                                        </m:mcPr>
                                      </m:mc>
                                    </m:mcs>
                                    <m:ctrlPr>
                                      <a:rPr lang="en-US" i="1" smtClean="0">
                                        <a:solidFill>
                                          <a:schemeClr val="tx1"/>
                                        </a:solidFill>
                                        <a:latin typeface="Cambria Math" panose="02040503050406030204" pitchFamily="18" charset="0"/>
                                      </a:rPr>
                                    </m:ctrlPr>
                                  </m:mPr>
                                  <m:mr>
                                    <m:e>
                                      <m:r>
                                        <m:rPr>
                                          <m:brk m:alnAt="7"/>
                                        </m:rPr>
                                        <a:rPr lang="en-US" b="0" i="1" smtClean="0">
                                          <a:solidFill>
                                            <a:schemeClr val="tx1"/>
                                          </a:solidFill>
                                          <a:latin typeface="Cambria Math" panose="02040503050406030204" pitchFamily="18" charset="0"/>
                                        </a:rPr>
                                        <m:t>0</m:t>
                                      </m:r>
                                    </m:e>
                                    <m:e/>
                                    <m:e/>
                                  </m:mr>
                                  <m:mr>
                                    <m:e>
                                      <m:r>
                                        <a:rPr lang="en-US" b="0" i="1" smtClean="0">
                                          <a:solidFill>
                                            <a:schemeClr val="tx1"/>
                                          </a:solidFill>
                                          <a:latin typeface="Cambria Math" panose="02040503050406030204" pitchFamily="18" charset="0"/>
                                        </a:rPr>
                                        <m:t>2.7</m:t>
                                      </m:r>
                                    </m:e>
                                    <m:e>
                                      <m:r>
                                        <a:rPr lang="en-US" b="0" i="1" smtClean="0">
                                          <a:solidFill>
                                            <a:schemeClr val="tx1"/>
                                          </a:solidFill>
                                          <a:latin typeface="Cambria Math" panose="02040503050406030204" pitchFamily="18" charset="0"/>
                                        </a:rPr>
                                        <m:t>0</m:t>
                                      </m:r>
                                    </m:e>
                                    <m:e/>
                                  </m:mr>
                                  <m:mr>
                                    <m:e>
                                      <m:r>
                                        <a:rPr lang="en-US" b="0" i="1" smtClean="0">
                                          <a:solidFill>
                                            <a:schemeClr val="tx1"/>
                                          </a:solidFill>
                                          <a:latin typeface="Cambria Math" panose="02040503050406030204" pitchFamily="18" charset="0"/>
                                        </a:rPr>
                                        <m:t>2.3</m:t>
                                      </m:r>
                                    </m:e>
                                    <m:e>
                                      <m:r>
                                        <a:rPr lang="en-US" b="0" i="1" smtClean="0">
                                          <a:solidFill>
                                            <a:schemeClr val="tx1"/>
                                          </a:solidFill>
                                          <a:latin typeface="Cambria Math" panose="02040503050406030204" pitchFamily="18" charset="0"/>
                                        </a:rPr>
                                        <m:t>6.2</m:t>
                                      </m:r>
                                    </m:e>
                                    <m:e>
                                      <m:r>
                                        <a:rPr lang="en-US" b="0" i="1" smtClean="0">
                                          <a:solidFill>
                                            <a:schemeClr val="tx1"/>
                                          </a:solidFill>
                                          <a:latin typeface="Cambria Math" panose="02040503050406030204" pitchFamily="18" charset="0"/>
                                        </a:rPr>
                                        <m:t>0</m:t>
                                      </m:r>
                                    </m:e>
                                  </m:mr>
                                </m:m>
                              </m:e>
                              <m:e>
                                <m:m>
                                  <m:mPr>
                                    <m:mcs>
                                      <m:mc>
                                        <m:mcPr>
                                          <m:count m:val="3"/>
                                          <m:mcJc m:val="center"/>
                                        </m:mcPr>
                                      </m:mc>
                                    </m:mcs>
                                    <m:ctrlPr>
                                      <a:rPr lang="en-US" i="1" smtClean="0">
                                        <a:latin typeface="Cambria Math" panose="02040503050406030204" pitchFamily="18" charset="0"/>
                                      </a:rPr>
                                    </m:ctrlPr>
                                  </m:mPr>
                                  <m:mr>
                                    <m:e/>
                                    <m:e/>
                                    <m:e/>
                                  </m:mr>
                                  <m:mr>
                                    <m:e/>
                                    <m:e/>
                                    <m:e/>
                                  </m:mr>
                                  <m:mr>
                                    <m:e/>
                                    <m:e/>
                                    <m:e/>
                                  </m:mr>
                                </m:m>
                              </m:e>
                            </m:mr>
                            <m:mr>
                              <m:e>
                                <m:m>
                                  <m:mPr>
                                    <m:mcs>
                                      <m:mc>
                                        <m:mcPr>
                                          <m:count m:val="3"/>
                                          <m:mcJc m:val="center"/>
                                        </m:mcPr>
                                      </m:mc>
                                    </m:mcs>
                                    <m:ctrlPr>
                                      <a:rPr lang="en-US" i="1" smtClean="0">
                                        <a:latin typeface="Cambria Math" panose="02040503050406030204" pitchFamily="18" charset="0"/>
                                      </a:rPr>
                                    </m:ctrlPr>
                                  </m:mPr>
                                  <m:mr>
                                    <m:e>
                                      <m:r>
                                        <a:rPr lang="en-US" b="0" i="1" smtClean="0">
                                          <a:latin typeface="Cambria Math" panose="02040503050406030204" pitchFamily="18" charset="0"/>
                                        </a:rPr>
                                        <m:t>8.1</m:t>
                                      </m:r>
                                    </m:e>
                                    <m:e>
                                      <m:r>
                                        <a:rPr lang="en-US" b="0" i="1" smtClean="0">
                                          <a:latin typeface="Cambria Math" panose="02040503050406030204" pitchFamily="18" charset="0"/>
                                        </a:rPr>
                                        <m:t>8.1</m:t>
                                      </m:r>
                                    </m:e>
                                    <m:e>
                                      <m:r>
                                        <a:rPr lang="en-US" b="0" i="1" smtClean="0">
                                          <a:latin typeface="Cambria Math" panose="02040503050406030204" pitchFamily="18" charset="0"/>
                                        </a:rPr>
                                        <m:t>9</m:t>
                                      </m:r>
                                    </m:e>
                                  </m:mr>
                                  <m:mr>
                                    <m:e>
                                      <m:r>
                                        <a:rPr lang="en-US" b="0" i="1" smtClean="0">
                                          <a:latin typeface="Cambria Math" panose="02040503050406030204" pitchFamily="18" charset="0"/>
                                        </a:rPr>
                                        <m:t>12.6</m:t>
                                      </m:r>
                                    </m:e>
                                    <m:e>
                                      <m:r>
                                        <a:rPr lang="en-US" b="1" i="1" smtClean="0">
                                          <a:solidFill>
                                            <a:srgbClr val="00B050"/>
                                          </a:solidFill>
                                          <a:latin typeface="Cambria Math" panose="02040503050406030204" pitchFamily="18" charset="0"/>
                                        </a:rPr>
                                        <m:t>𝟏𝟐</m:t>
                                      </m:r>
                                    </m:e>
                                    <m:e>
                                      <m:r>
                                        <a:rPr lang="en-US" b="0" i="1" smtClean="0">
                                          <a:latin typeface="Cambria Math" panose="02040503050406030204" pitchFamily="18" charset="0"/>
                                        </a:rPr>
                                        <m:t>5.7</m:t>
                                      </m:r>
                                    </m:e>
                                  </m:mr>
                                  <m:mr>
                                    <m:e>
                                      <m:r>
                                        <a:rPr lang="en-US" b="1" i="1" smtClean="0">
                                          <a:solidFill>
                                            <a:srgbClr val="00B050"/>
                                          </a:solidFill>
                                          <a:latin typeface="Cambria Math" panose="02040503050406030204" pitchFamily="18" charset="0"/>
                                        </a:rPr>
                                        <m:t>𝟗</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𝟑</m:t>
                                      </m:r>
                                    </m:e>
                                    <m:e>
                                      <m:r>
                                        <a:rPr lang="en-US" b="0" i="1" smtClean="0">
                                          <a:latin typeface="Cambria Math" panose="02040503050406030204" pitchFamily="18" charset="0"/>
                                        </a:rPr>
                                        <m:t>8.6</m:t>
                                      </m:r>
                                    </m:e>
                                    <m:e>
                                      <m:r>
                                        <a:rPr lang="en-US" b="0" i="1" smtClean="0">
                                          <a:latin typeface="Cambria Math" panose="02040503050406030204" pitchFamily="18" charset="0"/>
                                        </a:rPr>
                                        <m:t>12.8</m:t>
                                      </m:r>
                                    </m:e>
                                  </m:mr>
                                </m:m>
                              </m:e>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e>
                                    <m:e/>
                                    <m:e/>
                                  </m:mr>
                                  <m:mr>
                                    <m:e>
                                      <m:r>
                                        <a:rPr lang="en-US" b="0" i="1" smtClean="0">
                                          <a:latin typeface="Cambria Math" panose="02040503050406030204" pitchFamily="18" charset="0"/>
                                        </a:rPr>
                                        <m:t>9.3</m:t>
                                      </m:r>
                                    </m:e>
                                    <m:e>
                                      <m:r>
                                        <a:rPr lang="en-US" b="0" i="1" smtClean="0">
                                          <a:latin typeface="Cambria Math" panose="02040503050406030204" pitchFamily="18" charset="0"/>
                                        </a:rPr>
                                        <m:t>0</m:t>
                                      </m:r>
                                    </m:e>
                                    <m:e/>
                                  </m:mr>
                                  <m:mr>
                                    <m:e>
                                      <m:r>
                                        <a:rPr lang="en-US" b="0" i="1" smtClean="0">
                                          <a:latin typeface="Cambria Math" panose="02040503050406030204" pitchFamily="18" charset="0"/>
                                        </a:rPr>
                                        <m:t>10.5</m:t>
                                      </m:r>
                                    </m:e>
                                    <m:e>
                                      <m:r>
                                        <a:rPr lang="en-US" b="0" i="1" smtClean="0">
                                          <a:latin typeface="Cambria Math" panose="02040503050406030204" pitchFamily="18" charset="0"/>
                                        </a:rPr>
                                        <m:t>7.7</m:t>
                                      </m:r>
                                    </m:e>
                                    <m:e>
                                      <m:r>
                                        <a:rPr lang="en-US" b="0" i="1" smtClean="0">
                                          <a:latin typeface="Cambria Math" panose="02040503050406030204" pitchFamily="18" charset="0"/>
                                        </a:rPr>
                                        <m:t>0</m:t>
                                      </m:r>
                                    </m:e>
                                  </m:mr>
                                </m:m>
                              </m:e>
                            </m:mr>
                          </m:m>
                        </m:e>
                      </m:d>
                    </m:oMath>
                  </m:oMathPara>
                </a14:m>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7268901" y="1786962"/>
                <a:ext cx="4201609" cy="1546634"/>
              </a:xfrm>
              <a:prstGeom prst="rect">
                <a:avLst/>
              </a:prstGeom>
              <a:blipFill rotWithShape="0">
                <a:blip r:embed="rId3"/>
                <a:stretch>
                  <a:fillRect/>
                </a:stretch>
              </a:blipFill>
            </p:spPr>
            <p:txBody>
              <a:bodyPr/>
              <a:lstStyle/>
              <a:p>
                <a:r>
                  <a:rPr lang="en-US">
                    <a:noFill/>
                  </a:rPr>
                  <a:t> </a:t>
                </a:r>
              </a:p>
            </p:txBody>
          </p:sp>
        </mc:Fallback>
      </mc:AlternateContent>
      <p:sp>
        <p:nvSpPr>
          <p:cNvPr id="7" name="Rectangle 6"/>
          <p:cNvSpPr/>
          <p:nvPr/>
        </p:nvSpPr>
        <p:spPr>
          <a:xfrm>
            <a:off x="4744373" y="1259486"/>
            <a:ext cx="1704086" cy="461665"/>
          </a:xfrm>
          <a:prstGeom prst="rect">
            <a:avLst/>
          </a:prstGeom>
          <a:ln w="22225">
            <a:solidFill>
              <a:schemeClr val="accent1"/>
            </a:solidFill>
          </a:ln>
        </p:spPr>
        <p:txBody>
          <a:bodyPr wrap="square">
            <a:spAutoFit/>
          </a:bodyPr>
          <a:lstStyle/>
          <a:p>
            <a:r>
              <a:rPr lang="en-US" sz="2400" dirty="0" smtClean="0">
                <a:solidFill>
                  <a:prstClr val="black"/>
                </a:solidFill>
                <a:latin typeface="Times New Roman" panose="02020603050405020304" pitchFamily="18" charset="0"/>
                <a:cs typeface="Times New Roman" panose="02020603050405020304" pitchFamily="18" charset="0"/>
              </a:rPr>
              <a:t>Recovery D</a:t>
            </a:r>
            <a:endParaRPr lang="en-US" sz="2400" dirty="0">
              <a:solidFill>
                <a:prstClr val="black"/>
              </a:solidFill>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4"/>
          <a:stretch>
            <a:fillRect/>
          </a:stretch>
        </p:blipFill>
        <p:spPr>
          <a:xfrm>
            <a:off x="4596291" y="2152038"/>
            <a:ext cx="2000250" cy="4581525"/>
          </a:xfrm>
          <a:prstGeom prst="rect">
            <a:avLst/>
          </a:prstGeom>
        </p:spPr>
      </p:pic>
    </p:spTree>
    <p:extLst>
      <p:ext uri="{BB962C8B-B14F-4D97-AF65-F5344CB8AC3E}">
        <p14:creationId xmlns:p14="http://schemas.microsoft.com/office/powerpoint/2010/main" val="165737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681664" y="219919"/>
                <a:ext cx="7081169" cy="563167"/>
              </a:xfrm>
              <a:prstGeom prst="rect">
                <a:avLst/>
              </a:prstGeom>
            </p:spPr>
            <p:txBody>
              <a:bodyPr wrap="none">
                <a:spAutoFit/>
              </a:bodyPr>
              <a:lstStyle/>
              <a:p>
                <a:r>
                  <a:rPr lang="en-US" sz="2800" b="1" dirty="0" smtClean="0">
                    <a:solidFill>
                      <a:srgbClr val="C00000"/>
                    </a:solidFill>
                    <a:latin typeface="Times New Roman" panose="02020603050405020304" pitchFamily="18" charset="0"/>
                    <a:cs typeface="Times New Roman" panose="02020603050405020304" pitchFamily="18" charset="0"/>
                  </a:rPr>
                  <a:t>Isotonic Regression: </a:t>
                </a:r>
                <a:r>
                  <a:rPr lang="en-US" sz="2800" dirty="0">
                    <a:latin typeface="Times New Roman" panose="02020603050405020304" pitchFamily="18" charset="0"/>
                    <a:cs typeface="Times New Roman" panose="02020603050405020304" pitchFamily="18" charset="0"/>
                  </a:rPr>
                  <a:t>preserve the order of </a:t>
                </a:r>
                <a14:m>
                  <m:oMath xmlns:m="http://schemas.openxmlformats.org/officeDocument/2006/math">
                    <m:sSub>
                      <m:sSubPr>
                        <m:ctrlPr>
                          <a:rPr lang="en-US" sz="2800" b="1" i="1" dirty="0" smtClean="0">
                            <a:solidFill>
                              <a:srgbClr val="0070C0"/>
                            </a:solidFill>
                            <a:latin typeface="Cambria Math" panose="02040503050406030204" pitchFamily="18" charset="0"/>
                            <a:cs typeface="Times New Roman" panose="02020603050405020304" pitchFamily="18" charset="0"/>
                          </a:rPr>
                        </m:ctrlPr>
                      </m:sSubPr>
                      <m:e>
                        <m:r>
                          <a:rPr lang="en-US" sz="2800" b="1" i="1" dirty="0" smtClean="0">
                            <a:solidFill>
                              <a:srgbClr val="0070C0"/>
                            </a:solidFill>
                            <a:latin typeface="Cambria Math" panose="02040503050406030204" pitchFamily="18" charset="0"/>
                            <a:cs typeface="Times New Roman" panose="02020603050405020304" pitchFamily="18" charset="0"/>
                          </a:rPr>
                          <m:t>𝒅</m:t>
                        </m:r>
                      </m:e>
                      <m:sub>
                        <m:r>
                          <a:rPr lang="en-US" sz="2800" b="1" i="1" dirty="0" smtClean="0">
                            <a:solidFill>
                              <a:srgbClr val="0070C0"/>
                            </a:solidFill>
                            <a:latin typeface="Cambria Math" panose="02040503050406030204" pitchFamily="18" charset="0"/>
                            <a:cs typeface="Times New Roman" panose="02020603050405020304" pitchFamily="18" charset="0"/>
                          </a:rPr>
                          <m:t>𝒊</m:t>
                        </m:r>
                        <m:r>
                          <a:rPr lang="en-US" sz="2800" b="1" i="0" dirty="0" smtClean="0">
                            <a:solidFill>
                              <a:srgbClr val="0070C0"/>
                            </a:solidFill>
                            <a:latin typeface="Cambria Math" panose="02040503050406030204" pitchFamily="18" charset="0"/>
                            <a:cs typeface="Times New Roman" panose="02020603050405020304" pitchFamily="18" charset="0"/>
                          </a:rPr>
                          <m:t>𝐣</m:t>
                        </m:r>
                      </m:sub>
                    </m:sSub>
                  </m:oMath>
                </a14:m>
                <a:r>
                  <a:rPr lang="en-US" sz="2800" dirty="0">
                    <a:latin typeface="Times New Roman" panose="02020603050405020304" pitchFamily="18" charset="0"/>
                    <a:cs typeface="Times New Roman" panose="02020603050405020304" pitchFamily="18" charset="0"/>
                  </a:rPr>
                  <a:t> </a:t>
                </a:r>
                <a:r>
                  <a:rPr lang="en-US" dirty="0"/>
                  <a:t>,</a:t>
                </a:r>
                <a:endParaRPr lang="en-US" b="1" dirty="0"/>
              </a:p>
            </p:txBody>
          </p:sp>
        </mc:Choice>
        <mc:Fallback xmlns="">
          <p:sp>
            <p:nvSpPr>
              <p:cNvPr id="2" name="Rectangle 1"/>
              <p:cNvSpPr>
                <a:spLocks noRot="1" noChangeAspect="1" noMove="1" noResize="1" noEditPoints="1" noAdjustHandles="1" noChangeArrowheads="1" noChangeShapeType="1" noTextEdit="1"/>
              </p:cNvSpPr>
              <p:nvPr/>
            </p:nvSpPr>
            <p:spPr>
              <a:xfrm>
                <a:off x="3681664" y="219919"/>
                <a:ext cx="7081169" cy="563167"/>
              </a:xfrm>
              <a:prstGeom prst="rect">
                <a:avLst/>
              </a:prstGeom>
              <a:blipFill rotWithShape="0">
                <a:blip r:embed="rId2"/>
                <a:stretch>
                  <a:fillRect l="-1807" t="-10870" b="-22826"/>
                </a:stretch>
              </a:blipFill>
            </p:spPr>
            <p:txBody>
              <a:bodyPr/>
              <a:lstStyle/>
              <a:p>
                <a:r>
                  <a:rPr lang="en-US">
                    <a:noFill/>
                  </a:rPr>
                  <a:t> </a:t>
                </a:r>
              </a:p>
            </p:txBody>
          </p:sp>
        </mc:Fallback>
      </mc:AlternateContent>
      <p:sp>
        <p:nvSpPr>
          <p:cNvPr id="7" name="Rectangle 6"/>
          <p:cNvSpPr/>
          <p:nvPr/>
        </p:nvSpPr>
        <p:spPr>
          <a:xfrm>
            <a:off x="1148620" y="955631"/>
            <a:ext cx="1704086" cy="461665"/>
          </a:xfrm>
          <a:prstGeom prst="rect">
            <a:avLst/>
          </a:prstGeom>
          <a:ln w="22225">
            <a:solidFill>
              <a:schemeClr val="accent1"/>
            </a:solidFill>
          </a:ln>
        </p:spPr>
        <p:txBody>
          <a:bodyPr wrap="square">
            <a:spAutoFit/>
          </a:bodyPr>
          <a:lstStyle/>
          <a:p>
            <a:r>
              <a:rPr lang="en-US" sz="2400" dirty="0" smtClean="0">
                <a:solidFill>
                  <a:prstClr val="black"/>
                </a:solidFill>
                <a:latin typeface="Times New Roman" panose="02020603050405020304" pitchFamily="18" charset="0"/>
                <a:cs typeface="Times New Roman" panose="02020603050405020304" pitchFamily="18" charset="0"/>
              </a:rPr>
              <a:t>Recovery D</a:t>
            </a:r>
            <a:endParaRPr lang="en-US" sz="2400" dirty="0">
              <a:solidFill>
                <a:prstClr val="black"/>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244143" y="1680760"/>
            <a:ext cx="2543175" cy="4562475"/>
          </a:xfrm>
          <a:prstGeom prst="rect">
            <a:avLst/>
          </a:prstGeom>
        </p:spPr>
      </p:pic>
      <mc:AlternateContent xmlns:mc="http://schemas.openxmlformats.org/markup-compatibility/2006" xmlns:a14="http://schemas.microsoft.com/office/drawing/2010/main">
        <mc:Choice Requires="a14">
          <p:sp>
            <p:nvSpPr>
              <p:cNvPr id="9" name="Rectangle 8"/>
              <p:cNvSpPr/>
              <p:nvPr/>
            </p:nvSpPr>
            <p:spPr>
              <a:xfrm>
                <a:off x="3681664" y="950504"/>
                <a:ext cx="8510336" cy="5292731"/>
              </a:xfrm>
              <a:prstGeom prst="rect">
                <a:avLst/>
              </a:prstGeom>
            </p:spPr>
            <p:txBody>
              <a:bodyPr wrap="square">
                <a:spAutoFit/>
              </a:bodyPr>
              <a:lstStyle/>
              <a:p>
                <a:r>
                  <a:rPr lang="en-US" sz="2400" dirty="0" smtClean="0">
                    <a:solidFill>
                      <a:srgbClr val="141314"/>
                    </a:solidFill>
                    <a:latin typeface="Times New Roman" panose="02020603050405020304" pitchFamily="18" charset="0"/>
                    <a:cs typeface="Times New Roman" panose="02020603050405020304" pitchFamily="18" charset="0"/>
                  </a:rPr>
                  <a:t>partition the </a:t>
                </a:r>
                <a:r>
                  <a:rPr lang="en-US" sz="2400" dirty="0">
                    <a:solidFill>
                      <a:srgbClr val="0070C0"/>
                    </a:solidFill>
                    <a:latin typeface="Times New Roman" panose="02020603050405020304" pitchFamily="18" charset="0"/>
                    <a:cs typeface="Times New Roman" panose="02020603050405020304" pitchFamily="18" charset="0"/>
                  </a:rPr>
                  <a:t>estimated dissimilarities into blocks</a:t>
                </a:r>
                <a:r>
                  <a:rPr lang="en-US" sz="2400" dirty="0">
                    <a:solidFill>
                      <a:srgbClr val="141314"/>
                    </a:solidFill>
                    <a:latin typeface="Times New Roman" panose="02020603050405020304" pitchFamily="18" charset="0"/>
                    <a:cs typeface="Times New Roman" panose="02020603050405020304" pitchFamily="18" charset="0"/>
                  </a:rPr>
                  <a:t>, and at each step </a:t>
                </a:r>
                <a:r>
                  <a:rPr lang="en-US" sz="2400" dirty="0" smtClean="0">
                    <a:solidFill>
                      <a:srgbClr val="141314"/>
                    </a:solidFill>
                    <a:latin typeface="Times New Roman" panose="02020603050405020304" pitchFamily="18" charset="0"/>
                    <a:cs typeface="Times New Roman" panose="02020603050405020304" pitchFamily="18" charset="0"/>
                  </a:rPr>
                  <a:t>of the </a:t>
                </a:r>
                <a:r>
                  <a:rPr lang="en-US" sz="2400" dirty="0">
                    <a:solidFill>
                      <a:srgbClr val="141314"/>
                    </a:solidFill>
                    <a:latin typeface="Times New Roman" panose="02020603050405020304" pitchFamily="18" charset="0"/>
                    <a:cs typeface="Times New Roman" panose="02020603050405020304" pitchFamily="18" charset="0"/>
                  </a:rPr>
                  <a:t>algorithm one of these blocks becomes “active.” A “block” is a </a:t>
                </a:r>
                <a:r>
                  <a:rPr lang="en-US" sz="2400" dirty="0" smtClean="0">
                    <a:solidFill>
                      <a:srgbClr val="141314"/>
                    </a:solidFill>
                    <a:latin typeface="Times New Roman" panose="02020603050405020304" pitchFamily="18" charset="0"/>
                    <a:cs typeface="Times New Roman" panose="02020603050405020304" pitchFamily="18" charset="0"/>
                  </a:rPr>
                  <a:t>consecutive set </a:t>
                </a:r>
                <a:r>
                  <a:rPr lang="en-US" sz="2400" dirty="0">
                    <a:solidFill>
                      <a:srgbClr val="141314"/>
                    </a:solidFill>
                    <a:latin typeface="Times New Roman" panose="02020603050405020304" pitchFamily="18" charset="0"/>
                    <a:cs typeface="Times New Roman" panose="02020603050405020304" pitchFamily="18" charset="0"/>
                  </a:rPr>
                  <a:t>of dissimilarities that have to be set equal to each other to </a:t>
                </a:r>
                <a:r>
                  <a:rPr lang="en-US" sz="2400" dirty="0" smtClean="0">
                    <a:solidFill>
                      <a:srgbClr val="141314"/>
                    </a:solidFill>
                    <a:latin typeface="Times New Roman" panose="02020603050405020304" pitchFamily="18" charset="0"/>
                    <a:cs typeface="Times New Roman" panose="02020603050405020304" pitchFamily="18" charset="0"/>
                  </a:rPr>
                  <a:t>maintain monotonicity</a:t>
                </a:r>
                <a:r>
                  <a:rPr lang="en-US" sz="2400" dirty="0">
                    <a:solidFill>
                      <a:srgbClr val="141314"/>
                    </a:solidFill>
                    <a:latin typeface="Times New Roman" panose="02020603050405020304" pitchFamily="18" charset="0"/>
                    <a:cs typeface="Times New Roman" panose="02020603050405020304" pitchFamily="18" charset="0"/>
                  </a:rPr>
                  <a:t>. A trial solution consists of averaging the values within </a:t>
                </a:r>
                <a:r>
                  <a:rPr lang="en-US" sz="2400" dirty="0" smtClean="0">
                    <a:solidFill>
                      <a:srgbClr val="141314"/>
                    </a:solidFill>
                    <a:latin typeface="Times New Roman" panose="02020603050405020304" pitchFamily="18" charset="0"/>
                    <a:cs typeface="Times New Roman" panose="02020603050405020304" pitchFamily="18" charset="0"/>
                  </a:rPr>
                  <a:t>the active </a:t>
                </a:r>
                <a:r>
                  <a:rPr lang="en-US" sz="2400" dirty="0">
                    <a:solidFill>
                      <a:srgbClr val="141314"/>
                    </a:solidFill>
                    <a:latin typeface="Times New Roman" panose="02020603050405020304" pitchFamily="18" charset="0"/>
                    <a:cs typeface="Times New Roman" panose="02020603050405020304" pitchFamily="18" charset="0"/>
                  </a:rPr>
                  <a:t>block. </a:t>
                </a:r>
                <a:endParaRPr lang="en-US" sz="2400" dirty="0" smtClean="0">
                  <a:solidFill>
                    <a:srgbClr val="141314"/>
                  </a:solidFill>
                  <a:latin typeface="Times New Roman" panose="02020603050405020304" pitchFamily="18" charset="0"/>
                  <a:cs typeface="Times New Roman" panose="02020603050405020304" pitchFamily="18" charset="0"/>
                </a:endParaRPr>
              </a:p>
              <a:p>
                <a:endParaRPr lang="en-US" sz="2400" dirty="0" smtClean="0">
                  <a:solidFill>
                    <a:srgbClr val="141314"/>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first three </a:t>
                </a:r>
                <a14:m>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𝑑</m:t>
                        </m:r>
                      </m:e>
                      <m:sub>
                        <m:r>
                          <a:rPr lang="en-US" sz="2400" i="1" dirty="0" smtClean="0">
                            <a:latin typeface="Cambria Math" panose="02040503050406030204" pitchFamily="18" charset="0"/>
                          </a:rPr>
                          <m:t>𝑖𝑗</m:t>
                        </m:r>
                      </m:sub>
                    </m:sSub>
                  </m:oMath>
                </a14:m>
                <a:r>
                  <a:rPr lang="en-US" sz="2400" i="1"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are increasing </a:t>
                </a:r>
                <a:r>
                  <a:rPr lang="en-US" sz="2400" dirty="0">
                    <a:latin typeface="Times New Roman" panose="02020603050405020304" pitchFamily="18" charset="0"/>
                    <a:cs typeface="Times New Roman" panose="02020603050405020304" pitchFamily="18" charset="0"/>
                  </a:rPr>
                  <a:t>(2.3, 2.7, 8.1</a:t>
                </a:r>
                <a:r>
                  <a:rPr lang="en-US" sz="2400" dirty="0" smtClean="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endParaRPr lang="en-US" sz="2400" dirty="0">
                  <a:solidFill>
                    <a:srgbClr val="141314"/>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next distance (5.7) is smaller only than the</a:t>
                </a:r>
              </a:p>
              <a:p>
                <a:r>
                  <a:rPr lang="en-US" sz="2400" dirty="0">
                    <a:latin typeface="Times New Roman" panose="02020603050405020304" pitchFamily="18" charset="0"/>
                    <a:cs typeface="Times New Roman" panose="02020603050405020304" pitchFamily="18" charset="0"/>
                  </a:rPr>
                  <a:t>preceding 8.1, so the active block is (8.1, 5.7), whose values are averaged </a:t>
                </a:r>
                <a:r>
                  <a:rPr lang="en-US" sz="2400" dirty="0" smtClean="0">
                    <a:latin typeface="Times New Roman" panose="02020603050405020304" pitchFamily="18" charset="0"/>
                    <a:cs typeface="Times New Roman" panose="02020603050405020304" pitchFamily="18" charset="0"/>
                  </a:rPr>
                  <a:t>to get </a:t>
                </a:r>
                <a:r>
                  <a:rPr lang="en-US" sz="2400" dirty="0">
                    <a:solidFill>
                      <a:srgbClr val="0070C0"/>
                    </a:solidFill>
                    <a:latin typeface="Times New Roman" panose="02020603050405020304" pitchFamily="18" charset="0"/>
                    <a:cs typeface="Times New Roman" panose="02020603050405020304" pitchFamily="18" charset="0"/>
                  </a:rPr>
                  <a:t>6.9</a:t>
                </a:r>
                <a:r>
                  <a:rPr lang="en-US" sz="2400" dirty="0" smtClean="0">
                    <a:latin typeface="Times New Roman" panose="02020603050405020304" pitchFamily="18" charset="0"/>
                    <a:cs typeface="Times New Roman" panose="02020603050405020304" pitchFamily="18" charset="0"/>
                  </a:rPr>
                  <a:t>.</a:t>
                </a:r>
              </a:p>
              <a:p>
                <a:endParaRPr lang="en-US" sz="2400" dirty="0">
                  <a:solidFill>
                    <a:srgbClr val="141314"/>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next distance 6.2 is smaller than the two previous 6.9s, so </a:t>
                </a:r>
                <a:r>
                  <a:rPr lang="en-US" sz="2400" dirty="0" smtClean="0">
                    <a:latin typeface="Times New Roman" panose="02020603050405020304" pitchFamily="18" charset="0"/>
                    <a:cs typeface="Times New Roman" panose="02020603050405020304" pitchFamily="18" charset="0"/>
                  </a:rPr>
                  <a:t>the active </a:t>
                </a:r>
                <a:r>
                  <a:rPr lang="en-US" sz="2400" dirty="0">
                    <a:latin typeface="Times New Roman" panose="02020603050405020304" pitchFamily="18" charset="0"/>
                    <a:cs typeface="Times New Roman" panose="02020603050405020304" pitchFamily="18" charset="0"/>
                  </a:rPr>
                  <a:t>block is (6.9, 6.9, 6.2), with an average of </a:t>
                </a:r>
                <a:r>
                  <a:rPr lang="en-US" sz="2400" dirty="0">
                    <a:solidFill>
                      <a:srgbClr val="0070C0"/>
                    </a:solidFill>
                    <a:latin typeface="Times New Roman" panose="02020603050405020304" pitchFamily="18" charset="0"/>
                    <a:cs typeface="Times New Roman" panose="02020603050405020304" pitchFamily="18" charset="0"/>
                  </a:rPr>
                  <a:t>6.67</a:t>
                </a:r>
                <a:r>
                  <a:rPr lang="en-US" sz="2400" dirty="0">
                    <a:latin typeface="Times New Roman" panose="02020603050405020304" pitchFamily="18" charset="0"/>
                    <a:cs typeface="Times New Roman" panose="02020603050405020304" pitchFamily="18" charset="0"/>
                  </a:rPr>
                  <a:t>.</a:t>
                </a:r>
                <a:endParaRPr lang="en-US" sz="2400" dirty="0">
                  <a:solidFill>
                    <a:srgbClr val="141314"/>
                  </a:solidFill>
                  <a:latin typeface="Times New Roman" panose="02020603050405020304" pitchFamily="18" charset="0"/>
                  <a:cs typeface="Times New Roman" panose="02020603050405020304"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3681664" y="950504"/>
                <a:ext cx="8510336" cy="5292731"/>
              </a:xfrm>
              <a:prstGeom prst="rect">
                <a:avLst/>
              </a:prstGeom>
              <a:blipFill rotWithShape="0">
                <a:blip r:embed="rId4"/>
                <a:stretch>
                  <a:fillRect l="-1146" t="-922" r="-860" b="-1728"/>
                </a:stretch>
              </a:blipFill>
            </p:spPr>
            <p:txBody>
              <a:bodyPr/>
              <a:lstStyle/>
              <a:p>
                <a:r>
                  <a:rPr lang="en-US">
                    <a:noFill/>
                  </a:rPr>
                  <a:t> </a:t>
                </a:r>
              </a:p>
            </p:txBody>
          </p:sp>
        </mc:Fallback>
      </mc:AlternateContent>
      <p:pic>
        <p:nvPicPr>
          <p:cNvPr id="10" name="Picture 9"/>
          <p:cNvPicPr>
            <a:picLocks noChangeAspect="1"/>
          </p:cNvPicPr>
          <p:nvPr/>
        </p:nvPicPr>
        <p:blipFill>
          <a:blip r:embed="rId5"/>
          <a:stretch>
            <a:fillRect/>
          </a:stretch>
        </p:blipFill>
        <p:spPr>
          <a:xfrm>
            <a:off x="2754624" y="1680760"/>
            <a:ext cx="647700" cy="1476375"/>
          </a:xfrm>
          <a:prstGeom prst="rect">
            <a:avLst/>
          </a:prstGeom>
        </p:spPr>
      </p:pic>
    </p:spTree>
    <p:extLst>
      <p:ext uri="{BB962C8B-B14F-4D97-AF65-F5344CB8AC3E}">
        <p14:creationId xmlns:p14="http://schemas.microsoft.com/office/powerpoint/2010/main" val="11088683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17330" y="0"/>
            <a:ext cx="3158172" cy="523220"/>
          </a:xfrm>
          <a:prstGeom prst="rect">
            <a:avLst/>
          </a:prstGeom>
        </p:spPr>
        <p:txBody>
          <a:bodyPr wrap="none">
            <a:spAutoFit/>
          </a:bodyPr>
          <a:lstStyle/>
          <a:p>
            <a:r>
              <a:rPr lang="en-US" sz="2800" b="1" dirty="0">
                <a:solidFill>
                  <a:srgbClr val="C00000"/>
                </a:solidFill>
                <a:latin typeface="Times New Roman" panose="02020603050405020304" pitchFamily="18" charset="0"/>
                <a:cs typeface="Times New Roman" panose="02020603050405020304" pitchFamily="18" charset="0"/>
              </a:rPr>
              <a:t>I</a:t>
            </a:r>
            <a:r>
              <a:rPr lang="en-US" sz="2800" b="1" dirty="0" smtClean="0">
                <a:solidFill>
                  <a:srgbClr val="C00000"/>
                </a:solidFill>
                <a:latin typeface="Times New Roman" panose="02020603050405020304" pitchFamily="18" charset="0"/>
                <a:cs typeface="Times New Roman" panose="02020603050405020304" pitchFamily="18" charset="0"/>
              </a:rPr>
              <a:t>sotonic Regression</a:t>
            </a:r>
            <a:endParaRPr lang="en-US" b="1" dirty="0"/>
          </a:p>
        </p:txBody>
      </p:sp>
      <p:sp>
        <p:nvSpPr>
          <p:cNvPr id="7" name="Rectangle 6"/>
          <p:cNvSpPr/>
          <p:nvPr/>
        </p:nvSpPr>
        <p:spPr>
          <a:xfrm>
            <a:off x="1148620" y="955631"/>
            <a:ext cx="1704086" cy="461665"/>
          </a:xfrm>
          <a:prstGeom prst="rect">
            <a:avLst/>
          </a:prstGeom>
          <a:ln w="22225">
            <a:solidFill>
              <a:schemeClr val="accent1"/>
            </a:solidFill>
          </a:ln>
        </p:spPr>
        <p:txBody>
          <a:bodyPr wrap="square">
            <a:spAutoFit/>
          </a:bodyPr>
          <a:lstStyle/>
          <a:p>
            <a:r>
              <a:rPr lang="en-US" sz="2400" dirty="0" smtClean="0">
                <a:solidFill>
                  <a:prstClr val="black"/>
                </a:solidFill>
                <a:latin typeface="Times New Roman" panose="02020603050405020304" pitchFamily="18" charset="0"/>
                <a:cs typeface="Times New Roman" panose="02020603050405020304" pitchFamily="18" charset="0"/>
              </a:rPr>
              <a:t>Recovery D</a:t>
            </a:r>
            <a:endParaRPr lang="en-US" sz="2400" dirty="0">
              <a:solidFill>
                <a:prstClr val="black"/>
              </a:solidFill>
              <a:latin typeface="Times New Roman" panose="02020603050405020304" pitchFamily="18" charset="0"/>
              <a:cs typeface="Times New Roman" panose="02020603050405020304" pitchFamily="18" charset="0"/>
            </a:endParaRPr>
          </a:p>
        </p:txBody>
      </p:sp>
      <p:sp>
        <p:nvSpPr>
          <p:cNvPr id="9" name="Rectangle 8"/>
          <p:cNvSpPr/>
          <p:nvPr/>
        </p:nvSpPr>
        <p:spPr>
          <a:xfrm>
            <a:off x="4258682" y="955631"/>
            <a:ext cx="7933318" cy="1569660"/>
          </a:xfrm>
          <a:prstGeom prst="rect">
            <a:avLst/>
          </a:prstGeom>
        </p:spPr>
        <p:txBody>
          <a:bodyPr wrap="square">
            <a:spAutoFit/>
          </a:bodyPr>
          <a:lstStyle/>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next distance 6.2 is smaller than the two previous 6.9s, so </a:t>
            </a:r>
            <a:r>
              <a:rPr lang="en-US" sz="2400" dirty="0" smtClean="0">
                <a:latin typeface="Times New Roman" panose="02020603050405020304" pitchFamily="18" charset="0"/>
                <a:cs typeface="Times New Roman" panose="02020603050405020304" pitchFamily="18" charset="0"/>
              </a:rPr>
              <a:t>the active </a:t>
            </a:r>
            <a:r>
              <a:rPr lang="en-US" sz="2400" dirty="0">
                <a:latin typeface="Times New Roman" panose="02020603050405020304" pitchFamily="18" charset="0"/>
                <a:cs typeface="Times New Roman" panose="02020603050405020304" pitchFamily="18" charset="0"/>
              </a:rPr>
              <a:t>block is (6.9, 6.9, 6.2), with an average of </a:t>
            </a:r>
            <a:r>
              <a:rPr lang="en-US" sz="2400" dirty="0">
                <a:solidFill>
                  <a:srgbClr val="0070C0"/>
                </a:solidFill>
                <a:latin typeface="Times New Roman" panose="02020603050405020304" pitchFamily="18" charset="0"/>
                <a:cs typeface="Times New Roman" panose="02020603050405020304" pitchFamily="18" charset="0"/>
              </a:rPr>
              <a:t>6.67</a:t>
            </a:r>
            <a:r>
              <a:rPr lang="en-US" sz="2400" dirty="0" smtClean="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endParaRPr lang="en-US" sz="2400" dirty="0">
              <a:solidFill>
                <a:srgbClr val="141314"/>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400" dirty="0">
              <a:solidFill>
                <a:srgbClr val="141314"/>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44959" y="1578739"/>
            <a:ext cx="3911407" cy="3791914"/>
          </a:xfrm>
          <a:prstGeom prst="rect">
            <a:avLst/>
          </a:prstGeom>
        </p:spPr>
      </p:pic>
    </p:spTree>
    <p:extLst>
      <p:ext uri="{BB962C8B-B14F-4D97-AF65-F5344CB8AC3E}">
        <p14:creationId xmlns:p14="http://schemas.microsoft.com/office/powerpoint/2010/main" val="29720927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16162</TotalTime>
  <Words>5839</Words>
  <Application>Microsoft Office PowerPoint</Application>
  <PresentationFormat>Widescreen</PresentationFormat>
  <Paragraphs>952</Paragraphs>
  <Slides>107</Slides>
  <Notes>0</Notes>
  <HiddenSlides>0</HiddenSlides>
  <MMClips>0</MMClips>
  <ScaleCrop>false</ScaleCrop>
  <HeadingPairs>
    <vt:vector size="8" baseType="variant">
      <vt:variant>
        <vt:lpstr>Fonts Used</vt:lpstr>
      </vt:variant>
      <vt:variant>
        <vt:i4>14</vt:i4>
      </vt:variant>
      <vt:variant>
        <vt:lpstr>Theme</vt:lpstr>
      </vt:variant>
      <vt:variant>
        <vt:i4>2</vt:i4>
      </vt:variant>
      <vt:variant>
        <vt:lpstr>Embedded OLE Servers</vt:lpstr>
      </vt:variant>
      <vt:variant>
        <vt:i4>1</vt:i4>
      </vt:variant>
      <vt:variant>
        <vt:lpstr>Slide Titles</vt:lpstr>
      </vt:variant>
      <vt:variant>
        <vt:i4>107</vt:i4>
      </vt:variant>
    </vt:vector>
  </HeadingPairs>
  <TitlesOfParts>
    <vt:vector size="124" baseType="lpstr">
      <vt:lpstr>CMR10</vt:lpstr>
      <vt:lpstr>Mathematica1</vt:lpstr>
      <vt:lpstr>MathJax_Main</vt:lpstr>
      <vt:lpstr>MathJax_Main-bold</vt:lpstr>
      <vt:lpstr>MathJax_Math-italic</vt:lpstr>
      <vt:lpstr>SimSun</vt:lpstr>
      <vt:lpstr>Arial</vt:lpstr>
      <vt:lpstr>Calibri</vt:lpstr>
      <vt:lpstr>Calibri Light</vt:lpstr>
      <vt:lpstr>Cambria Math</vt:lpstr>
      <vt:lpstr>Courier New</vt:lpstr>
      <vt:lpstr>Lucida Console</vt:lpstr>
      <vt:lpstr>Times New Roman</vt:lpstr>
      <vt:lpstr>Wingdings</vt:lpstr>
      <vt:lpstr>Office Theme</vt:lpstr>
      <vt:lpstr>1_Office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tapply(1:nrow(skulls), skulls$epoch, function(i) apply(skulls[i,-1], 2, mean))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xiaoyi ji</dc:creator>
  <cp:lastModifiedBy>Xiao Ji</cp:lastModifiedBy>
  <cp:revision>313</cp:revision>
  <dcterms:created xsi:type="dcterms:W3CDTF">2017-02-18T23:29:07Z</dcterms:created>
  <dcterms:modified xsi:type="dcterms:W3CDTF">2017-03-15T16:51:04Z</dcterms:modified>
</cp:coreProperties>
</file>